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 id="2147483698" r:id="rId2"/>
  </p:sldMasterIdLst>
  <p:notesMasterIdLst>
    <p:notesMasterId r:id="rId56"/>
  </p:notesMasterIdLst>
  <p:handoutMasterIdLst>
    <p:handoutMasterId r:id="rId57"/>
  </p:handoutMasterIdLst>
  <p:sldIdLst>
    <p:sldId id="429" r:id="rId3"/>
    <p:sldId id="321" r:id="rId4"/>
    <p:sldId id="399" r:id="rId5"/>
    <p:sldId id="418" r:id="rId6"/>
    <p:sldId id="367" r:id="rId7"/>
    <p:sldId id="407" r:id="rId8"/>
    <p:sldId id="408" r:id="rId9"/>
    <p:sldId id="411" r:id="rId10"/>
    <p:sldId id="458" r:id="rId11"/>
    <p:sldId id="432" r:id="rId12"/>
    <p:sldId id="438" r:id="rId13"/>
    <p:sldId id="414" r:id="rId14"/>
    <p:sldId id="366" r:id="rId15"/>
    <p:sldId id="376" r:id="rId16"/>
    <p:sldId id="453" r:id="rId17"/>
    <p:sldId id="443" r:id="rId18"/>
    <p:sldId id="332" r:id="rId19"/>
    <p:sldId id="374" r:id="rId20"/>
    <p:sldId id="364" r:id="rId21"/>
    <p:sldId id="365" r:id="rId22"/>
    <p:sldId id="448" r:id="rId23"/>
    <p:sldId id="415" r:id="rId24"/>
    <p:sldId id="444" r:id="rId25"/>
    <p:sldId id="384" r:id="rId26"/>
    <p:sldId id="335" r:id="rId27"/>
    <p:sldId id="338" r:id="rId28"/>
    <p:sldId id="339" r:id="rId29"/>
    <p:sldId id="340" r:id="rId30"/>
    <p:sldId id="341" r:id="rId31"/>
    <p:sldId id="342" r:id="rId32"/>
    <p:sldId id="445" r:id="rId33"/>
    <p:sldId id="343" r:id="rId34"/>
    <p:sldId id="344" r:id="rId35"/>
    <p:sldId id="456" r:id="rId36"/>
    <p:sldId id="345" r:id="rId37"/>
    <p:sldId id="346" r:id="rId38"/>
    <p:sldId id="457" r:id="rId39"/>
    <p:sldId id="347" r:id="rId40"/>
    <p:sldId id="348" r:id="rId41"/>
    <p:sldId id="454" r:id="rId42"/>
    <p:sldId id="423" r:id="rId43"/>
    <p:sldId id="416" r:id="rId44"/>
    <p:sldId id="387" r:id="rId45"/>
    <p:sldId id="392" r:id="rId46"/>
    <p:sldId id="450" r:id="rId47"/>
    <p:sldId id="362" r:id="rId48"/>
    <p:sldId id="422" r:id="rId49"/>
    <p:sldId id="417" r:id="rId50"/>
    <p:sldId id="455" r:id="rId51"/>
    <p:sldId id="320" r:id="rId52"/>
    <p:sldId id="463" r:id="rId53"/>
    <p:sldId id="459" r:id="rId54"/>
    <p:sldId id="460" r:id="rId55"/>
  </p:sldIdLst>
  <p:sldSz cx="9144000" cy="6858000" type="screen4x3"/>
  <p:notesSz cx="6731000" cy="98679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mn-cs"/>
      </a:defRPr>
    </a:lvl1pPr>
    <a:lvl2pPr marL="457200" algn="l" rtl="0" fontAlgn="base">
      <a:spcBef>
        <a:spcPct val="0"/>
      </a:spcBef>
      <a:spcAft>
        <a:spcPct val="0"/>
      </a:spcAft>
      <a:defRPr kern="1200">
        <a:solidFill>
          <a:schemeClr val="tx1"/>
        </a:solidFill>
        <a:latin typeface="Frutiger LT Com 55 Roman" pitchFamily="34" charset="0"/>
        <a:ea typeface="+mn-ea"/>
        <a:cs typeface="+mn-cs"/>
      </a:defRPr>
    </a:lvl2pPr>
    <a:lvl3pPr marL="914400" algn="l" rtl="0" fontAlgn="base">
      <a:spcBef>
        <a:spcPct val="0"/>
      </a:spcBef>
      <a:spcAft>
        <a:spcPct val="0"/>
      </a:spcAft>
      <a:defRPr kern="1200">
        <a:solidFill>
          <a:schemeClr val="tx1"/>
        </a:solidFill>
        <a:latin typeface="Frutiger LT Com 55 Roman" pitchFamily="34" charset="0"/>
        <a:ea typeface="+mn-ea"/>
        <a:cs typeface="+mn-cs"/>
      </a:defRPr>
    </a:lvl3pPr>
    <a:lvl4pPr marL="1371600" algn="l" rtl="0" fontAlgn="base">
      <a:spcBef>
        <a:spcPct val="0"/>
      </a:spcBef>
      <a:spcAft>
        <a:spcPct val="0"/>
      </a:spcAft>
      <a:defRPr kern="1200">
        <a:solidFill>
          <a:schemeClr val="tx1"/>
        </a:solidFill>
        <a:latin typeface="Frutiger LT Com 55 Roman" pitchFamily="34" charset="0"/>
        <a:ea typeface="+mn-ea"/>
        <a:cs typeface="+mn-cs"/>
      </a:defRPr>
    </a:lvl4pPr>
    <a:lvl5pPr marL="1828800" algn="l" rtl="0" fontAlgn="base">
      <a:spcBef>
        <a:spcPct val="0"/>
      </a:spcBef>
      <a:spcAft>
        <a:spcPct val="0"/>
      </a:spcAft>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793">
          <p15:clr>
            <a:srgbClr val="A4A3A4"/>
          </p15:clr>
        </p15:guide>
        <p15:guide id="2" orient="horz" pos="255">
          <p15:clr>
            <a:srgbClr val="A4A3A4"/>
          </p15:clr>
        </p15:guide>
        <p15:guide id="3" orient="horz" pos="1706">
          <p15:clr>
            <a:srgbClr val="A4A3A4"/>
          </p15:clr>
        </p15:guide>
        <p15:guide id="4" pos="5466">
          <p15:clr>
            <a:srgbClr val="A4A3A4"/>
          </p15:clr>
        </p15:guide>
        <p15:guide id="5" pos="294">
          <p15:clr>
            <a:srgbClr val="A4A3A4"/>
          </p15:clr>
        </p15:guide>
      </p15:sldGuideLst>
    </p:ext>
    <p:ext uri="{2D200454-40CA-4A62-9FC3-DE9A4176ACB9}">
      <p15:notesGuideLst xmlns:p15="http://schemas.microsoft.com/office/powerpoint/2012/main">
        <p15:guide id="1" orient="horz" pos="386" userDrawn="1">
          <p15:clr>
            <a:srgbClr val="A4A3A4"/>
          </p15:clr>
        </p15:guide>
        <p15:guide id="2" orient="horz" pos="5830" userDrawn="1">
          <p15:clr>
            <a:srgbClr val="A4A3A4"/>
          </p15:clr>
        </p15:guide>
        <p15:guide id="3" orient="horz" pos="2201" userDrawn="1">
          <p15:clr>
            <a:srgbClr val="A4A3A4"/>
          </p15:clr>
        </p15:guide>
        <p15:guide id="4" orient="horz" pos="2066" userDrawn="1">
          <p15:clr>
            <a:srgbClr val="A4A3A4"/>
          </p15:clr>
        </p15:guide>
        <p15:guide id="5" pos="306" userDrawn="1">
          <p15:clr>
            <a:srgbClr val="A4A3A4"/>
          </p15:clr>
        </p15:guide>
        <p15:guide id="6" pos="393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m ibrahim" initials="h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F"/>
    <a:srgbClr val="941100"/>
    <a:srgbClr val="006E92"/>
    <a:srgbClr val="0F416E"/>
    <a:srgbClr val="D4E6F4"/>
    <a:srgbClr val="4C99B2"/>
    <a:srgbClr val="B2D3DE"/>
    <a:srgbClr val="A2D7CB"/>
    <a:srgbClr val="5CBAA4"/>
    <a:srgbClr val="99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4" autoAdjust="0"/>
    <p:restoredTop sz="79592" autoAdjust="0"/>
  </p:normalViewPr>
  <p:slideViewPr>
    <p:cSldViewPr>
      <p:cViewPr varScale="1">
        <p:scale>
          <a:sx n="108" d="100"/>
          <a:sy n="108" d="100"/>
        </p:scale>
        <p:origin x="472" y="184"/>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2" d="100"/>
          <a:sy n="82" d="100"/>
        </p:scale>
        <p:origin x="-3930" y="-390"/>
      </p:cViewPr>
      <p:guideLst>
        <p:guide orient="horz" pos="386"/>
        <p:guide orient="horz" pos="5830"/>
        <p:guide orient="horz" pos="2201"/>
        <p:guide orient="horz" pos="2066"/>
        <p:guide pos="306"/>
        <p:guide pos="39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30778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2.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3.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282656"/>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4.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28265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5.xml><?xml version="1.0" encoding="utf-8"?>
<c:userShapes xmlns:c="http://schemas.openxmlformats.org/drawingml/2006/chart">
  <cdr:relSizeAnchor xmlns:cdr="http://schemas.openxmlformats.org/drawingml/2006/chartDrawing">
    <cdr:from>
      <cdr:x>0.15571</cdr:x>
      <cdr:y>0.01516</cdr:y>
    </cdr:from>
    <cdr:to>
      <cdr:x>0.84356</cdr:x>
      <cdr:y>0.10239</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53490"/>
          <a:ext cx="2701625" cy="30777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6.xml><?xml version="1.0" encoding="utf-8"?>
<c:userShapes xmlns:c="http://schemas.openxmlformats.org/drawingml/2006/chart">
  <cdr:relSizeAnchor xmlns:cdr="http://schemas.openxmlformats.org/drawingml/2006/chartDrawing">
    <cdr:from>
      <cdr:x>0.2406</cdr:x>
      <cdr:y>0.01383</cdr:y>
    </cdr:from>
    <cdr:to>
      <cdr:x>0.76681</cdr:x>
      <cdr:y>0.10106</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48798"/>
          <a:ext cx="216023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16238" cy="493713"/>
          </a:xfrm>
          <a:prstGeom prst="rect">
            <a:avLst/>
          </a:prstGeom>
        </p:spPr>
        <p:txBody>
          <a:bodyPr vert="horz" lIns="91440" tIns="45720" rIns="91440" bIns="45720" rtlCol="0"/>
          <a:lstStyle>
            <a:lvl1pPr algn="l">
              <a:spcAft>
                <a:spcPct val="40000"/>
              </a:spcAft>
              <a:buFont typeface="Wingdings" pitchFamily="2" charset="2"/>
              <a:buNone/>
              <a:defRPr sz="1200"/>
            </a:lvl1pPr>
          </a:lstStyle>
          <a:p>
            <a:pPr>
              <a:defRPr/>
            </a:pPr>
            <a:endParaRPr lang="de-DE"/>
          </a:p>
        </p:txBody>
      </p:sp>
      <p:sp>
        <p:nvSpPr>
          <p:cNvPr id="3" name="Datumsplatzhalter 2"/>
          <p:cNvSpPr>
            <a:spLocks noGrp="1"/>
          </p:cNvSpPr>
          <p:nvPr>
            <p:ph type="dt" sz="quarter" idx="1"/>
          </p:nvPr>
        </p:nvSpPr>
        <p:spPr>
          <a:xfrm>
            <a:off x="3813175" y="2"/>
            <a:ext cx="2916238" cy="493713"/>
          </a:xfrm>
          <a:prstGeom prst="rect">
            <a:avLst/>
          </a:prstGeom>
        </p:spPr>
        <p:txBody>
          <a:bodyPr vert="horz" lIns="91440" tIns="45720" rIns="91440" bIns="45720" rtlCol="0"/>
          <a:lstStyle>
            <a:lvl1pPr algn="r">
              <a:spcAft>
                <a:spcPct val="40000"/>
              </a:spcAft>
              <a:buFont typeface="Wingdings" pitchFamily="2" charset="2"/>
              <a:buNone/>
              <a:defRPr sz="1200"/>
            </a:lvl1pPr>
          </a:lstStyle>
          <a:p>
            <a:pPr>
              <a:defRPr/>
            </a:pPr>
            <a:fld id="{AA462A89-C98B-47DD-B90F-91A5A53F9B43}" type="datetimeFigureOut">
              <a:rPr lang="de-DE"/>
              <a:pPr>
                <a:defRPr/>
              </a:pPr>
              <a:t>11.02.19</a:t>
            </a:fld>
            <a:endParaRPr lang="de-DE"/>
          </a:p>
        </p:txBody>
      </p:sp>
      <p:sp>
        <p:nvSpPr>
          <p:cNvPr id="4" name="Fußzeilenplatzhalter 3"/>
          <p:cNvSpPr>
            <a:spLocks noGrp="1"/>
          </p:cNvSpPr>
          <p:nvPr>
            <p:ph type="ftr" sz="quarter" idx="2"/>
          </p:nvPr>
        </p:nvSpPr>
        <p:spPr>
          <a:xfrm>
            <a:off x="0" y="9372603"/>
            <a:ext cx="2916238" cy="493713"/>
          </a:xfrm>
          <a:prstGeom prst="rect">
            <a:avLst/>
          </a:prstGeom>
        </p:spPr>
        <p:txBody>
          <a:bodyPr vert="horz" lIns="91440" tIns="45720" rIns="91440" bIns="45720" rtlCol="0" anchor="b"/>
          <a:lstStyle>
            <a:lvl1pPr algn="l">
              <a:spcAft>
                <a:spcPct val="40000"/>
              </a:spcAft>
              <a:buFont typeface="Wingdings" pitchFamily="2" charset="2"/>
              <a:buNone/>
              <a:defRPr sz="1200"/>
            </a:lvl1pPr>
          </a:lstStyle>
          <a:p>
            <a:pPr>
              <a:defRPr/>
            </a:pPr>
            <a:endParaRPr lang="de-DE"/>
          </a:p>
        </p:txBody>
      </p:sp>
      <p:sp>
        <p:nvSpPr>
          <p:cNvPr id="5" name="Foliennummernplatzhalter 4"/>
          <p:cNvSpPr>
            <a:spLocks noGrp="1"/>
          </p:cNvSpPr>
          <p:nvPr>
            <p:ph type="sldNum" sz="quarter" idx="3"/>
          </p:nvPr>
        </p:nvSpPr>
        <p:spPr>
          <a:xfrm>
            <a:off x="3813175" y="9372603"/>
            <a:ext cx="2916238" cy="493713"/>
          </a:xfrm>
          <a:prstGeom prst="rect">
            <a:avLst/>
          </a:prstGeom>
        </p:spPr>
        <p:txBody>
          <a:bodyPr vert="horz" lIns="91440" tIns="45720" rIns="91440" bIns="45720" rtlCol="0" anchor="b"/>
          <a:lstStyle>
            <a:lvl1pPr algn="r">
              <a:spcAft>
                <a:spcPct val="40000"/>
              </a:spcAft>
              <a:buFont typeface="Wingdings" pitchFamily="2" charset="2"/>
              <a:buNone/>
              <a:defRPr sz="1200"/>
            </a:lvl1pPr>
          </a:lstStyle>
          <a:p>
            <a:pPr>
              <a:defRPr/>
            </a:pPr>
            <a:fld id="{7E8CBED8-DC35-4046-95F3-C8A9622E2BA0}" type="slidenum">
              <a:rPr lang="de-DE"/>
              <a:pPr>
                <a:defRPr/>
              </a:pPr>
              <a:t>‹#›</a:t>
            </a:fld>
            <a:endParaRPr lang="de-DE"/>
          </a:p>
        </p:txBody>
      </p:sp>
    </p:spTree>
    <p:extLst>
      <p:ext uri="{BB962C8B-B14F-4D97-AF65-F5344CB8AC3E}">
        <p14:creationId xmlns:p14="http://schemas.microsoft.com/office/powerpoint/2010/main" val="3339848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5" y="2"/>
            <a:ext cx="3600450" cy="493713"/>
          </a:xfrm>
          <a:prstGeom prst="rect">
            <a:avLst/>
          </a:prstGeom>
        </p:spPr>
        <p:txBody>
          <a:bodyPr vert="horz" lIns="0" tIns="90000" rIns="91440" bIns="45720" rtlCol="0"/>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3" name="Datumsplatzhalter 2"/>
          <p:cNvSpPr>
            <a:spLocks noGrp="1"/>
          </p:cNvSpPr>
          <p:nvPr>
            <p:ph type="dt" idx="1"/>
          </p:nvPr>
        </p:nvSpPr>
        <p:spPr>
          <a:xfrm>
            <a:off x="4805363" y="2"/>
            <a:ext cx="1439862" cy="493713"/>
          </a:xfrm>
          <a:prstGeom prst="rect">
            <a:avLst/>
          </a:prstGeom>
        </p:spPr>
        <p:txBody>
          <a:bodyPr vert="horz" lIns="91440" tIns="90000" rIns="0" bIns="45720" rtlCol="0"/>
          <a:lstStyle>
            <a:lvl1pPr algn="r">
              <a:spcAft>
                <a:spcPct val="40000"/>
              </a:spcAft>
              <a:buFont typeface="Wingdings" pitchFamily="2" charset="2"/>
              <a:buNone/>
              <a:defRPr sz="1200">
                <a:latin typeface="Frutiger LT Com 55 Roman" pitchFamily="34" charset="0"/>
              </a:defRPr>
            </a:lvl1pPr>
          </a:lstStyle>
          <a:p>
            <a:pPr>
              <a:defRPr/>
            </a:pPr>
            <a:fld id="{D128E39D-64B6-43AA-8112-E8570A28280E}" type="datetimeFigureOut">
              <a:rPr lang="de-DE"/>
              <a:pPr>
                <a:defRPr/>
              </a:pPr>
              <a:t>11.02.19</a:t>
            </a:fld>
            <a:endParaRPr lang="de-DE"/>
          </a:p>
        </p:txBody>
      </p:sp>
      <p:sp>
        <p:nvSpPr>
          <p:cNvPr id="4" name="Folienbildplatzhalter 3"/>
          <p:cNvSpPr>
            <a:spLocks noGrp="1" noRot="1" noChangeAspect="1"/>
          </p:cNvSpPr>
          <p:nvPr>
            <p:ph type="sldImg" idx="2"/>
          </p:nvPr>
        </p:nvSpPr>
        <p:spPr>
          <a:xfrm>
            <a:off x="485775" y="612775"/>
            <a:ext cx="3554413" cy="2667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485776" y="3494091"/>
            <a:ext cx="5759450" cy="5761037"/>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485775" y="9372603"/>
            <a:ext cx="3600450" cy="493713"/>
          </a:xfrm>
          <a:prstGeom prst="rect">
            <a:avLst/>
          </a:prstGeom>
        </p:spPr>
        <p:txBody>
          <a:bodyPr vert="horz" lIns="0" tIns="45720" rIns="91440" bIns="180000" rtlCol="0" anchor="b"/>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7" name="Foliennummernplatzhalter 6"/>
          <p:cNvSpPr>
            <a:spLocks noGrp="1"/>
          </p:cNvSpPr>
          <p:nvPr>
            <p:ph type="sldNum" sz="quarter" idx="5"/>
          </p:nvPr>
        </p:nvSpPr>
        <p:spPr>
          <a:xfrm>
            <a:off x="4805363" y="9372603"/>
            <a:ext cx="1439862" cy="493713"/>
          </a:xfrm>
          <a:prstGeom prst="rect">
            <a:avLst/>
          </a:prstGeom>
        </p:spPr>
        <p:txBody>
          <a:bodyPr vert="horz" lIns="91440" tIns="45720" rIns="0" bIns="180000" rtlCol="0" anchor="b"/>
          <a:lstStyle>
            <a:lvl1pPr algn="r">
              <a:spcAft>
                <a:spcPct val="40000"/>
              </a:spcAft>
              <a:buFont typeface="Wingdings" pitchFamily="2" charset="2"/>
              <a:buNone/>
              <a:defRPr sz="1200">
                <a:latin typeface="Frutiger LT Com 55 Roman" pitchFamily="34" charset="0"/>
              </a:defRPr>
            </a:lvl1pPr>
          </a:lstStyle>
          <a:p>
            <a:pPr>
              <a:defRPr/>
            </a:pPr>
            <a:fld id="{5CE6F52F-4F01-47B4-A1A3-4442B48B2E25}" type="slidenum">
              <a:rPr lang="de-DE"/>
              <a:pPr>
                <a:defRPr/>
              </a:pPr>
              <a:t>‹#›</a:t>
            </a:fld>
            <a:endParaRPr lang="de-DE"/>
          </a:p>
        </p:txBody>
      </p:sp>
    </p:spTree>
    <p:extLst>
      <p:ext uri="{BB962C8B-B14F-4D97-AF65-F5344CB8AC3E}">
        <p14:creationId xmlns:p14="http://schemas.microsoft.com/office/powerpoint/2010/main" val="519792135"/>
      </p:ext>
    </p:extLst>
  </p:cSld>
  <p:clrMap bg1="lt1" tx1="dk1" bg2="lt2" tx2="dk2" accent1="accent1" accent2="accent2" accent3="accent3" accent4="accent4" accent5="accent5" accent6="accent6" hlink="hlink" folHlink="folHlink"/>
  <p:hf hdr="0" ftr="0" dt="0"/>
  <p:notesStyle>
    <a:lvl1pPr marL="171450" indent="-171450" algn="l" rtl="0" eaLnBrk="0" fontAlgn="base" hangingPunct="0">
      <a:spcBef>
        <a:spcPct val="30000"/>
      </a:spcBef>
      <a:spcAft>
        <a:spcPct val="0"/>
      </a:spcAft>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Good afternoon everyone.</a:t>
            </a:r>
          </a:p>
          <a:p>
            <a:r>
              <a:rPr lang="en-GB" noProof="0" dirty="0"/>
              <a:t>Today I will present my doctoral thesis under the title of “Title"</a:t>
            </a:r>
          </a:p>
          <a:p>
            <a:endParaRPr lang="en-GB" noProof="0" dirty="0"/>
          </a:p>
        </p:txBody>
      </p:sp>
      <p:sp>
        <p:nvSpPr>
          <p:cNvPr id="4" name="Foliennummernplatzhalter 3"/>
          <p:cNvSpPr>
            <a:spLocks noGrp="1"/>
          </p:cNvSpPr>
          <p:nvPr>
            <p:ph type="sldNum" sz="quarter" idx="10"/>
          </p:nvPr>
        </p:nvSpPr>
        <p:spPr/>
        <p:txBody>
          <a:bodyPr/>
          <a:lstStyle/>
          <a:p>
            <a:pPr>
              <a:defRPr/>
            </a:pPr>
            <a:fld id="{A88F6692-3016-4A47-B541-B301CDE4E36A}" type="slidenum">
              <a:rPr lang="de-DE" smtClean="0"/>
              <a:pPr>
                <a:defRPr/>
              </a:pPr>
              <a:t>1</a:t>
            </a:fld>
            <a:endParaRPr lang="de-DE"/>
          </a:p>
        </p:txBody>
      </p:sp>
    </p:spTree>
    <p:extLst>
      <p:ext uri="{BB962C8B-B14F-4D97-AF65-F5344CB8AC3E}">
        <p14:creationId xmlns:p14="http://schemas.microsoft.com/office/powerpoint/2010/main" val="241768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RFID readers, have advanced physical layer capabilities:</a:t>
            </a:r>
          </a:p>
          <a:p>
            <a:pPr lvl="1"/>
            <a:r>
              <a:rPr lang="en-GB" dirty="0"/>
              <a:t>The first one is the time aware capability, where, The Reader can identify the type of a slot. Then, terminates the slot as soon as it recognizes that the slot is an empty or collided slot.</a:t>
            </a:r>
          </a:p>
          <a:p>
            <a:pPr lvl="1"/>
            <a:r>
              <a:rPr lang="en-GB" dirty="0"/>
              <a:t>therefore, the duration of the empty slot is smaller than the duration of the collided and the successful slots.</a:t>
            </a:r>
          </a:p>
          <a:p>
            <a:pPr lvl="1"/>
            <a:r>
              <a:rPr lang="en-GB" dirty="0"/>
              <a:t>The second one is the collision recovery capability, where The reader has the capability of converting part of the collided slots into successful slots.</a:t>
            </a:r>
          </a:p>
          <a:p>
            <a:pPr lvl="1"/>
            <a:r>
              <a:rPr lang="en-GB" dirty="0"/>
              <a:t>According to the state of the art, FSA efficiency reaches 60% if the slot duration of the empty slot is 0.2 of the normal slot duration and with collision recovery probability 0.7. </a:t>
            </a:r>
          </a:p>
          <a:p>
            <a:pPr lvl="1"/>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10</a:t>
            </a:fld>
            <a:endParaRPr lang="de-DE"/>
          </a:p>
        </p:txBody>
      </p:sp>
    </p:spTree>
    <p:extLst>
      <p:ext uri="{BB962C8B-B14F-4D97-AF65-F5344CB8AC3E}">
        <p14:creationId xmlns:p14="http://schemas.microsoft.com/office/powerpoint/2010/main" val="308554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FSA reading efficiency increased by improving the physical layer, there still room for improvement by improving the MAC-layer.</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11</a:t>
            </a:fld>
            <a:endParaRPr lang="de-DE"/>
          </a:p>
        </p:txBody>
      </p:sp>
    </p:spTree>
    <p:extLst>
      <p:ext uri="{BB962C8B-B14F-4D97-AF65-F5344CB8AC3E}">
        <p14:creationId xmlns:p14="http://schemas.microsoft.com/office/powerpoint/2010/main" val="285620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of the MAC layer optimization is to improve the tags population estimation algorithm.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12</a:t>
            </a:fld>
            <a:endParaRPr lang="de-DE"/>
          </a:p>
        </p:txBody>
      </p:sp>
    </p:spTree>
    <p:extLst>
      <p:ext uri="{BB962C8B-B14F-4D97-AF65-F5344CB8AC3E}">
        <p14:creationId xmlns:p14="http://schemas.microsoft.com/office/powerpoint/2010/main" val="118826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question is:</a:t>
            </a:r>
          </a:p>
          <a:p>
            <a:pPr lvl="1"/>
            <a:r>
              <a:rPr lang="en-GB" dirty="0"/>
              <a:t>How Conventional FSA estimates the tags populations?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13</a:t>
            </a:fld>
            <a:endParaRPr lang="de-DE"/>
          </a:p>
        </p:txBody>
      </p:sp>
    </p:spTree>
    <p:extLst>
      <p:ext uri="{BB962C8B-B14F-4D97-AF65-F5344CB8AC3E}">
        <p14:creationId xmlns:p14="http://schemas.microsoft.com/office/powerpoint/2010/main" val="280045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FSA reading cycle, a new frame length is defined.</a:t>
            </a:r>
          </a:p>
          <a:p>
            <a:r>
              <a:rPr lang="en-US" dirty="0"/>
              <a:t>The output of every reading cycle is the number of successful, collided and empty slots.</a:t>
            </a:r>
          </a:p>
          <a:p>
            <a:r>
              <a:rPr lang="en-US" dirty="0"/>
              <a:t>Then the MAC layer estimates the remaining number of tags as a function of the frame length and NS,NC, and NE</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14</a:t>
            </a:fld>
            <a:endParaRPr lang="de-DE"/>
          </a:p>
        </p:txBody>
      </p:sp>
    </p:spTree>
    <p:extLst>
      <p:ext uri="{BB962C8B-B14F-4D97-AF65-F5344CB8AC3E}">
        <p14:creationId xmlns:p14="http://schemas.microsoft.com/office/powerpoint/2010/main" val="424190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systems which have a collision recovery capabilities, the number of successful, collided and empty slots strongly depend on the collision recovery capability of the reader.</a:t>
            </a:r>
          </a:p>
          <a:p>
            <a:r>
              <a:rPr lang="en-US" dirty="0"/>
              <a:t>However, this information is neglected in the MAC layer calculations.</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15</a:t>
            </a:fld>
            <a:endParaRPr lang="de-DE"/>
          </a:p>
        </p:txBody>
      </p:sp>
    </p:spTree>
    <p:extLst>
      <p:ext uri="{BB962C8B-B14F-4D97-AF65-F5344CB8AC3E}">
        <p14:creationId xmlns:p14="http://schemas.microsoft.com/office/powerpoint/2010/main" val="8852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ESTIMATION FUNCTION, the collision recovery capability of the physical layer is considered. </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16</a:t>
            </a:fld>
            <a:endParaRPr lang="de-DE"/>
          </a:p>
        </p:txBody>
      </p:sp>
    </p:spTree>
    <p:extLst>
      <p:ext uri="{BB962C8B-B14F-4D97-AF65-F5344CB8AC3E}">
        <p14:creationId xmlns:p14="http://schemas.microsoft.com/office/powerpoint/2010/main" val="313611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above equation presents the ML number of tags estimation function which is proposed in the state of the art. </a:t>
            </a:r>
          </a:p>
          <a:p>
            <a:r>
              <a:rPr lang="en-US" noProof="0" dirty="0"/>
              <a:t>The equation finds the optimum number of tags n that gives exact NE, Ns, Nc times in L trials.</a:t>
            </a:r>
          </a:p>
          <a:p>
            <a:r>
              <a:rPr lang="en-US" noProof="0" dirty="0"/>
              <a:t>For dense RFID network, Poisson distribution could be used</a:t>
            </a:r>
          </a:p>
          <a:p>
            <a:r>
              <a:rPr lang="en-US" noProof="0" dirty="0"/>
              <a:t>After normalization, the ML equation could be written as shown</a:t>
            </a:r>
          </a:p>
          <a:p>
            <a:r>
              <a:rPr lang="en-US" noProof="0" dirty="0"/>
              <a:t>However, the numerical searching in this eq. limits the number of tags.</a:t>
            </a:r>
          </a:p>
          <a:p>
            <a:r>
              <a:rPr lang="en-US" noProof="0" dirty="0"/>
              <a:t>Moreover, the equation still doesn't consider the collision recovery capability effect of the PHY-layer.</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17</a:t>
            </a:fld>
            <a:endParaRPr lang="de-DE"/>
          </a:p>
        </p:txBody>
      </p:sp>
    </p:spTree>
    <p:extLst>
      <p:ext uri="{BB962C8B-B14F-4D97-AF65-F5344CB8AC3E}">
        <p14:creationId xmlns:p14="http://schemas.microsoft.com/office/powerpoint/2010/main" val="2639150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 new ML estimation function is presented. Which considers the collision recovery capability of the reader</a:t>
            </a:r>
          </a:p>
          <a:p>
            <a:r>
              <a:rPr lang="en-US" dirty="0"/>
              <a:t>To calculate the optimum number of tags from the above equation, we have to differentiate the equation with respect to n </a:t>
            </a:r>
          </a:p>
          <a:p>
            <a:r>
              <a:rPr lang="en-US" dirty="0"/>
              <a:t>After simplification we reached to a 4</a:t>
            </a:r>
            <a:r>
              <a:rPr lang="en-US" baseline="30000" dirty="0"/>
              <a:t>th</a:t>
            </a:r>
            <a:r>
              <a:rPr lang="en-US" dirty="0"/>
              <a:t> order equations with 4 solutions.</a:t>
            </a:r>
          </a:p>
          <a:p>
            <a:r>
              <a:rPr lang="en-US" dirty="0"/>
              <a:t>Using </a:t>
            </a:r>
            <a:r>
              <a:rPr lang="en-US" dirty="0" err="1"/>
              <a:t>Descertes</a:t>
            </a:r>
            <a:r>
              <a:rPr lang="en-US" dirty="0"/>
              <a:t>’ rules of sign, We can prove that the equation has a single valid real positive solution.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18</a:t>
            </a:fld>
            <a:endParaRPr lang="de-DE"/>
          </a:p>
        </p:txBody>
      </p:sp>
    </p:spTree>
    <p:extLst>
      <p:ext uri="{BB962C8B-B14F-4D97-AF65-F5344CB8AC3E}">
        <p14:creationId xmlns:p14="http://schemas.microsoft.com/office/powerpoint/2010/main" val="40661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the relative estimation error of the proposed formula compared to the most popular estimation algorithms in the state of the art.</a:t>
            </a:r>
          </a:p>
          <a:p>
            <a:r>
              <a:rPr lang="en-US" dirty="0"/>
              <a:t>The graph shows the effect of the collision recovery capability on the relative estimation error.</a:t>
            </a:r>
          </a:p>
          <a:p>
            <a:r>
              <a:rPr lang="en-US" dirty="0"/>
              <a:t>According to the simulations results, the proposed formula gives the best performance compared to the other algorithms.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19</a:t>
            </a:fld>
            <a:endParaRPr lang="de-DE"/>
          </a:p>
        </p:txBody>
      </p:sp>
    </p:spTree>
    <p:extLst>
      <p:ext uri="{BB962C8B-B14F-4D97-AF65-F5344CB8AC3E}">
        <p14:creationId xmlns:p14="http://schemas.microsoft.com/office/powerpoint/2010/main" val="262208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Most of us spend a lot of time waiting to pay for his GOODS. This problem demotivates us from doing shopping. Nevertheless, it  encourages the researches to find a faster identification system.</a:t>
            </a:r>
          </a:p>
          <a:p>
            <a:r>
              <a:rPr lang="en-GB" noProof="0" dirty="0"/>
              <a:t>On a large scale, we can imagine how </a:t>
            </a:r>
            <a:r>
              <a:rPr lang="en-GB" sz="1200" b="0" i="0" kern="1200" dirty="0">
                <a:solidFill>
                  <a:schemeClr val="tx1"/>
                </a:solidFill>
                <a:effectLst/>
                <a:latin typeface="Frutiger LT Com 55 Roman" pitchFamily="34" charset="0"/>
                <a:ea typeface="+mn-ea"/>
                <a:cs typeface="+mn-cs"/>
              </a:rPr>
              <a:t>tracking the status and the location of the shipped items</a:t>
            </a:r>
            <a:r>
              <a:rPr lang="en-GB" noProof="0" dirty="0"/>
              <a:t> is extremely valuable information for the </a:t>
            </a:r>
            <a:r>
              <a:rPr lang="en-GB" sz="1200" b="0" i="0" kern="1200" dirty="0">
                <a:solidFill>
                  <a:schemeClr val="tx1"/>
                </a:solidFill>
                <a:effectLst/>
                <a:latin typeface="Frutiger LT Com 55 Roman" pitchFamily="34" charset="0"/>
                <a:ea typeface="+mn-ea"/>
                <a:cs typeface="+mn-cs"/>
              </a:rPr>
              <a:t>logistics companies.</a:t>
            </a:r>
            <a:endParaRPr lang="en-GB" noProof="0" dirty="0"/>
          </a:p>
          <a:p>
            <a:r>
              <a:rPr lang="en-GB" sz="1200" b="0" i="0" kern="1200" noProof="0" dirty="0">
                <a:solidFill>
                  <a:schemeClr val="tx1"/>
                </a:solidFill>
                <a:effectLst/>
                <a:latin typeface="Frutiger LT Com 55 Roman" pitchFamily="34" charset="0"/>
                <a:ea typeface="+mn-ea"/>
                <a:cs typeface="+mn-cs"/>
              </a:rPr>
              <a:t>Moreover, in big factories, having a good tracking system is very important to avoid expensive delays or missing deadlines.</a:t>
            </a:r>
          </a:p>
          <a:p>
            <a:pPr marL="171450" marR="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sz="1200" b="0" i="0" kern="1200" noProof="0" dirty="0">
                <a:solidFill>
                  <a:schemeClr val="tx1"/>
                </a:solidFill>
                <a:effectLst/>
                <a:latin typeface="Frutiger LT Com 55 Roman" pitchFamily="34" charset="0"/>
                <a:ea typeface="+mn-ea"/>
                <a:cs typeface="+mn-cs"/>
              </a:rPr>
              <a:t>all these applications use either Barcode or RFID technology.  </a:t>
            </a:r>
            <a:endParaRPr lang="en-GB" noProof="0"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a:t>
            </a:fld>
            <a:endParaRPr lang="de-DE"/>
          </a:p>
        </p:txBody>
      </p:sp>
    </p:spTree>
    <p:extLst>
      <p:ext uri="{BB962C8B-B14F-4D97-AF65-F5344CB8AC3E}">
        <p14:creationId xmlns:p14="http://schemas.microsoft.com/office/powerpoint/2010/main" val="34175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dense RFID applications, the total identification time is the most important performance metric.</a:t>
            </a:r>
          </a:p>
          <a:p>
            <a:r>
              <a:rPr lang="en-US" dirty="0"/>
              <a:t>The presented results use FSA with L=n and 0.7 average collision recovery probability</a:t>
            </a:r>
          </a:p>
          <a:p>
            <a:r>
              <a:rPr lang="en-US" dirty="0"/>
              <a:t>Accordingly, the proposed formula gives the best performance compared to the state of the art.</a:t>
            </a:r>
          </a:p>
          <a:p>
            <a:r>
              <a:rPr lang="en-US" dirty="0"/>
              <a:t>Nevertheless, there is around 30% room of improvement to reach the theoretical lower limit of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20</a:t>
            </a:fld>
            <a:endParaRPr lang="de-DE"/>
          </a:p>
        </p:txBody>
      </p:sp>
    </p:spTree>
    <p:extLst>
      <p:ext uri="{BB962C8B-B14F-4D97-AF65-F5344CB8AC3E}">
        <p14:creationId xmlns:p14="http://schemas.microsoft.com/office/powerpoint/2010/main" val="233519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the proposed ML tags populations estimation and average alpha 0.7 is increased by 10%.</a:t>
            </a:r>
          </a:p>
          <a:p>
            <a:r>
              <a:rPr lang="en-US" dirty="0"/>
              <a:t>This is without Frame length optimization</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21</a:t>
            </a:fld>
            <a:endParaRPr lang="de-DE"/>
          </a:p>
        </p:txBody>
      </p:sp>
    </p:spTree>
    <p:extLst>
      <p:ext uri="{BB962C8B-B14F-4D97-AF65-F5344CB8AC3E}">
        <p14:creationId xmlns:p14="http://schemas.microsoft.com/office/powerpoint/2010/main" val="258704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dirty="0"/>
              <a:t>The second step of the MAC layer optimization is to incorporate the physical layer parameters with the frame length optimization.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22</a:t>
            </a:fld>
            <a:endParaRPr lang="de-DE"/>
          </a:p>
        </p:txBody>
      </p:sp>
    </p:spTree>
    <p:extLst>
      <p:ext uri="{BB962C8B-B14F-4D97-AF65-F5344CB8AC3E}">
        <p14:creationId xmlns:p14="http://schemas.microsoft.com/office/powerpoint/2010/main" val="1301770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have a system that has only Time aware capability. It is better to increase the frame length as the losses from the empty slots are so small.</a:t>
            </a:r>
          </a:p>
          <a:p>
            <a:pPr lvl="0"/>
            <a:r>
              <a:rPr lang="en-US" dirty="0"/>
              <a:t>On the other hand, if the system has only collision recovery capability, so it is better to decrease the frame length as the reader can benefit from collided slots.</a:t>
            </a:r>
          </a:p>
          <a:p>
            <a:pPr lvl="0"/>
            <a:r>
              <a:rPr lang="en-US" dirty="0"/>
              <a:t>So what would be the optimum frame length if the system has both time aware and collision recovery capability?</a:t>
            </a:r>
          </a:p>
          <a:p>
            <a:pPr lvl="0"/>
            <a:r>
              <a:rPr lang="en-US" dirty="0"/>
              <a:t>To answer this question, different PHY--layer scenarios will be presented and the corresponding frame length for each scenario will be calculated.</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23</a:t>
            </a:fld>
            <a:endParaRPr lang="de-DE"/>
          </a:p>
        </p:txBody>
      </p:sp>
    </p:spTree>
    <p:extLst>
      <p:ext uri="{BB962C8B-B14F-4D97-AF65-F5344CB8AC3E}">
        <p14:creationId xmlns:p14="http://schemas.microsoft.com/office/powerpoint/2010/main" val="3071392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conventional FSA:</a:t>
            </a:r>
          </a:p>
          <a:p>
            <a:pPr lvl="1"/>
            <a:r>
              <a:rPr lang="en-US" dirty="0"/>
              <a:t>The slots durations are constant</a:t>
            </a:r>
          </a:p>
          <a:p>
            <a:pPr lvl="1"/>
            <a:r>
              <a:rPr lang="en-US" dirty="0"/>
              <a:t>The collision recovery probability is zero</a:t>
            </a:r>
          </a:p>
          <a:p>
            <a:pPr lvl="1"/>
            <a:r>
              <a:rPr lang="en-US" dirty="0"/>
              <a:t>The optimum frame length is L=n.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24</a:t>
            </a:fld>
            <a:endParaRPr lang="de-DE"/>
          </a:p>
        </p:txBody>
      </p:sp>
    </p:spTree>
    <p:extLst>
      <p:ext uri="{BB962C8B-B14F-4D97-AF65-F5344CB8AC3E}">
        <p14:creationId xmlns:p14="http://schemas.microsoft.com/office/powerpoint/2010/main" val="11673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time aware system:</a:t>
            </a:r>
          </a:p>
          <a:p>
            <a:pPr lvl="1"/>
            <a:r>
              <a:rPr lang="en-US" dirty="0"/>
              <a:t>The slots durations are different</a:t>
            </a:r>
          </a:p>
          <a:p>
            <a:pPr lvl="1"/>
            <a:r>
              <a:rPr lang="en-US" dirty="0"/>
              <a:t>The collision recovery probability is zero</a:t>
            </a:r>
          </a:p>
          <a:p>
            <a:r>
              <a:rPr lang="en-US" dirty="0"/>
              <a:t>Thus, the reading efficiency should be presented as shown</a:t>
            </a:r>
          </a:p>
          <a:p>
            <a:r>
              <a:rPr lang="en-US" dirty="0"/>
              <a:t>To calculate the optimum frame length, we have to differentiate  the reading efficiency with respect to L. and equate the result to zero</a:t>
            </a:r>
          </a:p>
          <a:p>
            <a:r>
              <a:rPr lang="en-US" dirty="0"/>
              <a:t>After simplification we reached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25</a:t>
            </a:fld>
            <a:endParaRPr lang="de-DE"/>
          </a:p>
        </p:txBody>
      </p:sp>
    </p:spTree>
    <p:extLst>
      <p:ext uri="{BB962C8B-B14F-4D97-AF65-F5344CB8AC3E}">
        <p14:creationId xmlns:p14="http://schemas.microsoft.com/office/powerpoint/2010/main" val="91701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aware frame length using the numerical solution compared to the proposed formula in the complete range of the slot duration constant.</a:t>
            </a:r>
          </a:p>
          <a:p>
            <a:r>
              <a:rPr lang="en-US" dirty="0"/>
              <a:t>In the simulations,  a fixed number of tags are used, which are 100 tags.</a:t>
            </a:r>
          </a:p>
          <a:p>
            <a:r>
              <a:rPr lang="en-US" dirty="0"/>
              <a:t>According to the graph, the proposed formula approaches the numerical results with a small bias coming from the Taylor series approximation during the proof.</a:t>
            </a:r>
          </a:p>
          <a:p>
            <a:r>
              <a:rPr lang="en-US" dirty="0"/>
              <a:t>According to the RFID standards,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26</a:t>
            </a:fld>
            <a:endParaRPr lang="de-DE"/>
          </a:p>
        </p:txBody>
      </p:sp>
    </p:spTree>
    <p:extLst>
      <p:ext uri="{BB962C8B-B14F-4D97-AF65-F5344CB8AC3E}">
        <p14:creationId xmlns:p14="http://schemas.microsoft.com/office/powerpoint/2010/main" val="1027440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gain of the proposed system, the mean reading time reduction using the proposed time aware frame length compared to the conventional FSA frame length is presented.</a:t>
            </a:r>
          </a:p>
          <a:p>
            <a:r>
              <a:rPr lang="en-US" dirty="0"/>
              <a:t>using the proposed ML estimation, the Time aware system gives 8% reading time reduction compared to the conventional systems.</a:t>
            </a:r>
          </a:p>
          <a:p>
            <a:r>
              <a:rPr lang="en-US" dirty="0"/>
              <a:t>According to the graph, the better estimation algorithm, the less reading time reduction, because it decreases the number of iterations in FSA process.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27</a:t>
            </a:fld>
            <a:endParaRPr lang="de-DE"/>
          </a:p>
        </p:txBody>
      </p:sp>
    </p:spTree>
    <p:extLst>
      <p:ext uri="{BB962C8B-B14F-4D97-AF65-F5344CB8AC3E}">
        <p14:creationId xmlns:p14="http://schemas.microsoft.com/office/powerpoint/2010/main" val="61627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a:t>
            </a:r>
          </a:p>
          <a:p>
            <a:pPr lvl="1"/>
            <a:r>
              <a:rPr lang="en-US" dirty="0"/>
              <a:t>The slots durations are different</a:t>
            </a:r>
          </a:p>
          <a:p>
            <a:pPr lvl="1"/>
            <a:r>
              <a:rPr lang="en-US" dirty="0"/>
              <a:t>and The collision recovery probability is between zero and one depending on the PHY-Layer</a:t>
            </a:r>
          </a:p>
          <a:p>
            <a:pPr lvl="1"/>
            <a:r>
              <a:rPr lang="en-US" dirty="0"/>
              <a:t>However, the collision recovery coefficients are assumed to be constant.</a:t>
            </a:r>
          </a:p>
          <a:p>
            <a:pPr lvl="1"/>
            <a:r>
              <a:rPr lang="en-US" dirty="0"/>
              <a:t>which means that the probabilities of recovering a collided slot with 2,3,or 4 collided tags are equal </a:t>
            </a:r>
          </a:p>
          <a:p>
            <a:r>
              <a:rPr lang="en-US" dirty="0"/>
              <a:t>So, the reading efficiency should consider the timing and the collision recovery capabilities. </a:t>
            </a:r>
          </a:p>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28</a:t>
            </a:fld>
            <a:endParaRPr lang="de-DE"/>
          </a:p>
        </p:txBody>
      </p:sp>
    </p:spTree>
    <p:extLst>
      <p:ext uri="{BB962C8B-B14F-4D97-AF65-F5344CB8AC3E}">
        <p14:creationId xmlns:p14="http://schemas.microsoft.com/office/powerpoint/2010/main" val="298162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collision recovery aware frame length using the numerical solution compared to the proposed formula in the complete range of the slot duration constant.</a:t>
            </a:r>
          </a:p>
          <a:p>
            <a:r>
              <a:rPr lang="en-US" dirty="0"/>
              <a:t>According to the graph, the proposed formula approaches the numerical results with a small bias coming from the Taylor series approximation during the proof.</a:t>
            </a:r>
          </a:p>
          <a:p>
            <a:r>
              <a:rPr lang="en-US" dirty="0"/>
              <a:t>As I said before,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29</a:t>
            </a:fld>
            <a:endParaRPr lang="de-DE"/>
          </a:p>
        </p:txBody>
      </p:sp>
    </p:spTree>
    <p:extLst>
      <p:ext uri="{BB962C8B-B14F-4D97-AF65-F5344CB8AC3E}">
        <p14:creationId xmlns:p14="http://schemas.microsoft.com/office/powerpoint/2010/main" val="204861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now have a look at the differences between the RFID and Barcode.</a:t>
            </a:r>
          </a:p>
          <a:p>
            <a:r>
              <a:rPr lang="en-GB" dirty="0"/>
              <a:t>Therefore, these advantages encouraged the research groups to pay more attention to the RFID technology especially in dense applications.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a:t>
            </a:fld>
            <a:endParaRPr lang="de-DE"/>
          </a:p>
        </p:txBody>
      </p:sp>
    </p:spTree>
    <p:extLst>
      <p:ext uri="{BB962C8B-B14F-4D97-AF65-F5344CB8AC3E}">
        <p14:creationId xmlns:p14="http://schemas.microsoft.com/office/powerpoint/2010/main" val="7491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reading time reduction using the proposed time and collision recovery aware frame length compared to the conventional FSA frame length.</a:t>
            </a:r>
          </a:p>
          <a:p>
            <a:r>
              <a:rPr lang="en-US" dirty="0"/>
              <a:t>Using the proposed ML estimation, the Time and collision recovery aware system gives 17%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30</a:t>
            </a:fld>
            <a:endParaRPr lang="de-DE"/>
          </a:p>
        </p:txBody>
      </p:sp>
    </p:spTree>
    <p:extLst>
      <p:ext uri="{BB962C8B-B14F-4D97-AF65-F5344CB8AC3E}">
        <p14:creationId xmlns:p14="http://schemas.microsoft.com/office/powerpoint/2010/main" val="116645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are neglected.</a:t>
            </a:r>
          </a:p>
          <a:p>
            <a:r>
              <a:rPr lang="en-US" dirty="0"/>
              <a:t>However, Multiple collision recovery coefficients are considered. Which means that the probability of recovering a slot with 2 collided tags is higher than the probability of recovering a slot with 3 and 4 collided tags.</a:t>
            </a:r>
          </a:p>
          <a:p>
            <a:r>
              <a:rPr lang="en-US" dirty="0"/>
              <a:t>This graph presents the distribution of the average collision probability in a frame length between n/2 and 2n uniformly.</a:t>
            </a:r>
          </a:p>
          <a:p>
            <a:r>
              <a:rPr lang="en-US" dirty="0"/>
              <a:t>According to the graph, the probability that collided slot comes from 2,3,or 4 tags is 96%</a:t>
            </a:r>
          </a:p>
          <a:p>
            <a:r>
              <a:rPr lang="en-US" dirty="0"/>
              <a:t>Thus, for practical RFID systems, the reading efficiency could be expressed 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31</a:t>
            </a:fld>
            <a:endParaRPr lang="de-DE"/>
          </a:p>
        </p:txBody>
      </p:sp>
    </p:spTree>
    <p:extLst>
      <p:ext uri="{BB962C8B-B14F-4D97-AF65-F5344CB8AC3E}">
        <p14:creationId xmlns:p14="http://schemas.microsoft.com/office/powerpoint/2010/main" val="1348288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32</a:t>
            </a:fld>
            <a:endParaRPr lang="de-DE"/>
          </a:p>
        </p:txBody>
      </p:sp>
    </p:spTree>
    <p:extLst>
      <p:ext uri="{BB962C8B-B14F-4D97-AF65-F5344CB8AC3E}">
        <p14:creationId xmlns:p14="http://schemas.microsoft.com/office/powerpoint/2010/main" val="3645924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strongly depend on the receiver type.</a:t>
                </a:r>
              </a:p>
              <a:p>
                <a:r>
                  <a:rPr lang="en-US" dirty="0"/>
                  <a:t>these simulations use the strongest tag reply receiver from the state of the art.</a:t>
                </a:r>
              </a:p>
              <a:p>
                <a:r>
                  <a:rPr lang="en-US" dirty="0"/>
                  <a:t>The collision recovery coefficient </a:t>
                </a:r>
                <a14:m>
                  <m:oMath xmlns:m="http://schemas.openxmlformats.org/officeDocument/2006/math">
                    <m:sSub>
                      <m:sSubPr>
                        <m:ctrlPr>
                          <a:rPr lang="en-US" sz="1200" i="1" smtClean="0">
                            <a:solidFill>
                              <a:schemeClr val="tx1"/>
                            </a:solidFill>
                            <a:latin typeface="Cambria Math" panose="02040503050406030204" pitchFamily="18" charset="0"/>
                            <a:cs typeface="Calibri" panose="020F0502020204030204" pitchFamily="34" charset="0"/>
                          </a:rPr>
                        </m:ctrlPr>
                      </m:sSubPr>
                      <m:e>
                        <m:r>
                          <a:rPr lang="en-US" sz="12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200" b="0" i="1" smtClean="0">
                            <a:solidFill>
                              <a:schemeClr val="tx1"/>
                            </a:solidFill>
                            <a:latin typeface="Cambria Math" panose="02040503050406030204" pitchFamily="18" charset="0"/>
                            <a:cs typeface="Calibri" panose="020F0502020204030204" pitchFamily="34" charset="0"/>
                          </a:rPr>
                          <m:t>𝑖</m:t>
                        </m:r>
                      </m:sub>
                    </m:sSub>
                  </m:oMath>
                </a14:m>
                <a:r>
                  <a:rPr lang="en-US" dirty="0"/>
                  <a:t> could be calculated by (1- the packet error rate of the </a:t>
                </a:r>
                <a:r>
                  <a:rPr lang="en-US" dirty="0" err="1"/>
                  <a:t>i</a:t>
                </a:r>
                <a:r>
                  <a:rPr lang="en-US" dirty="0"/>
                  <a:t> tag replies)</a:t>
                </a:r>
              </a:p>
              <a:p>
                <a:r>
                  <a:rPr lang="en-US" dirty="0"/>
                  <a:t>According to the graph, the probability of recovering a slot from two collided tags is higher than the probability of recovering a slot from 3 or 4 collided tags</a:t>
                </a:r>
              </a:p>
            </p:txBody>
          </p:sp>
        </mc:Choice>
        <mc:Fallback xmlns="">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r>
                  <a:rPr lang="en-US" sz="1200" i="0">
                    <a:solidFill>
                      <a:schemeClr val="tx1"/>
                    </a:solidFill>
                    <a:latin typeface="Cambria Math" panose="02040503050406030204" pitchFamily="18" charset="0"/>
                    <a:ea typeface="Cambria Math" panose="02040503050406030204" pitchFamily="18" charset="0"/>
                    <a:cs typeface="Calibri" panose="020F0502020204030204" pitchFamily="34" charset="0"/>
                  </a:rPr>
                  <a:t>𝛼_</a:t>
                </a:r>
                <a:r>
                  <a:rPr lang="de-DE" sz="1200" b="0" i="0">
                    <a:solidFill>
                      <a:schemeClr val="tx1"/>
                    </a:solidFill>
                    <a:latin typeface="Cambria Math" panose="02040503050406030204" pitchFamily="18" charset="0"/>
                    <a:cs typeface="Calibri" panose="020F0502020204030204" pitchFamily="34" charset="0"/>
                  </a:rPr>
                  <a:t>𝑖</a:t>
                </a:r>
                <a:r>
                  <a:rPr lang="en-US" dirty="0"/>
                  <a:t> could be </a:t>
                </a:r>
                <a:r>
                  <a:rPr lang="en-US" dirty="0" err="1"/>
                  <a:t>caculated</a:t>
                </a:r>
                <a:r>
                  <a:rPr lang="en-US" dirty="0"/>
                  <a:t> by (1- the packet error rate of an RN16 for I collided tags)</a:t>
                </a:r>
              </a:p>
            </p:txBody>
          </p:sp>
        </mc:Fallback>
      </mc:AlternateContent>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33</a:t>
            </a:fld>
            <a:endParaRPr lang="de-DE"/>
          </a:p>
        </p:txBody>
      </p:sp>
    </p:spTree>
    <p:extLst>
      <p:ext uri="{BB962C8B-B14F-4D97-AF65-F5344CB8AC3E}">
        <p14:creationId xmlns:p14="http://schemas.microsoft.com/office/powerpoint/2010/main" val="453501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optimum multiple collision recovery aware frame length using the numerical solution compared to the proposed formula in different SNR.</a:t>
            </a:r>
          </a:p>
          <a:p>
            <a:r>
              <a:rPr lang="en-US" dirty="0"/>
              <a:t>The simulations are based on the strongest tag reply receiver which is discussed in the previous slide.</a:t>
            </a:r>
          </a:p>
          <a:p>
            <a:r>
              <a:rPr lang="en-US" dirty="0"/>
              <a:t>According to the graph, the proposed formula gives identical values compared to the numerical values.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34</a:t>
            </a:fld>
            <a:endParaRPr lang="de-DE"/>
          </a:p>
        </p:txBody>
      </p:sp>
    </p:spTree>
    <p:extLst>
      <p:ext uri="{BB962C8B-B14F-4D97-AF65-F5344CB8AC3E}">
        <p14:creationId xmlns:p14="http://schemas.microsoft.com/office/powerpoint/2010/main" val="315511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function, the multiple collision recovery coefficients system gives 13% reading time reduction compared to the conventional systems.</a:t>
            </a:r>
          </a:p>
          <a:p>
            <a:r>
              <a:rPr lang="en-US" dirty="0"/>
              <a:t>The simulation results use the strongest tag reply receiver at SNR=10dB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35</a:t>
            </a:fld>
            <a:endParaRPr lang="de-DE"/>
          </a:p>
        </p:txBody>
      </p:sp>
    </p:spTree>
    <p:extLst>
      <p:ext uri="{BB962C8B-B14F-4D97-AF65-F5344CB8AC3E}">
        <p14:creationId xmlns:p14="http://schemas.microsoft.com/office/powerpoint/2010/main" val="4026116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multiple collision recovery coefficients are considered.</a:t>
            </a:r>
          </a:p>
          <a:p>
            <a:r>
              <a:rPr lang="en-US" dirty="0"/>
              <a:t>So, the reading efficiency should consider the timing and the collision recovery properties. </a:t>
            </a:r>
          </a:p>
          <a:p>
            <a:r>
              <a:rPr lang="en-US" dirty="0"/>
              <a:t>To calculate the optimum frame, we have to differentiate the reading efficiency with respect to L.</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36</a:t>
            </a:fld>
            <a:endParaRPr lang="de-DE"/>
          </a:p>
        </p:txBody>
      </p:sp>
    </p:spTree>
    <p:extLst>
      <p:ext uri="{BB962C8B-B14F-4D97-AF65-F5344CB8AC3E}">
        <p14:creationId xmlns:p14="http://schemas.microsoft.com/office/powerpoint/2010/main" val="3633254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simplification we get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37</a:t>
            </a:fld>
            <a:endParaRPr lang="de-DE"/>
          </a:p>
        </p:txBody>
      </p:sp>
    </p:spTree>
    <p:extLst>
      <p:ext uri="{BB962C8B-B14F-4D97-AF65-F5344CB8AC3E}">
        <p14:creationId xmlns:p14="http://schemas.microsoft.com/office/powerpoint/2010/main" val="2930299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multiple collision recovery aware frame length using the numerical solution compared to the proposed formula in the complete range of the slot duration constant.</a:t>
            </a:r>
          </a:p>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US" dirty="0"/>
              <a:t>According to the quantized frame lengths concept, the proposed formula gives identical results to the numerical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38</a:t>
            </a:fld>
            <a:endParaRPr lang="de-DE"/>
          </a:p>
        </p:txBody>
      </p:sp>
    </p:spTree>
    <p:extLst>
      <p:ext uri="{BB962C8B-B14F-4D97-AF65-F5344CB8AC3E}">
        <p14:creationId xmlns:p14="http://schemas.microsoft.com/office/powerpoint/2010/main" val="2133933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the Time and the multiple collision recovery aware system gives 20% reading time reduction compared to the conventional systems.</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39</a:t>
            </a:fld>
            <a:endParaRPr lang="de-DE"/>
          </a:p>
        </p:txBody>
      </p:sp>
    </p:spTree>
    <p:extLst>
      <p:ext uri="{BB962C8B-B14F-4D97-AF65-F5344CB8AC3E}">
        <p14:creationId xmlns:p14="http://schemas.microsoft.com/office/powerpoint/2010/main" val="160682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of this presentation includes:</a:t>
            </a:r>
          </a:p>
          <a:p>
            <a:pPr lvl="1"/>
            <a:r>
              <a:rPr lang="en-GB" dirty="0"/>
              <a:t>A brief introduction to the conventional RFID reading process.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Afterwards, the proposed MAC layer optimization will be discussed in details, for both Tag estimation and in Frame length optimization.</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Then, the proposed improvements of the EPCglobal C1 G2 will be discussed in details.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Finally, conclusion for the work will be presented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a:t>
            </a:fld>
            <a:endParaRPr lang="de-DE"/>
          </a:p>
        </p:txBody>
      </p:sp>
    </p:spTree>
    <p:extLst>
      <p:ext uri="{BB962C8B-B14F-4D97-AF65-F5344CB8AC3E}">
        <p14:creationId xmlns:p14="http://schemas.microsoft.com/office/powerpoint/2010/main" val="3247358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all </a:t>
            </a:r>
            <a:r>
              <a:rPr lang="en-US" sz="1200" noProof="0" dirty="0">
                <a:solidFill>
                  <a:srgbClr val="00406F"/>
                </a:solidFill>
              </a:rPr>
              <a:t>proposed Algorithms compared to the conventional FSA and the theoretical lower limit</a:t>
            </a:r>
          </a:p>
          <a:p>
            <a:r>
              <a:rPr lang="en-US" sz="1200" noProof="0" dirty="0">
                <a:solidFill>
                  <a:srgbClr val="00406F"/>
                </a:solidFill>
              </a:rPr>
              <a:t>The simulation results use the strongest tag reply receiver at SNR=10dB and the used slots durations are from the EPC standard</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40</a:t>
            </a:fld>
            <a:endParaRPr lang="de-DE"/>
          </a:p>
        </p:txBody>
      </p:sp>
    </p:spTree>
    <p:extLst>
      <p:ext uri="{BB962C8B-B14F-4D97-AF65-F5344CB8AC3E}">
        <p14:creationId xmlns:p14="http://schemas.microsoft.com/office/powerpoint/2010/main" val="3600106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incorporating the physical layer parameters to the number of tags estimation and the frame length optimization reaches to 90%.</a:t>
            </a:r>
          </a:p>
          <a:p>
            <a:r>
              <a:rPr lang="en-US" dirty="0"/>
              <a:t>All these improvements are on the reader side without any modification in the communication protocol between the reader and tags to follow the EPCglobal standard.</a:t>
            </a:r>
          </a:p>
          <a:p>
            <a:endParaRPr lang="en-US"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41</a:t>
            </a:fld>
            <a:endParaRPr lang="de-DE"/>
          </a:p>
        </p:txBody>
      </p:sp>
    </p:spTree>
    <p:extLst>
      <p:ext uri="{BB962C8B-B14F-4D97-AF65-F5344CB8AC3E}">
        <p14:creationId xmlns:p14="http://schemas.microsoft.com/office/powerpoint/2010/main" val="1095770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new improvements for the EPCglobal C1 G2 standard will be presented.</a:t>
            </a:r>
          </a:p>
          <a:p>
            <a:r>
              <a:rPr lang="en-US" dirty="0"/>
              <a:t>Which means that upcoming modifications will be in the communication protocol between the reader and the tags.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42</a:t>
            </a:fld>
            <a:endParaRPr lang="de-DE"/>
          </a:p>
        </p:txBody>
      </p:sp>
    </p:spTree>
    <p:extLst>
      <p:ext uri="{BB962C8B-B14F-4D97-AF65-F5344CB8AC3E}">
        <p14:creationId xmlns:p14="http://schemas.microsoft.com/office/powerpoint/2010/main" val="404456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the motivation of the proposed improvements, I will discuss the behavior of the EPCglobal C1 G2 standard with collided slots.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43</a:t>
            </a:fld>
            <a:endParaRPr lang="de-DE"/>
          </a:p>
        </p:txBody>
      </p:sp>
    </p:spTree>
    <p:extLst>
      <p:ext uri="{BB962C8B-B14F-4D97-AF65-F5344CB8AC3E}">
        <p14:creationId xmlns:p14="http://schemas.microsoft.com/office/powerpoint/2010/main" val="4077096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a:t>
            </a:r>
          </a:p>
          <a:p>
            <a:pPr lvl="1"/>
            <a:r>
              <a:rPr lang="en-US" dirty="0"/>
              <a:t>the reader sends a query command asking the tags to reply to this slot.</a:t>
            </a:r>
          </a:p>
          <a:p>
            <a:pPr lvl="1"/>
            <a:r>
              <a:rPr lang="en-US" dirty="0"/>
              <a:t>let's assume that k tags replies to this slot. </a:t>
            </a:r>
          </a:p>
          <a:p>
            <a:pPr lvl="1"/>
            <a:r>
              <a:rPr lang="en-US" dirty="0"/>
              <a:t>Each tags chooses randomly one orthogonal pilot from the available ones.</a:t>
            </a:r>
          </a:p>
          <a:p>
            <a:pPr lvl="1"/>
            <a:r>
              <a:rPr lang="en-US" dirty="0"/>
              <a:t>The reader count the number of resolved tags and acknowledge them one after one until acknowledging all the resolve tags.</a:t>
            </a:r>
          </a:p>
          <a:p>
            <a:pPr lvl="1"/>
            <a:r>
              <a:rPr lang="en-US" dirty="0"/>
              <a:t>This concept is called pseudo parallel slot. Which consists of parallel part includes the query and the RN16 replies, and series part includes the Acknowledgments.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44</a:t>
            </a:fld>
            <a:endParaRPr lang="de-DE"/>
          </a:p>
        </p:txBody>
      </p:sp>
    </p:spTree>
    <p:extLst>
      <p:ext uri="{BB962C8B-B14F-4D97-AF65-F5344CB8AC3E}">
        <p14:creationId xmlns:p14="http://schemas.microsoft.com/office/powerpoint/2010/main" val="1996485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reading efficiency of the proposed system.</a:t>
            </a:r>
          </a:p>
          <a:p>
            <a:r>
              <a:rPr lang="en-US" dirty="0"/>
              <a:t>The conventional reading efficiency of the FSA is the probability of receiving single tag reply.</a:t>
            </a:r>
          </a:p>
          <a:p>
            <a:r>
              <a:rPr lang="en-US" dirty="0"/>
              <a:t>In the proposed system, the reader has the capability to resolve up to M collided tags.</a:t>
            </a:r>
          </a:p>
          <a:p>
            <a:r>
              <a:rPr lang="en-US" dirty="0"/>
              <a:t>Furthermore, every tag reply has to have a unique orthogonal pilot</a:t>
            </a:r>
          </a:p>
          <a:p>
            <a:r>
              <a:rPr lang="en-US" dirty="0"/>
              <a:t>Finally, the proposed successful slot is pseudo parallel slot. So the efficiency should be multiplied by </a:t>
            </a:r>
            <a:r>
              <a:rPr lang="en-US" dirty="0" err="1"/>
              <a:t>phay</a:t>
            </a:r>
            <a:r>
              <a:rPr lang="en-US" dirty="0"/>
              <a:t>.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45</a:t>
            </a:fld>
            <a:endParaRPr lang="de-DE"/>
          </a:p>
        </p:txBody>
      </p:sp>
    </p:spTree>
    <p:extLst>
      <p:ext uri="{BB962C8B-B14F-4D97-AF65-F5344CB8AC3E}">
        <p14:creationId xmlns:p14="http://schemas.microsoft.com/office/powerpoint/2010/main" val="2776818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identification time of the proposed solution compared to the most popular state of the art which propose a system that can ack all the two collided tags.</a:t>
            </a:r>
          </a:p>
          <a:p>
            <a:r>
              <a:rPr lang="en-US" dirty="0"/>
              <a:t>The proposed system approached the theoretical lower limit of the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46</a:t>
            </a:fld>
            <a:endParaRPr lang="de-DE"/>
          </a:p>
        </p:txBody>
      </p:sp>
    </p:spTree>
    <p:extLst>
      <p:ext uri="{BB962C8B-B14F-4D97-AF65-F5344CB8AC3E}">
        <p14:creationId xmlns:p14="http://schemas.microsoft.com/office/powerpoint/2010/main" val="142319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references for this improvement</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47</a:t>
            </a:fld>
            <a:endParaRPr lang="de-DE"/>
          </a:p>
        </p:txBody>
      </p:sp>
    </p:spTree>
    <p:extLst>
      <p:ext uri="{BB962C8B-B14F-4D97-AF65-F5344CB8AC3E}">
        <p14:creationId xmlns:p14="http://schemas.microsoft.com/office/powerpoint/2010/main" val="199986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conclusion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48</a:t>
            </a:fld>
            <a:endParaRPr lang="de-DE"/>
          </a:p>
        </p:txBody>
      </p:sp>
    </p:spTree>
    <p:extLst>
      <p:ext uri="{BB962C8B-B14F-4D97-AF65-F5344CB8AC3E}">
        <p14:creationId xmlns:p14="http://schemas.microsoft.com/office/powerpoint/2010/main" val="2525539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RFID readers which aim to minimize the mean identification time of dense RFID system are presented.</a:t>
            </a:r>
          </a:p>
          <a:p>
            <a:r>
              <a:rPr lang="en-US" dirty="0"/>
              <a:t>In the proposed systems, the MAC layer is optimized by incorporating the PHY-layer parameters.</a:t>
            </a:r>
          </a:p>
          <a:p>
            <a:r>
              <a:rPr lang="en-US" dirty="0"/>
              <a:t>For every proposal, a closed form solution is derived to suite the dense RFID applications.</a:t>
            </a:r>
          </a:p>
          <a:p>
            <a:r>
              <a:rPr lang="en-US" dirty="0"/>
              <a:t>Last but not least, NEW improvements for the EPCglobal C1 G2 standard are presented. Using these improvements, we can approach the FSA theoretical lower limit </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49</a:t>
            </a:fld>
            <a:endParaRPr lang="de-DE"/>
          </a:p>
        </p:txBody>
      </p:sp>
    </p:spTree>
    <p:extLst>
      <p:ext uri="{BB962C8B-B14F-4D97-AF65-F5344CB8AC3E}">
        <p14:creationId xmlns:p14="http://schemas.microsoft.com/office/powerpoint/2010/main" val="72165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focuses on SYSTEMS, that have single RFID reader and dense RFID objects (tags).</a:t>
            </a:r>
          </a:p>
          <a:p>
            <a:r>
              <a:rPr lang="en-GB" dirty="0"/>
              <a:t>The main target is to identify all the tags in the reading area in the minimum possible time.</a:t>
            </a:r>
          </a:p>
          <a:p>
            <a:r>
              <a:rPr lang="en-GB" dirty="0"/>
              <a:t>Conventional reading process uses FSA.</a:t>
            </a:r>
          </a:p>
          <a:p>
            <a:r>
              <a:rPr lang="en-GB" dirty="0"/>
              <a:t>FSA starts with initial frame length L</a:t>
            </a:r>
          </a:p>
          <a:p>
            <a:r>
              <a:rPr lang="en-GB" dirty="0"/>
              <a:t>The reader broadcast the frame length to all the tags in the reading area.</a:t>
            </a:r>
          </a:p>
          <a:p>
            <a:r>
              <a:rPr lang="en-GB" dirty="0"/>
              <a:t>Then every tag chooses random slot to reply</a:t>
            </a:r>
          </a:p>
          <a:p>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a:t>
            </a:fld>
            <a:endParaRPr lang="de-DE"/>
          </a:p>
        </p:txBody>
      </p:sp>
    </p:spTree>
    <p:extLst>
      <p:ext uri="{BB962C8B-B14F-4D97-AF65-F5344CB8AC3E}">
        <p14:creationId xmlns:p14="http://schemas.microsoft.com/office/powerpoint/2010/main" val="3853679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50</a:t>
            </a:fld>
            <a:endParaRPr lang="de-DE"/>
          </a:p>
        </p:txBody>
      </p:sp>
    </p:spTree>
    <p:extLst>
      <p:ext uri="{BB962C8B-B14F-4D97-AF65-F5344CB8AC3E}">
        <p14:creationId xmlns:p14="http://schemas.microsoft.com/office/powerpoint/2010/main" val="2891934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all </a:t>
            </a:r>
            <a:r>
              <a:rPr lang="en-US" sz="1200" noProof="0" dirty="0">
                <a:solidFill>
                  <a:srgbClr val="00406F"/>
                </a:solidFill>
              </a:rPr>
              <a:t>proposed Algorithms compared to the conventional FSA and the theoretical lower limit</a:t>
            </a:r>
          </a:p>
          <a:p>
            <a:r>
              <a:rPr lang="en-US" sz="1200" noProof="0" dirty="0">
                <a:solidFill>
                  <a:srgbClr val="00406F"/>
                </a:solidFill>
              </a:rPr>
              <a:t>The simulation results use the strongest tag reply receiver at SNR=10dB and the used slots durations are from the EPC standard</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51</a:t>
            </a:fld>
            <a:endParaRPr lang="de-DE"/>
          </a:p>
        </p:txBody>
      </p:sp>
    </p:spTree>
    <p:extLst>
      <p:ext uri="{BB962C8B-B14F-4D97-AF65-F5344CB8AC3E}">
        <p14:creationId xmlns:p14="http://schemas.microsoft.com/office/powerpoint/2010/main" val="3736935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140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538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reader receives a successful slot, when it only receives a single tag reply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6</a:t>
            </a:fld>
            <a:endParaRPr lang="de-DE"/>
          </a:p>
        </p:txBody>
      </p:sp>
    </p:spTree>
    <p:extLst>
      <p:ext uri="{BB962C8B-B14F-4D97-AF65-F5344CB8AC3E}">
        <p14:creationId xmlns:p14="http://schemas.microsoft.com/office/powerpoint/2010/main" val="179899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tag choose this slot, the reader will receive an empty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7</a:t>
            </a:fld>
            <a:endParaRPr lang="de-DE"/>
          </a:p>
        </p:txBody>
      </p:sp>
    </p:spTree>
    <p:extLst>
      <p:ext uri="{BB962C8B-B14F-4D97-AF65-F5344CB8AC3E}">
        <p14:creationId xmlns:p14="http://schemas.microsoft.com/office/powerpoint/2010/main" val="105448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 more than single tag reply, it will be a collided slot. </a:t>
            </a:r>
          </a:p>
          <a:p>
            <a:r>
              <a:rPr lang="en-GB" noProof="0" dirty="0"/>
              <a:t>Afterwards, the reader counts the number of collided successful and collided slots.</a:t>
            </a:r>
          </a:p>
          <a:p>
            <a:pPr lvl="1"/>
            <a:r>
              <a:rPr lang="en-GB" noProof="0" dirty="0"/>
              <a:t>if they are zero, the reader will end the process.</a:t>
            </a:r>
          </a:p>
          <a:p>
            <a:pPr lvl="1"/>
            <a:r>
              <a:rPr lang="en-GB" noProof="0" dirty="0"/>
              <a:t>if not, the reader will continue doing the following two steps:</a:t>
            </a:r>
          </a:p>
          <a:p>
            <a:pPr lvl="2"/>
            <a:r>
              <a:rPr lang="en-GB" noProof="0" dirty="0"/>
              <a:t>Estimate the remaining number of tags</a:t>
            </a:r>
          </a:p>
          <a:p>
            <a:pPr lvl="2"/>
            <a:r>
              <a:rPr lang="en-GB" noProof="0" dirty="0"/>
              <a:t>calculate the optimum frame length for the upcoming reading cycle.</a:t>
            </a:r>
          </a:p>
          <a:p>
            <a:pPr lvl="0"/>
            <a:r>
              <a:rPr lang="en-GB" noProof="0" dirty="0"/>
              <a:t>This step is the most critical step in optimizing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8</a:t>
            </a:fld>
            <a:endParaRPr lang="de-DE"/>
          </a:p>
        </p:txBody>
      </p:sp>
    </p:spTree>
    <p:extLst>
      <p:ext uri="{BB962C8B-B14F-4D97-AF65-F5344CB8AC3E}">
        <p14:creationId xmlns:p14="http://schemas.microsoft.com/office/powerpoint/2010/main" val="40678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 The FSA reading efficiency is the number of NS/L</a:t>
            </a:r>
          </a:p>
          <a:p>
            <a:r>
              <a:rPr lang="en-GB" noProof="0" dirty="0"/>
              <a:t>the reading efficiency is limited by the empty and collided slots.</a:t>
            </a:r>
          </a:p>
          <a:p>
            <a:r>
              <a:rPr lang="en-GB" noProof="0" dirty="0"/>
              <a:t>According to the state of the art, the max reading efficiency of the conventional FSA is 36%</a:t>
            </a:r>
          </a:p>
          <a:p>
            <a:r>
              <a:rPr lang="en-GB" noProof="0" dirty="0"/>
              <a:t>When the reading efficiency is 100%, this is called the FSA theoretical lower limit.</a:t>
            </a:r>
          </a:p>
          <a:p>
            <a:r>
              <a:rPr lang="en-GB" noProof="0" dirty="0"/>
              <a:t>This is achieved when all collided and empty slots are converted to successful slots</a:t>
            </a:r>
          </a:p>
          <a:p>
            <a:r>
              <a:rPr lang="en-GB" noProof="0" dirty="0"/>
              <a:t>Now the question is:…</a:t>
            </a:r>
          </a:p>
          <a:p>
            <a:endParaRPr lang="en-GB" noProof="0"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9</a:t>
            </a:fld>
            <a:endParaRPr lang="de-DE"/>
          </a:p>
        </p:txBody>
      </p:sp>
    </p:spTree>
    <p:extLst>
      <p:ext uri="{BB962C8B-B14F-4D97-AF65-F5344CB8AC3E}">
        <p14:creationId xmlns:p14="http://schemas.microsoft.com/office/powerpoint/2010/main" val="273469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466725" y="2636912"/>
            <a:ext cx="8208000" cy="3384470"/>
          </a:xfrm>
        </p:spPr>
        <p:txBody>
          <a:bodyPr anchor="ctr"/>
          <a:lstStyle>
            <a:lvl1pPr marL="0" indent="0" algn="ctr">
              <a:buNone/>
              <a:defRPr/>
            </a:lvl1pPr>
          </a:lstStyle>
          <a:p>
            <a:pPr lvl="0"/>
            <a:r>
              <a:rPr lang="de-DE" noProof="0"/>
              <a:t>Bild durch Klicken auf Symbol hinzufügen</a:t>
            </a:r>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pic>
        <p:nvPicPr>
          <p:cNvPr id="9" name="Picture 9" descr="bckg_may26_large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91" t="2973" r="4705" b="27453"/>
          <a:stretch/>
        </p:blipFill>
        <p:spPr bwMode="auto">
          <a:xfrm>
            <a:off x="456158" y="2636912"/>
            <a:ext cx="822029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1" name="Picture Placeholder 4">
            <a:extLst>
              <a:ext uri="{FF2B5EF4-FFF2-40B4-BE49-F238E27FC236}">
                <a16:creationId xmlns:a16="http://schemas.microsoft.com/office/drawing/2014/main" id="{A02F3AF5-BFF3-4D4C-BCB5-E0919A0A4497}"/>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48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nner Untertitel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548000"/>
            <a:ext cx="8568000"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62413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nner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Autofit/>
          </a:bodyPr>
          <a:lstStyle>
            <a:lvl1pPr algn="l">
              <a:defRPr lang="de-DE" sz="2500" b="1" cap="none" dirty="0">
                <a:solidFill>
                  <a:schemeClr val="bg1"/>
                </a:solidFill>
                <a:latin typeface="Calibri" panose="020F0502020204030204" pitchFamily="34" charset="0"/>
                <a:cs typeface="Arial" pitchFamily="34" charset="0"/>
              </a:defRPr>
            </a:lvl1pPr>
          </a:lstStyle>
          <a:p>
            <a:pPr marL="268288" lvl="0" indent="-268288" algn="l">
              <a:lnSpc>
                <a:spcPct val="150000"/>
              </a:lnSpc>
            </a:pPr>
            <a:r>
              <a:rPr lang="de-DE" dirty="0"/>
              <a:t>Inhalt</a:t>
            </a:r>
          </a:p>
        </p:txBody>
      </p:sp>
    </p:spTree>
    <p:extLst>
      <p:ext uri="{BB962C8B-B14F-4D97-AF65-F5344CB8AC3E}">
        <p14:creationId xmlns:p14="http://schemas.microsoft.com/office/powerpoint/2010/main" val="981265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ner Untertitel Normal zweigeteilt">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5" name="Textplatzhalter 11"/>
          <p:cNvSpPr>
            <a:spLocks noGrp="1"/>
          </p:cNvSpPr>
          <p:nvPr>
            <p:ph type="body" sz="quarter" idx="16"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6"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00244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anner Untertitel Bild recht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4644008"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91000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nner Untertitel Bild link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1200"/>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288000"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89439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nner Untertitel Bild mittig">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6"/>
          <p:cNvSpPr>
            <a:spLocks noGrp="1"/>
          </p:cNvSpPr>
          <p:nvPr>
            <p:ph sz="quarter" idx="14" hasCustomPrompt="1"/>
          </p:nvPr>
        </p:nvSpPr>
        <p:spPr>
          <a:xfrm>
            <a:off x="971600" y="1556792"/>
            <a:ext cx="7200800" cy="345638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14" name="Textplatzhalter 11"/>
          <p:cNvSpPr>
            <a:spLocks noGrp="1"/>
          </p:cNvSpPr>
          <p:nvPr>
            <p:ph type="body" sz="quarter" idx="15" hasCustomPrompt="1"/>
          </p:nvPr>
        </p:nvSpPr>
        <p:spPr>
          <a:xfrm>
            <a:off x="288000" y="5157192"/>
            <a:ext cx="8568000" cy="10256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54644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ter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32"/>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2" name="Textplatzhalter 11"/>
          <p:cNvSpPr>
            <a:spLocks noGrp="1"/>
          </p:cNvSpPr>
          <p:nvPr>
            <p:ph type="body" sz="quarter" idx="12" hasCustomPrompt="1"/>
          </p:nvPr>
        </p:nvSpPr>
        <p:spPr>
          <a:xfrm>
            <a:off x="288000" y="1196752"/>
            <a:ext cx="8568000"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109675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8"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Textplatzhalter 11"/>
          <p:cNvSpPr>
            <a:spLocks noGrp="1"/>
          </p:cNvSpPr>
          <p:nvPr>
            <p:ph type="body" sz="quarter" idx="16"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28231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4" name="Inhaltsplatzhalter 3"/>
          <p:cNvSpPr>
            <a:spLocks noGrp="1"/>
          </p:cNvSpPr>
          <p:nvPr>
            <p:ph sz="quarter" idx="14" hasCustomPrompt="1"/>
          </p:nvPr>
        </p:nvSpPr>
        <p:spPr>
          <a:xfrm>
            <a:off x="4644008"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996890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3"/>
          <p:cNvSpPr>
            <a:spLocks noGrp="1"/>
          </p:cNvSpPr>
          <p:nvPr>
            <p:ph sz="quarter" idx="14" hasCustomPrompt="1"/>
          </p:nvPr>
        </p:nvSpPr>
        <p:spPr>
          <a:xfrm>
            <a:off x="287992"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8" name="Textplatzhalter 11"/>
          <p:cNvSpPr>
            <a:spLocks noGrp="1"/>
          </p:cNvSpPr>
          <p:nvPr>
            <p:ph type="body" sz="quarter" idx="15"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64895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3" name="Picture Placeholder 14">
            <a:extLst>
              <a:ext uri="{FF2B5EF4-FFF2-40B4-BE49-F238E27FC236}">
                <a16:creationId xmlns:a16="http://schemas.microsoft.com/office/drawing/2014/main" id="{DD22B2E8-00F4-4F45-8A5A-720B208763E3}"/>
              </a:ext>
            </a:extLst>
          </p:cNvPr>
          <p:cNvPicPr>
            <a:picLocks noChangeAspect="1"/>
          </p:cNvPicPr>
          <p:nvPr userDrawn="1"/>
        </p:nvPicPr>
        <p:blipFill>
          <a:blip r:embed="rId3">
            <a:extLst>
              <a:ext uri="{28A0092B-C50C-407E-A947-70E740481C1C}">
                <a14:useLocalDpi xmlns:a14="http://schemas.microsoft.com/office/drawing/2010/main" val="0"/>
              </a:ext>
            </a:extLst>
          </a:blip>
          <a:srcRect t="18958" b="18958"/>
          <a:stretch>
            <a:fillRect/>
          </a:stretch>
        </p:blipFill>
        <p:spPr bwMode="auto">
          <a:xfrm>
            <a:off x="466725" y="2636912"/>
            <a:ext cx="8208000"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4">
            <a:extLst>
              <a:ext uri="{FF2B5EF4-FFF2-40B4-BE49-F238E27FC236}">
                <a16:creationId xmlns:a16="http://schemas.microsoft.com/office/drawing/2014/main" id="{DFC48296-B42F-B641-92ED-8FE68361B0AA}"/>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832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6"/>
          <p:cNvSpPr>
            <a:spLocks noGrp="1"/>
          </p:cNvSpPr>
          <p:nvPr>
            <p:ph sz="quarter" idx="14" hasCustomPrompt="1"/>
          </p:nvPr>
        </p:nvSpPr>
        <p:spPr>
          <a:xfrm>
            <a:off x="971600" y="1196975"/>
            <a:ext cx="7200800" cy="3600177"/>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40285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hne Untert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4" name="Textplatzhalter 11"/>
          <p:cNvSpPr>
            <a:spLocks noGrp="1"/>
          </p:cNvSpPr>
          <p:nvPr>
            <p:ph type="body" sz="quarter" idx="15" hasCustomPrompt="1"/>
          </p:nvPr>
        </p:nvSpPr>
        <p:spPr>
          <a:xfrm>
            <a:off x="288000" y="900000"/>
            <a:ext cx="8568000" cy="525600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344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hne 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8" name="Textplatzhalter 11"/>
          <p:cNvSpPr>
            <a:spLocks noGrp="1"/>
          </p:cNvSpPr>
          <p:nvPr>
            <p:ph type="body" sz="quarter" idx="16"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685291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hne 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5" name="Inhaltsplatzhalter 3"/>
          <p:cNvSpPr>
            <a:spLocks noGrp="1"/>
          </p:cNvSpPr>
          <p:nvPr>
            <p:ph sz="quarter" idx="14" hasCustomPrompt="1"/>
          </p:nvPr>
        </p:nvSpPr>
        <p:spPr>
          <a:xfrm>
            <a:off x="4644008"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110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hne 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3"/>
          <p:cNvSpPr>
            <a:spLocks noGrp="1"/>
          </p:cNvSpPr>
          <p:nvPr>
            <p:ph sz="quarter" idx="14" hasCustomPrompt="1"/>
          </p:nvPr>
        </p:nvSpPr>
        <p:spPr>
          <a:xfrm>
            <a:off x="287992"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5" name="Textplatzhalter 11"/>
          <p:cNvSpPr>
            <a:spLocks noGrp="1"/>
          </p:cNvSpPr>
          <p:nvPr>
            <p:ph type="body" sz="quarter" idx="15"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1860163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hne 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6"/>
          <p:cNvSpPr>
            <a:spLocks noGrp="1"/>
          </p:cNvSpPr>
          <p:nvPr>
            <p:ph sz="quarter" idx="14" hasCustomPrompt="1"/>
          </p:nvPr>
        </p:nvSpPr>
        <p:spPr>
          <a:xfrm>
            <a:off x="935596" y="980729"/>
            <a:ext cx="7272808" cy="381642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309779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963"/>
            <a:ext cx="8207375" cy="1154993"/>
          </a:xfrm>
        </p:spPr>
        <p:txBody>
          <a:bodyPr/>
          <a:lstStyle>
            <a:lvl1pPr>
              <a:defRPr baseline="0"/>
            </a:lvl1pPr>
          </a:lstStyle>
          <a:p>
            <a:r>
              <a:rPr lang="de-DE" dirty="0"/>
              <a:t>CLICK TO ADD CONTENT</a:t>
            </a:r>
          </a:p>
        </p:txBody>
      </p:sp>
      <p:sp>
        <p:nvSpPr>
          <p:cNvPr id="4" name="Line 13"/>
          <p:cNvSpPr>
            <a:spLocks noChangeShapeType="1"/>
          </p:cNvSpPr>
          <p:nvPr userDrawn="1"/>
        </p:nvSpPr>
        <p:spPr bwMode="auto">
          <a:xfrm>
            <a:off x="466725" y="1577044"/>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0" name="Inhaltsplatzhalter 2"/>
          <p:cNvSpPr>
            <a:spLocks noGrp="1"/>
          </p:cNvSpPr>
          <p:nvPr>
            <p:ph idx="1" hasCustomPrompt="1"/>
          </p:nvPr>
        </p:nvSpPr>
        <p:spPr>
          <a:xfrm>
            <a:off x="466725" y="1773238"/>
            <a:ext cx="8208000" cy="4248150"/>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pic>
        <p:nvPicPr>
          <p:cNvPr id="14" name="Picture Placeholder 4">
            <a:extLst>
              <a:ext uri="{FF2B5EF4-FFF2-40B4-BE49-F238E27FC236}">
                <a16:creationId xmlns:a16="http://schemas.microsoft.com/office/drawing/2014/main" id="{F0468901-0EF8-B148-995A-2812BB363853}"/>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9653BC87-27E2-6642-8D3F-5582BD1C20AC}"/>
              </a:ext>
            </a:extLst>
          </p:cNvPr>
          <p:cNvSpPr>
            <a:spLocks noGrp="1"/>
          </p:cNvSpPr>
          <p:nvPr>
            <p:ph type="dt" sz="half" idx="2"/>
          </p:nvPr>
        </p:nvSpPr>
        <p:spPr>
          <a:xfrm>
            <a:off x="466725" y="6474241"/>
            <a:ext cx="2133600" cy="123111"/>
          </a:xfrm>
          <a:prstGeom prst="rect">
            <a:avLst/>
          </a:prstGeom>
        </p:spPr>
        <p:txBody>
          <a:bodyPr/>
          <a:lstStyle>
            <a:lvl1pPr>
              <a:defRPr/>
            </a:lvl1pPr>
          </a:lstStyle>
          <a:p>
            <a:fld id="{B709F589-7912-8848-932A-A23EF332742E}" type="datetime1">
              <a:rPr lang="de-DE" smtClean="0"/>
              <a:t>11.02.19</a:t>
            </a:fld>
            <a:endParaRPr lang="de-DE" dirty="0"/>
          </a:p>
        </p:txBody>
      </p:sp>
      <p:sp>
        <p:nvSpPr>
          <p:cNvPr id="16" name="Fußzeilenplatzhalter 2">
            <a:extLst>
              <a:ext uri="{FF2B5EF4-FFF2-40B4-BE49-F238E27FC236}">
                <a16:creationId xmlns:a16="http://schemas.microsoft.com/office/drawing/2014/main" id="{D564E6F3-A9BC-6542-8680-FE95BDE32EB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9" name="Textplatzhalter 18"/>
          <p:cNvSpPr>
            <a:spLocks noGrp="1"/>
          </p:cNvSpPr>
          <p:nvPr>
            <p:ph type="body" sz="quarter" idx="15" hasCustomPrompt="1"/>
          </p:nvPr>
        </p:nvSpPr>
        <p:spPr>
          <a:xfrm>
            <a:off x="466725" y="1484785"/>
            <a:ext cx="8208000" cy="4608512"/>
          </a:xfrm>
        </p:spPr>
        <p:txBody>
          <a:bodyPr/>
          <a:lstStyle>
            <a:lvl1pPr marL="0" indent="0">
              <a:buFontTx/>
              <a:buNone/>
              <a:defRPr/>
            </a:lvl1pPr>
          </a:lstStyle>
          <a:p>
            <a:pPr lvl="0"/>
            <a:r>
              <a:rPr lang="de-DE" dirty="0"/>
              <a:t>Click to </a:t>
            </a:r>
            <a:r>
              <a:rPr lang="de-DE" dirty="0" err="1"/>
              <a:t>add</a:t>
            </a:r>
            <a:r>
              <a:rPr lang="de-DE" dirty="0"/>
              <a:t> </a:t>
            </a:r>
            <a:r>
              <a:rPr lang="de-DE" dirty="0" err="1"/>
              <a:t>content</a:t>
            </a:r>
            <a:endParaRPr lang="de-DE" dirty="0"/>
          </a:p>
        </p:txBody>
      </p:sp>
      <p:pic>
        <p:nvPicPr>
          <p:cNvPr id="13" name="Picture Placeholder 4">
            <a:extLst>
              <a:ext uri="{FF2B5EF4-FFF2-40B4-BE49-F238E27FC236}">
                <a16:creationId xmlns:a16="http://schemas.microsoft.com/office/drawing/2014/main" id="{464B3B2E-C35E-BA40-9AE3-08089C49100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4AC2FC2F-3BA9-7649-A579-62C277FE6C99}"/>
              </a:ext>
            </a:extLst>
          </p:cNvPr>
          <p:cNvSpPr>
            <a:spLocks noGrp="1"/>
          </p:cNvSpPr>
          <p:nvPr>
            <p:ph type="dt" sz="half" idx="2"/>
          </p:nvPr>
        </p:nvSpPr>
        <p:spPr>
          <a:xfrm>
            <a:off x="466725" y="6474241"/>
            <a:ext cx="2133600" cy="123111"/>
          </a:xfrm>
          <a:prstGeom prst="rect">
            <a:avLst/>
          </a:prstGeom>
        </p:spPr>
        <p:txBody>
          <a:bodyPr/>
          <a:lstStyle>
            <a:lvl1pPr>
              <a:defRPr/>
            </a:lvl1pPr>
          </a:lstStyle>
          <a:p>
            <a:fld id="{5DD4F5A8-42E6-EF41-A457-7C40D7806DAC}" type="datetime1">
              <a:rPr lang="de-DE" smtClean="0"/>
              <a:t>11.02.19</a:t>
            </a:fld>
            <a:endParaRPr lang="de-DE" dirty="0"/>
          </a:p>
        </p:txBody>
      </p:sp>
      <p:sp>
        <p:nvSpPr>
          <p:cNvPr id="17" name="Fußzeilenplatzhalter 2">
            <a:extLst>
              <a:ext uri="{FF2B5EF4-FFF2-40B4-BE49-F238E27FC236}">
                <a16:creationId xmlns:a16="http://schemas.microsoft.com/office/drawing/2014/main" id="{8B5C90BD-64B3-D54F-B187-DE47DA5D66E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3320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List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3" name="Inhaltsplatzhalter 2"/>
          <p:cNvSpPr>
            <a:spLocks noGrp="1"/>
          </p:cNvSpPr>
          <p:nvPr>
            <p:ph idx="1" hasCustomPrompt="1"/>
          </p:nvPr>
        </p:nvSpPr>
        <p:spPr>
          <a:xfrm>
            <a:off x="466725" y="1484784"/>
            <a:ext cx="8208000" cy="4536604"/>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Datumsplatzhalter 1">
            <a:extLst>
              <a:ext uri="{FF2B5EF4-FFF2-40B4-BE49-F238E27FC236}">
                <a16:creationId xmlns:a16="http://schemas.microsoft.com/office/drawing/2014/main" id="{1BFCFC98-3DF0-624B-93FA-1F68C7214B69}"/>
              </a:ext>
            </a:extLst>
          </p:cNvPr>
          <p:cNvSpPr>
            <a:spLocks noGrp="1"/>
          </p:cNvSpPr>
          <p:nvPr>
            <p:ph type="dt" sz="half" idx="2"/>
          </p:nvPr>
        </p:nvSpPr>
        <p:spPr>
          <a:xfrm>
            <a:off x="466725" y="6474241"/>
            <a:ext cx="2133600" cy="123111"/>
          </a:xfrm>
          <a:prstGeom prst="rect">
            <a:avLst/>
          </a:prstGeom>
        </p:spPr>
        <p:txBody>
          <a:bodyPr/>
          <a:lstStyle>
            <a:lvl1pPr>
              <a:defRPr/>
            </a:lvl1pPr>
          </a:lstStyle>
          <a:p>
            <a:fld id="{3C91F965-A810-B24C-A2F8-2274E4C4E3AC}" type="datetime1">
              <a:rPr lang="de-DE" smtClean="0"/>
              <a:t>11.02.19</a:t>
            </a:fld>
            <a:endParaRPr lang="de-DE" dirty="0"/>
          </a:p>
        </p:txBody>
      </p:sp>
      <p:sp>
        <p:nvSpPr>
          <p:cNvPr id="14" name="Fußzeilenplatzhalter 2">
            <a:extLst>
              <a:ext uri="{FF2B5EF4-FFF2-40B4-BE49-F238E27FC236}">
                <a16:creationId xmlns:a16="http://schemas.microsoft.com/office/drawing/2014/main" id="{772D505E-6192-9D4A-9DD8-7ADDD3298D2B}"/>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5" name="Picture Placeholder 4">
            <a:extLst>
              <a:ext uri="{FF2B5EF4-FFF2-40B4-BE49-F238E27FC236}">
                <a16:creationId xmlns:a16="http://schemas.microsoft.com/office/drawing/2014/main" id="{D6C36A6A-FC91-874F-BD91-A4C272D14F4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hasCustomPrompt="1"/>
          </p:nvPr>
        </p:nvSpPr>
        <p:spPr>
          <a:xfrm>
            <a:off x="466725" y="2636912"/>
            <a:ext cx="8208000" cy="3384470"/>
          </a:xfrm>
          <a:blipFill>
            <a:blip r:embed="rId2"/>
            <a:stretch>
              <a:fillRect/>
            </a:stretch>
          </a:blipFill>
        </p:spPr>
        <p:txBody>
          <a:bodyPr anchor="ctr"/>
          <a:lstStyle>
            <a:lvl1pPr marL="0" indent="0" algn="ctr">
              <a:buNone/>
              <a:defRPr/>
            </a:lvl1pPr>
          </a:lstStyle>
          <a:p>
            <a:pPr lvl="0"/>
            <a:r>
              <a:rPr lang="de-DE" noProof="0"/>
              <a:t>Click to </a:t>
            </a:r>
            <a:r>
              <a:rPr lang="de-DE" noProof="0" err="1"/>
              <a:t>add</a:t>
            </a:r>
            <a:r>
              <a:rPr lang="de-DE" noProof="0"/>
              <a:t> </a:t>
            </a:r>
            <a:r>
              <a:rPr lang="de-DE" noProof="0" err="1"/>
              <a:t>foto</a:t>
            </a:r>
            <a:endParaRPr lang="de-DE" noProof="0"/>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2" name="Textfeld 1"/>
          <p:cNvSpPr txBox="1"/>
          <p:nvPr userDrawn="1"/>
        </p:nvSpPr>
        <p:spPr>
          <a:xfrm>
            <a:off x="466725" y="735087"/>
            <a:ext cx="6336704" cy="461665"/>
          </a:xfrm>
          <a:prstGeom prst="rect">
            <a:avLst/>
          </a:prstGeom>
          <a:noFill/>
        </p:spPr>
        <p:txBody>
          <a:bodyPr wrap="square" lIns="0" rtlCol="0">
            <a:spAutoFit/>
          </a:bodyPr>
          <a:lstStyle/>
          <a:p>
            <a:r>
              <a:rPr lang="en-US" sz="2400">
                <a:latin typeface="+mj-lt"/>
              </a:rPr>
              <a:t>Thank you for your attention</a:t>
            </a:r>
            <a:endParaRPr lang="de-DE" sz="2400">
              <a:latin typeface="+mj-lt"/>
            </a:endParaRPr>
          </a:p>
        </p:txBody>
      </p:sp>
      <p:sp>
        <p:nvSpPr>
          <p:cNvPr id="10" name="Inhaltsplatzhalter 14"/>
          <p:cNvSpPr>
            <a:spLocks noGrp="1"/>
          </p:cNvSpPr>
          <p:nvPr>
            <p:ph sz="quarter" idx="12" hasCustomPrompt="1"/>
          </p:nvPr>
        </p:nvSpPr>
        <p:spPr>
          <a:xfrm>
            <a:off x="466725" y="1772816"/>
            <a:ext cx="3313187" cy="215410"/>
          </a:xfrm>
        </p:spPr>
        <p:txBody>
          <a:bodyPr/>
          <a:lstStyle>
            <a:lvl1pPr marL="0" indent="0">
              <a:spcAft>
                <a:spcPts val="0"/>
              </a:spcAft>
              <a:buFontTx/>
              <a:buNone/>
              <a:defRPr sz="140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name</a:t>
            </a:r>
            <a:endParaRPr lang="de-DE" dirty="0"/>
          </a:p>
        </p:txBody>
      </p:sp>
      <p:sp>
        <p:nvSpPr>
          <p:cNvPr id="13" name="Inhaltsplatzhalter 14"/>
          <p:cNvSpPr>
            <a:spLocks noGrp="1"/>
          </p:cNvSpPr>
          <p:nvPr>
            <p:ph sz="quarter" idx="13" hasCustomPrompt="1"/>
          </p:nvPr>
        </p:nvSpPr>
        <p:spPr>
          <a:xfrm>
            <a:off x="466725" y="2027489"/>
            <a:ext cx="3313187" cy="212098"/>
          </a:xfrm>
        </p:spPr>
        <p:txBody>
          <a:bodyPr/>
          <a:lstStyle>
            <a:lvl1pPr marL="0" indent="0">
              <a:spcAft>
                <a:spcPts val="0"/>
              </a:spcAft>
              <a:buFontTx/>
              <a:buNone/>
              <a:defRPr sz="1400" baseline="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e-mail</a:t>
            </a:r>
            <a:endParaRPr lang="de-DE" dirty="0"/>
          </a:p>
        </p:txBody>
      </p:sp>
      <p:pic>
        <p:nvPicPr>
          <p:cNvPr id="15" name="Picture Placeholder 4">
            <a:extLst>
              <a:ext uri="{FF2B5EF4-FFF2-40B4-BE49-F238E27FC236}">
                <a16:creationId xmlns:a16="http://schemas.microsoft.com/office/drawing/2014/main" id="{9A62BF73-6CE4-D84D-8F94-47C306E66125}"/>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8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82279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137838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 Dankesfolie">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4" b="51560"/>
          <a:stretch/>
        </p:blipFill>
        <p:spPr bwMode="auto">
          <a:xfrm>
            <a:off x="0" y="0"/>
            <a:ext cx="9144000"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1844813"/>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9" name="Titel 1"/>
          <p:cNvSpPr>
            <a:spLocks noGrp="1"/>
          </p:cNvSpPr>
          <p:nvPr userDrawn="1">
            <p:ph type="title" hasCustomPrompt="1"/>
          </p:nvPr>
        </p:nvSpPr>
        <p:spPr>
          <a:xfrm>
            <a:off x="251520" y="764704"/>
            <a:ext cx="8640960" cy="504056"/>
          </a:xfrm>
          <a:prstGeom prst="rect">
            <a:avLst/>
          </a:prstGeom>
        </p:spPr>
        <p:txBody>
          <a:bodyPr>
            <a:normAutofit/>
          </a:bodyPr>
          <a:lstStyle>
            <a:lvl1pPr algn="l">
              <a:lnSpc>
                <a:spcPts val="34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userDrawn="1">
            <p:ph type="body" sz="quarter" idx="12" hasCustomPrompt="1"/>
          </p:nvPr>
        </p:nvSpPr>
        <p:spPr>
          <a:xfrm>
            <a:off x="288000" y="2276872"/>
            <a:ext cx="8568000" cy="3916680"/>
          </a:xfrm>
          <a:prstGeom prst="rect">
            <a:avLst/>
          </a:prstGeom>
        </p:spPr>
        <p:txBody>
          <a:bodyPr/>
          <a:lstStyle>
            <a:lvl1pPr marL="180975" indent="-180975" defTabSz="180000">
              <a:spcBef>
                <a:spcPts val="20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1pPr>
            <a:lvl2pPr marL="361950" indent="-180975" defTabSz="180000">
              <a:spcBef>
                <a:spcPts val="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2pPr>
            <a:lvl3pPr marL="542925" indent="-180975" defTabSz="180000">
              <a:spcBef>
                <a:spcPts val="0"/>
              </a:spcBef>
              <a:spcAft>
                <a:spcPts val="600"/>
              </a:spcAft>
              <a:buClr>
                <a:schemeClr val="tx2"/>
              </a:buClr>
              <a:buSzPct val="100000"/>
              <a:buFont typeface="Arial" pitchFamily="34" charset="0"/>
              <a:buChar char="▪"/>
              <a:defRPr sz="1800" b="1">
                <a:solidFill>
                  <a:srgbClr val="001E64"/>
                </a:solidFill>
                <a:latin typeface="Calibri" panose="020F0502020204030204" pitchFamily="34" charset="0"/>
                <a:cs typeface="Arial" pitchFamily="34" charset="0"/>
              </a:defRPr>
            </a:lvl3pPr>
            <a:lvl4pPr marL="714375" indent="-171450" defTabSz="180000">
              <a:spcBef>
                <a:spcPts val="0"/>
              </a:spcBef>
              <a:spcAft>
                <a:spcPts val="600"/>
              </a:spcAft>
              <a:buClr>
                <a:schemeClr val="tx2">
                  <a:lumMod val="75000"/>
                </a:schemeClr>
              </a:buClr>
              <a:buFont typeface="Arial" pitchFamily="34" charset="0"/>
              <a:buChar char="▫"/>
              <a:defRPr sz="1800" b="1">
                <a:solidFill>
                  <a:srgbClr val="001E64"/>
                </a:solidFill>
                <a:latin typeface="Calibri" panose="020F0502020204030204" pitchFamily="34" charset="0"/>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5371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963"/>
            <a:ext cx="8207375" cy="8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title</a:t>
            </a:r>
          </a:p>
        </p:txBody>
      </p:sp>
      <p:sp>
        <p:nvSpPr>
          <p:cNvPr id="1027" name="Rectangle 3"/>
          <p:cNvSpPr>
            <a:spLocks noGrp="1" noChangeArrowheads="1"/>
          </p:cNvSpPr>
          <p:nvPr>
            <p:ph type="body" idx="1"/>
          </p:nvPr>
        </p:nvSpPr>
        <p:spPr bwMode="auto">
          <a:xfrm>
            <a:off x="479425" y="1773238"/>
            <a:ext cx="82073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029" name="Line 7"/>
          <p:cNvSpPr>
            <a:spLocks noChangeShapeType="1"/>
          </p:cNvSpPr>
          <p:nvPr/>
        </p:nvSpPr>
        <p:spPr bwMode="auto">
          <a:xfrm flipV="1">
            <a:off x="469900" y="6165850"/>
            <a:ext cx="8207375" cy="0"/>
          </a:xfrm>
          <a:prstGeom prst="line">
            <a:avLst/>
          </a:prstGeom>
          <a:noFill/>
          <a:ln w="3175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30"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7513471" y="6300028"/>
            <a:ext cx="11629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8DAECE09-03BE-9349-8F18-4EC9F366DB41}"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 bg1="lt1" tx1="dk1" bg2="lt2" tx2="dk2" accent1="accent1" accent2="accent2" accent3="accent3" accent4="accent4" accent5="accent5" accent6="accent6" hlink="hlink" folHlink="folHlink"/>
  <p:sldLayoutIdLst>
    <p:sldLayoutId id="2147483691" r:id="rId1"/>
    <p:sldLayoutId id="2147483694" r:id="rId2"/>
    <p:sldLayoutId id="2147483693" r:id="rId3"/>
    <p:sldLayoutId id="2147483690" r:id="rId4"/>
    <p:sldLayoutId id="2147483695" r:id="rId5"/>
    <p:sldLayoutId id="2147483696" r:id="rId6"/>
    <p:sldLayoutId id="2147483697" r:id="rId7"/>
  </p:sldLayoutIdLst>
  <p:hf sldNum="0" hdr="0"/>
  <p:txStyles>
    <p:titleStyle>
      <a:lvl1pPr algn="l" defTabSz="503238" rtl="0" eaLnBrk="0" fontAlgn="base" hangingPunct="0">
        <a:spcBef>
          <a:spcPct val="0"/>
        </a:spcBef>
        <a:spcAft>
          <a:spcPct val="0"/>
        </a:spcAft>
        <a:defRPr sz="2400" b="1" baseline="0">
          <a:solidFill>
            <a:schemeClr val="tx1"/>
          </a:solidFill>
          <a:latin typeface="+mj-lt"/>
          <a:ea typeface="+mj-ea"/>
          <a:cs typeface="+mj-cs"/>
        </a:defRPr>
      </a:lvl1pPr>
      <a:lvl2pPr algn="l" defTabSz="503238" rtl="0" eaLnBrk="0" fontAlgn="base" hangingPunct="0">
        <a:spcBef>
          <a:spcPct val="0"/>
        </a:spcBef>
        <a:spcAft>
          <a:spcPct val="0"/>
        </a:spcAft>
        <a:defRPr sz="2400" b="1">
          <a:solidFill>
            <a:schemeClr val="tx1"/>
          </a:solidFill>
          <a:latin typeface="Frutiger LT Com 45 Light" pitchFamily="34" charset="0"/>
        </a:defRPr>
      </a:lvl2pPr>
      <a:lvl3pPr algn="l" defTabSz="503238" rtl="0" eaLnBrk="0" fontAlgn="base" hangingPunct="0">
        <a:spcBef>
          <a:spcPct val="0"/>
        </a:spcBef>
        <a:spcAft>
          <a:spcPct val="0"/>
        </a:spcAft>
        <a:defRPr sz="2400" b="1">
          <a:solidFill>
            <a:schemeClr val="tx1"/>
          </a:solidFill>
          <a:latin typeface="Frutiger LT Com 45 Light" pitchFamily="34" charset="0"/>
        </a:defRPr>
      </a:lvl3pPr>
      <a:lvl4pPr algn="l" defTabSz="503238" rtl="0" eaLnBrk="0" fontAlgn="base" hangingPunct="0">
        <a:spcBef>
          <a:spcPct val="0"/>
        </a:spcBef>
        <a:spcAft>
          <a:spcPct val="0"/>
        </a:spcAft>
        <a:defRPr sz="2400" b="1">
          <a:solidFill>
            <a:schemeClr val="tx1"/>
          </a:solidFill>
          <a:latin typeface="Frutiger LT Com 45 Light" pitchFamily="34" charset="0"/>
        </a:defRPr>
      </a:lvl4pPr>
      <a:lvl5pPr algn="l" defTabSz="503238" rtl="0" eaLnBrk="0" fontAlgn="base" hangingPunct="0">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Line 17"/>
          <p:cNvSpPr>
            <a:spLocks noChangeShapeType="1"/>
          </p:cNvSpPr>
          <p:nvPr/>
        </p:nvSpPr>
        <p:spPr bwMode="auto">
          <a:xfrm>
            <a:off x="251520" y="620688"/>
            <a:ext cx="8568000"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1027" name="Rectangle 13"/>
          <p:cNvSpPr>
            <a:spLocks noChangeArrowheads="1"/>
          </p:cNvSpPr>
          <p:nvPr/>
        </p:nvSpPr>
        <p:spPr bwMode="auto">
          <a:xfrm>
            <a:off x="8460664" y="6422814"/>
            <a:ext cx="482054"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spAutoFit/>
          </a:bodyPr>
          <a:lstStyle/>
          <a:p>
            <a:pPr algn="r"/>
            <a:fld id="{0E6916FC-15F8-4DD4-BF41-D4EF50954828}" type="slidenum">
              <a:rPr lang="de-DE" sz="1200" b="0" smtClean="0">
                <a:solidFill>
                  <a:srgbClr val="003172"/>
                </a:solidFill>
                <a:latin typeface="Arial" pitchFamily="34" charset="0"/>
                <a:cs typeface="Arial" pitchFamily="34" charset="0"/>
              </a:rPr>
              <a:pPr algn="r"/>
              <a:t>‹#›</a:t>
            </a:fld>
            <a:endParaRPr lang="de-DE" sz="1200" b="0" dirty="0">
              <a:solidFill>
                <a:srgbClr val="003172"/>
              </a:solidFill>
              <a:latin typeface="Arial" pitchFamily="34" charset="0"/>
              <a:cs typeface="Arial" pitchFamily="34" charset="0"/>
            </a:endParaRPr>
          </a:p>
        </p:txBody>
      </p:sp>
      <p:sp>
        <p:nvSpPr>
          <p:cNvPr id="1030" name="Line 16"/>
          <p:cNvSpPr>
            <a:spLocks noChangeShapeType="1"/>
          </p:cNvSpPr>
          <p:nvPr/>
        </p:nvSpPr>
        <p:spPr bwMode="auto">
          <a:xfrm>
            <a:off x="251522" y="6270625"/>
            <a:ext cx="8601818"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3" name="Textfeld 2"/>
          <p:cNvSpPr txBox="1"/>
          <p:nvPr userDrawn="1"/>
        </p:nvSpPr>
        <p:spPr>
          <a:xfrm>
            <a:off x="1619789" y="6421532"/>
            <a:ext cx="6264696" cy="276999"/>
          </a:xfrm>
          <a:prstGeom prst="rect">
            <a:avLst/>
          </a:prstGeom>
        </p:spPr>
        <p:txBody>
          <a:bodyPr vert="horz" lIns="91440" tIns="45720" rIns="91440" bIns="45720" rtlCol="0" anchor="ctr"/>
          <a:lstStyle>
            <a:defPPr>
              <a:defRPr lang="de-DE"/>
            </a:defPPr>
            <a:lvl1pPr algn="ctr">
              <a:defRPr sz="1200" b="0">
                <a:solidFill>
                  <a:schemeClr val="bg1">
                    <a:lumMod val="50000"/>
                  </a:schemeClr>
                </a:solidFill>
                <a:latin typeface="Calibri" panose="020F0502020204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dirty="0"/>
              <a:t>Hazem Elsaid </a:t>
            </a:r>
            <a:r>
              <a:rPr lang="de-DE" baseline="0" dirty="0"/>
              <a:t>| </a:t>
            </a:r>
            <a:r>
              <a:rPr lang="de-DE" dirty="0">
                <a:latin typeface="Calibri" panose="020F0502020204030204" pitchFamily="34" charset="0"/>
              </a:rPr>
              <a:t>Doktorandenforum</a:t>
            </a:r>
            <a:r>
              <a:rPr lang="de-DE" baseline="0" dirty="0">
                <a:latin typeface="Calibri" panose="020F0502020204030204" pitchFamily="34" charset="0"/>
              </a:rPr>
              <a:t> </a:t>
            </a:r>
            <a:r>
              <a:rPr lang="de-DE" baseline="0" dirty="0"/>
              <a:t>| </a:t>
            </a:r>
            <a:r>
              <a:rPr lang="de-DE" dirty="0">
                <a:latin typeface="Calibri" panose="020F0502020204030204" pitchFamily="34" charset="0"/>
              </a:rPr>
              <a:t>19.05.2016</a:t>
            </a:r>
          </a:p>
        </p:txBody>
      </p:sp>
      <p:pic>
        <p:nvPicPr>
          <p:cNvPr id="4" name="Grafik 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251521" y="6381328"/>
            <a:ext cx="792088" cy="263817"/>
          </a:xfrm>
          <a:prstGeom prst="rect">
            <a:avLst/>
          </a:prstGeom>
        </p:spPr>
      </p:pic>
    </p:spTree>
    <p:extLst>
      <p:ext uri="{BB962C8B-B14F-4D97-AF65-F5344CB8AC3E}">
        <p14:creationId xmlns:p14="http://schemas.microsoft.com/office/powerpoint/2010/main" val="217159134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742950" indent="-28575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11430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3pPr>
      <a:lvl4pPr marL="16002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4pPr>
      <a:lvl5pPr marL="2057400" indent="-228600" algn="l" rtl="0" eaLnBrk="1" fontAlgn="base" hangingPunct="1">
        <a:spcBef>
          <a:spcPct val="20000"/>
        </a:spcBef>
        <a:spcAft>
          <a:spcPts val="600"/>
        </a:spcAft>
        <a:buFont typeface="Arial" pitchFamily="34" charset="0"/>
        <a:buChar char="»"/>
        <a:defRPr lang="en-US" sz="1800" kern="1200" baseline="0" dirty="0" smtClean="0">
          <a:solidFill>
            <a:srgbClr val="001E64"/>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11.png"/><Relationship Id="rId7" Type="http://schemas.openxmlformats.org/officeDocument/2006/relationships/image" Target="../media/image32.png"/><Relationship Id="rId12" Type="http://schemas.openxmlformats.org/officeDocument/2006/relationships/image" Target="../media/image300.png"/><Relationship Id="rId2" Type="http://schemas.openxmlformats.org/officeDocument/2006/relationships/notesSlide" Target="../notesSlides/notesSlide10.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0.png"/><Relationship Id="rId5" Type="http://schemas.openxmlformats.org/officeDocument/2006/relationships/image" Target="../media/image281.png"/><Relationship Id="rId15" Type="http://schemas.openxmlformats.org/officeDocument/2006/relationships/image" Target="../media/image33.png"/><Relationship Id="rId10" Type="http://schemas.openxmlformats.org/officeDocument/2006/relationships/image" Target="../media/image282.png"/><Relationship Id="rId9" Type="http://schemas.openxmlformats.org/officeDocument/2006/relationships/image" Target="../media/image272.png"/><Relationship Id="rId1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image" Target="../media/image242.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3.jpg"/><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6.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11.png"/><Relationship Id="rId7" Type="http://schemas.openxmlformats.org/officeDocument/2006/relationships/image" Target="../media/image55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4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220.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1.png"/><Relationship Id="rId11" Type="http://schemas.openxmlformats.org/officeDocument/2006/relationships/image" Target="../media/image260.png"/><Relationship Id="rId10" Type="http://schemas.openxmlformats.org/officeDocument/2006/relationships/image" Target="../media/image250.png"/><Relationship Id="rId4" Type="http://schemas.openxmlformats.org/officeDocument/2006/relationships/image" Target="../media/image58.png"/><Relationship Id="rId9"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2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52.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7" Type="http://schemas.openxmlformats.org/officeDocument/2006/relationships/image" Target="../media/image600.png"/><Relationship Id="rId12" Type="http://schemas.openxmlformats.org/officeDocument/2006/relationships/image" Target="../media/image651.png"/><Relationship Id="rId17" Type="http://schemas.openxmlformats.org/officeDocument/2006/relationships/image" Target="../media/image69.png"/><Relationship Id="rId2" Type="http://schemas.openxmlformats.org/officeDocument/2006/relationships/notesSlide" Target="../notesSlides/notesSlide23.xml"/><Relationship Id="rId16" Type="http://schemas.openxmlformats.org/officeDocument/2006/relationships/image" Target="../media/image68.png"/><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590.png"/><Relationship Id="rId11" Type="http://schemas.openxmlformats.org/officeDocument/2006/relationships/image" Target="../media/image641.png"/><Relationship Id="rId5" Type="http://schemas.openxmlformats.org/officeDocument/2006/relationships/image" Target="../media/image581.png"/><Relationship Id="rId15" Type="http://schemas.openxmlformats.org/officeDocument/2006/relationships/image" Target="../media/image63.png"/><Relationship Id="rId23" Type="http://schemas.openxmlformats.org/officeDocument/2006/relationships/image" Target="../media/image75.png"/><Relationship Id="rId10" Type="http://schemas.openxmlformats.org/officeDocument/2006/relationships/image" Target="../media/image47.jpg"/><Relationship Id="rId19" Type="http://schemas.openxmlformats.org/officeDocument/2006/relationships/image" Target="../media/image25.jpg"/><Relationship Id="rId9" Type="http://schemas.openxmlformats.org/officeDocument/2006/relationships/image" Target="../media/image620.png"/><Relationship Id="rId14" Type="http://schemas.openxmlformats.org/officeDocument/2006/relationships/image" Target="../media/image67.png"/><Relationship Id="rId22"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11.png"/><Relationship Id="rId7" Type="http://schemas.openxmlformats.org/officeDocument/2006/relationships/image" Target="../media/image672.png"/><Relationship Id="rId12"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11" Type="http://schemas.openxmlformats.org/officeDocument/2006/relationships/image" Target="../media/image76.png"/><Relationship Id="rId5" Type="http://schemas.openxmlformats.org/officeDocument/2006/relationships/image" Target="../media/image721.png"/><Relationship Id="rId15" Type="http://schemas.openxmlformats.org/officeDocument/2006/relationships/image" Target="../media/image80.png"/><Relationship Id="rId10" Type="http://schemas.openxmlformats.org/officeDocument/2006/relationships/image" Target="../media/image73.png"/><Relationship Id="rId9" Type="http://schemas.openxmlformats.org/officeDocument/2006/relationships/image" Target="../media/image72.pn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81.png"/><Relationship Id="rId12"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1.png"/><Relationship Id="rId11" Type="http://schemas.openxmlformats.org/officeDocument/2006/relationships/image" Target="../media/image72.png"/><Relationship Id="rId5" Type="http://schemas.openxmlformats.org/officeDocument/2006/relationships/image" Target="../media/image730.png"/><Relationship Id="rId10" Type="http://schemas.openxmlformats.org/officeDocument/2006/relationships/image" Target="../media/image7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png"/><Relationship Id="rId7"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4.xml"/><Relationship Id="rId11" Type="http://schemas.openxmlformats.org/officeDocument/2006/relationships/image" Target="../media/image49.emf"/><Relationship Id="rId5" Type="http://schemas.openxmlformats.org/officeDocument/2006/relationships/image" Target="../media/image280.png"/><Relationship Id="rId10" Type="http://schemas.openxmlformats.org/officeDocument/2006/relationships/image" Target="../media/image48.emf"/><Relationship Id="rId4" Type="http://schemas.openxmlformats.org/officeDocument/2006/relationships/image" Target="../media/image270.png"/><Relationship Id="rId9"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2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0.emf"/><Relationship Id="rId5" Type="http://schemas.openxmlformats.org/officeDocument/2006/relationships/image" Target="../media/image801.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88.png"/><Relationship Id="rId12"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72.png"/><Relationship Id="rId5" Type="http://schemas.openxmlformats.org/officeDocument/2006/relationships/image" Target="../media/image830.png"/><Relationship Id="rId10" Type="http://schemas.openxmlformats.org/officeDocument/2006/relationships/image" Target="../media/image70.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1.png"/><Relationship Id="rId7" Type="http://schemas.openxmlformats.org/officeDocument/2006/relationships/image" Target="../media/image800.png"/><Relationship Id="rId2" Type="http://schemas.openxmlformats.org/officeDocument/2006/relationships/notesSlide" Target="../notesSlides/notesSlide29.xml"/><Relationship Id="rId1" Type="http://schemas.openxmlformats.org/officeDocument/2006/relationships/slideLayout" Target="../slideLayouts/slideLayout4.xml"/><Relationship Id="rId11" Type="http://schemas.openxmlformats.org/officeDocument/2006/relationships/image" Target="../media/image52.emf"/><Relationship Id="rId5" Type="http://schemas.openxmlformats.org/officeDocument/2006/relationships/image" Target="../media/image280.png"/><Relationship Id="rId10" Type="http://schemas.openxmlformats.org/officeDocument/2006/relationships/image" Target="../media/image51.emf"/><Relationship Id="rId4" Type="http://schemas.openxmlformats.org/officeDocument/2006/relationships/image" Target="../media/image270.png"/><Relationship Id="rId9"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gif"/><Relationship Id="rId5" Type="http://schemas.openxmlformats.org/officeDocument/2006/relationships/image" Target="../media/image17.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3.emf"/><Relationship Id="rId5" Type="http://schemas.openxmlformats.org/officeDocument/2006/relationships/image" Target="../media/image94.png"/></Relationships>
</file>

<file path=ppt/slides/_rels/slide31.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100.png"/><Relationship Id="rId3" Type="http://schemas.openxmlformats.org/officeDocument/2006/relationships/image" Target="../media/image95.png"/><Relationship Id="rId21" Type="http://schemas.openxmlformats.org/officeDocument/2006/relationships/image" Target="../media/image104.png"/><Relationship Id="rId12" Type="http://schemas.openxmlformats.org/officeDocument/2006/relationships/image" Target="../media/image102.png"/><Relationship Id="rId17" Type="http://schemas.openxmlformats.org/officeDocument/2006/relationships/image" Target="../media/image99.png"/><Relationship Id="rId2" Type="http://schemas.openxmlformats.org/officeDocument/2006/relationships/notesSlide" Target="../notesSlides/notesSlide31.xml"/><Relationship Id="rId16" Type="http://schemas.openxmlformats.org/officeDocument/2006/relationships/image" Target="../media/image98.png"/><Relationship Id="rId20" Type="http://schemas.openxmlformats.org/officeDocument/2006/relationships/image" Target="../media/image103.png"/><Relationship Id="rId1" Type="http://schemas.openxmlformats.org/officeDocument/2006/relationships/slideLayout" Target="../slideLayouts/slideLayout4.xml"/><Relationship Id="rId15" Type="http://schemas.openxmlformats.org/officeDocument/2006/relationships/image" Target="../media/image97.png"/><Relationship Id="rId19" Type="http://schemas.openxmlformats.org/officeDocument/2006/relationships/image" Target="../media/image101.png"/><Relationship Id="rId4" Type="http://schemas.openxmlformats.org/officeDocument/2006/relationships/image" Target="../media/image54.emf"/><Relationship Id="rId14" Type="http://schemas.openxmlformats.org/officeDocument/2006/relationships/image" Target="../media/image11.png"/><Relationship Id="rId22"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11.png"/><Relationship Id="rId7" Type="http://schemas.openxmlformats.org/officeDocument/2006/relationships/image" Target="../media/image106.png"/><Relationship Id="rId12" Type="http://schemas.openxmlformats.org/officeDocument/2006/relationships/image" Target="../media/image104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1030.png"/><Relationship Id="rId5" Type="http://schemas.openxmlformats.org/officeDocument/2006/relationships/image" Target="../media/image700.png"/><Relationship Id="rId10" Type="http://schemas.openxmlformats.org/officeDocument/2006/relationships/image" Target="../media/image1010.png"/><Relationship Id="rId9" Type="http://schemas.openxmlformats.org/officeDocument/2006/relationships/image" Target="../media/image98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5.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280.png"/><Relationship Id="rId4"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7.emf"/><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12"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99.png"/><Relationship Id="rId5" Type="http://schemas.openxmlformats.org/officeDocument/2006/relationships/image" Target="../media/image113.png"/><Relationship Id="rId10" Type="http://schemas.openxmlformats.org/officeDocument/2006/relationships/image" Target="../media/image98.png"/><Relationship Id="rId4" Type="http://schemas.openxmlformats.org/officeDocument/2006/relationships/image" Target="../media/image112.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1.png"/><Relationship Id="rId7" Type="http://schemas.openxmlformats.org/officeDocument/2006/relationships/image" Target="../media/image96.png"/><Relationship Id="rId12" Type="http://schemas.openxmlformats.org/officeDocument/2006/relationships/image" Target="../media/image112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50.png"/><Relationship Id="rId11" Type="http://schemas.openxmlformats.org/officeDocument/2006/relationships/image" Target="../media/image111.png"/><Relationship Id="rId5" Type="http://schemas.openxmlformats.org/officeDocument/2006/relationships/image" Target="../media/image92.png"/><Relationship Id="rId10" Type="http://schemas.openxmlformats.org/officeDocument/2006/relationships/image" Target="../media/image109.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1.png"/><Relationship Id="rId7"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30.png"/><Relationship Id="rId5" Type="http://schemas.openxmlformats.org/officeDocument/2006/relationships/image" Target="../media/image280.png"/><Relationship Id="rId10" Type="http://schemas.openxmlformats.org/officeDocument/2006/relationships/image" Target="../media/image59.emf"/><Relationship Id="rId4" Type="http://schemas.openxmlformats.org/officeDocument/2006/relationships/image" Target="../media/image270.png"/><Relationship Id="rId9" Type="http://schemas.openxmlformats.org/officeDocument/2006/relationships/image" Target="../media/image58.em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5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0.emf"/><Relationship Id="rId5" Type="http://schemas.openxmlformats.org/officeDocument/2006/relationships/image" Target="../media/image1121.png"/></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61.emf"/><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119.png"/></Relationships>
</file>

<file path=ppt/slides/_rels/slide4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43.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810.png"/><Relationship Id="rId19" Type="http://schemas.openxmlformats.org/officeDocument/2006/relationships/image" Target="../media/image25.jpg"/><Relationship Id="rId22"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44.xml"/><Relationship Id="rId16"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120.png"/></Relationships>
</file>

<file path=ppt/slides/_rels/slide4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1.png"/><Relationship Id="rId7" Type="http://schemas.openxmlformats.org/officeDocument/2006/relationships/image" Target="../media/image1200.png"/><Relationship Id="rId12" Type="http://schemas.openxmlformats.org/officeDocument/2006/relationships/image" Target="../media/image125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40.png"/><Relationship Id="rId10" Type="http://schemas.openxmlformats.org/officeDocument/2006/relationships/image" Target="../media/image1230.png"/><Relationship Id="rId4" Type="http://schemas.openxmlformats.org/officeDocument/2006/relationships/image" Target="../media/image120.png"/><Relationship Id="rId9"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2.emf"/></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80.png"/><Relationship Id="rId5" Type="http://schemas.openxmlformats.org/officeDocument/2006/relationships/image" Target="../media/image1270.png"/></Relationships>
</file>

<file path=ppt/slides/_rels/slide4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64.emf"/><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10.png"/></Relationships>
</file>

<file path=ppt/slides/_rels/slide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47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61.png"/></Relationships>
</file>

<file path=ppt/slides/_rels/slide9.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9.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9" Type="http://schemas.openxmlformats.org/officeDocument/2006/relationships/image" Target="../media/image25.jpg"/><Relationship Id="rId4" Type="http://schemas.openxmlformats.org/officeDocument/2006/relationships/image" Target="../media/image27.png"/><Relationship Id="rId22"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51520" y="1052736"/>
            <a:ext cx="8640960" cy="2016224"/>
          </a:xfrm>
        </p:spPr>
        <p:txBody>
          <a:bodyPr/>
          <a:lstStyle/>
          <a:p>
            <a:pPr algn="ctr">
              <a:lnSpc>
                <a:spcPct val="130000"/>
              </a:lnSpc>
            </a:pPr>
            <a:r>
              <a:rPr lang="en-US" sz="2800" dirty="0"/>
              <a:t>Design and Implementation of Anti-collision Algorithms for Dense RFID Systems</a:t>
            </a:r>
          </a:p>
        </p:txBody>
      </p:sp>
      <p:sp>
        <p:nvSpPr>
          <p:cNvPr id="4" name="Rectangle 3">
            <a:extLst>
              <a:ext uri="{FF2B5EF4-FFF2-40B4-BE49-F238E27FC236}">
                <a16:creationId xmlns:a16="http://schemas.microsoft.com/office/drawing/2014/main" id="{2B54DFDE-E5DA-794C-B5C3-E821F0BFB8C9}"/>
              </a:ext>
            </a:extLst>
          </p:cNvPr>
          <p:cNvSpPr/>
          <p:nvPr/>
        </p:nvSpPr>
        <p:spPr>
          <a:xfrm>
            <a:off x="1835696" y="2604681"/>
            <a:ext cx="5598400" cy="1746632"/>
          </a:xfrm>
          <a:prstGeom prst="rect">
            <a:avLst/>
          </a:prstGeom>
        </p:spPr>
        <p:txBody>
          <a:bodyPr wrap="square">
            <a:spAutoFit/>
          </a:bodyPr>
          <a:lstStyle/>
          <a:p>
            <a:pPr algn="ctr"/>
            <a:r>
              <a:rPr lang="en-GB" sz="2000" dirty="0">
                <a:solidFill>
                  <a:schemeClr val="bg1"/>
                </a:solidFill>
                <a:latin typeface="Calibri" panose="020F0502020204030204" pitchFamily="34" charset="0"/>
              </a:rPr>
              <a:t>A Doctoral Thesis</a:t>
            </a:r>
          </a:p>
          <a:p>
            <a:pPr algn="ctr"/>
            <a:r>
              <a:rPr lang="en-GB" sz="2000" dirty="0">
                <a:solidFill>
                  <a:schemeClr val="bg1"/>
                </a:solidFill>
                <a:latin typeface="Calibri" panose="020F0502020204030204" pitchFamily="34" charset="0"/>
              </a:rPr>
              <a:t>by</a:t>
            </a:r>
          </a:p>
          <a:p>
            <a:pPr algn="ctr">
              <a:lnSpc>
                <a:spcPct val="150000"/>
              </a:lnSpc>
            </a:pPr>
            <a:r>
              <a:rPr lang="en-GB" sz="2500" b="1" dirty="0">
                <a:solidFill>
                  <a:schemeClr val="bg1"/>
                </a:solidFill>
                <a:latin typeface="Calibri" panose="020F0502020204030204" pitchFamily="34" charset="0"/>
              </a:rPr>
              <a:t>Hazem Elsaid Ibrahim</a:t>
            </a:r>
          </a:p>
          <a:p>
            <a:pPr algn="ctr">
              <a:lnSpc>
                <a:spcPct val="150000"/>
              </a:lnSpc>
            </a:pPr>
            <a:r>
              <a:rPr lang="en-GB" sz="2000" dirty="0">
                <a:solidFill>
                  <a:schemeClr val="bg1"/>
                </a:solidFill>
                <a:latin typeface="Calibri" panose="020F0502020204030204" pitchFamily="34" charset="0"/>
              </a:rPr>
              <a:t>MSc of Electrical Engineering</a:t>
            </a:r>
          </a:p>
        </p:txBody>
      </p:sp>
    </p:spTree>
    <p:extLst>
      <p:ext uri="{BB962C8B-B14F-4D97-AF65-F5344CB8AC3E}">
        <p14:creationId xmlns:p14="http://schemas.microsoft.com/office/powerpoint/2010/main" val="49059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704EB5-92D0-014E-B98E-4B70F9F29ACD}" type="datetime1">
              <a:rPr lang="de-DE" smtClean="0"/>
              <a:t>11.02.19</a:t>
            </a:fld>
            <a:endParaRPr lang="de-DE" dirty="0"/>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𝒔</m:t>
                        </m:r>
                      </m:sub>
                    </m:sSub>
                    <m:r>
                      <m:rPr>
                        <m:nor/>
                      </m:rPr>
                      <a:rPr lang="de-DE" sz="1400" b="1" i="1">
                        <a:solidFill>
                          <a:schemeClr val="tx1"/>
                        </a:solidFill>
                        <a:latin typeface="Cambria Math" panose="02040503050406030204" pitchFamily="18" charset="0"/>
                      </a:rPr>
                      <m:t>=</m:t>
                    </m:r>
                    <m:r>
                      <m:rPr>
                        <m:nor/>
                      </m:rPr>
                      <a:rPr lang="en-US" sz="1400" b="1" i="1">
                        <a:solidFill>
                          <a:schemeClr val="tx1"/>
                        </a:solidFill>
                        <a:latin typeface="Cambria Math"/>
                      </a:rPr>
                      <m:t> </m:t>
                    </m:r>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𝒄</m:t>
                        </m:r>
                      </m:sub>
                    </m:sSub>
                    <m:r>
                      <a:rPr lang="de-DE" sz="1400" b="1" i="1">
                        <a:solidFill>
                          <a:schemeClr val="tx1"/>
                        </a:solidFill>
                        <a:latin typeface="Cambria Math" panose="02040503050406030204" pitchFamily="18" charset="0"/>
                      </a:rPr>
                      <m:t>=</m:t>
                    </m:r>
                    <m:r>
                      <a:rPr lang="de-DE" sz="1400" b="1" i="1">
                        <a:solidFill>
                          <a:schemeClr val="tx1"/>
                        </a:solidFill>
                        <a:latin typeface="Cambria Math" panose="02040503050406030204" pitchFamily="18" charset="0"/>
                      </a:rPr>
                      <m:t>𝟎</m:t>
                    </m:r>
                  </m:oMath>
                </a14:m>
                <a:endParaRPr lang="en-US" sz="1400" b="1"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5"/>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a:solidFill>
                <a:srgbClr val="001E64"/>
              </a:solidFill>
              <a:latin typeface="Calibri" panose="020F0502020204030204" pitchFamily="34" charset="0"/>
              <a:cs typeface="Arial" pitchFamily="34" charset="0"/>
            </a:endParaRPr>
          </a:p>
        </p:txBody>
      </p:sp>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324618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1FDD714-FE9B-C240-AEFC-60B343CBF52B}"/>
              </a:ext>
            </a:extLst>
          </p:cNvPr>
          <p:cNvSpPr txBox="1"/>
          <p:nvPr/>
        </p:nvSpPr>
        <p:spPr>
          <a:xfrm>
            <a:off x="2483768" y="5822938"/>
            <a:ext cx="2016224" cy="246221"/>
          </a:xfrm>
          <a:prstGeom prst="rect">
            <a:avLst/>
          </a:prstGeom>
          <a:noFill/>
        </p:spPr>
        <p:txBody>
          <a:bodyPr wrap="square" rtlCol="0">
            <a:spAutoFit/>
          </a:bodyPr>
          <a:lstStyle/>
          <a:p>
            <a:r>
              <a:rPr lang="en-CA" sz="1000" i="1" dirty="0">
                <a:latin typeface="Calibri" panose="020F0502020204030204" pitchFamily="34" charset="0"/>
              </a:rPr>
              <a:t>[4]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Donno</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de-DE" sz="1000" i="1" dirty="0">
                <a:latin typeface="Calibri" panose="020F0502020204030204" pitchFamily="34" charset="0"/>
                <a:cs typeface="Calibri" panose="020F0502020204030204" pitchFamily="34" charset="0"/>
              </a:rPr>
              <a:t>2012. </a:t>
            </a:r>
            <a:endParaRPr lang="en-CA" sz="1000" i="1" dirty="0">
              <a:latin typeface="Calibri" panose="020F0502020204030204" pitchFamily="34" charset="0"/>
            </a:endParaRPr>
          </a:p>
        </p:txBody>
      </p:sp>
      <p:sp>
        <p:nvSpPr>
          <p:cNvPr id="99" name="TextBox 98">
            <a:extLst>
              <a:ext uri="{FF2B5EF4-FFF2-40B4-BE49-F238E27FC236}">
                <a16:creationId xmlns:a16="http://schemas.microsoft.com/office/drawing/2014/main" id="{AF3F9CEF-770F-3949-989C-B87744DD6403}"/>
              </a:ext>
            </a:extLst>
          </p:cNvPr>
          <p:cNvSpPr txBox="1"/>
          <p:nvPr/>
        </p:nvSpPr>
        <p:spPr>
          <a:xfrm>
            <a:off x="434334" y="5822936"/>
            <a:ext cx="2049434" cy="246221"/>
          </a:xfrm>
          <a:prstGeom prst="rect">
            <a:avLst/>
          </a:prstGeom>
          <a:noFill/>
        </p:spPr>
        <p:txBody>
          <a:bodyPr wrap="square" rtlCol="0">
            <a:spAutoFit/>
          </a:bodyPr>
          <a:lstStyle/>
          <a:p>
            <a:r>
              <a:rPr lang="en-CA" sz="1000" i="1" dirty="0">
                <a:latin typeface="Calibri" panose="020F0502020204030204" pitchFamily="34" charset="0"/>
              </a:rPr>
              <a:t>[3]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Alcaraz</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en-US" sz="1000" i="1" dirty="0">
                <a:latin typeface="Calibri" panose="020F0502020204030204" pitchFamily="34" charset="0"/>
                <a:cs typeface="Calibri" panose="020F0502020204030204" pitchFamily="34" charset="0"/>
              </a:rPr>
              <a:t>2013.</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Rechteck 20">
                <a:extLst>
                  <a:ext uri="{FF2B5EF4-FFF2-40B4-BE49-F238E27FC236}">
                    <a16:creationId xmlns:a16="http://schemas.microsoft.com/office/drawing/2014/main" id="{6F49FA3F-80B1-6249-9731-0B054095EB2D}"/>
                  </a:ext>
                </a:extLst>
              </p:cNvPr>
              <p:cNvSpPr/>
              <p:nvPr/>
            </p:nvSpPr>
            <p:spPr>
              <a:xfrm>
                <a:off x="894839" y="4992053"/>
                <a:ext cx="2927206" cy="50462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100" name="Rechteck 20">
                <a:extLst>
                  <a:ext uri="{FF2B5EF4-FFF2-40B4-BE49-F238E27FC236}">
                    <a16:creationId xmlns:a16="http://schemas.microsoft.com/office/drawing/2014/main" id="{6F49FA3F-80B1-6249-9731-0B054095EB2D}"/>
                  </a:ext>
                </a:extLst>
              </p:cNvPr>
              <p:cNvSpPr>
                <a:spLocks noRot="1" noChangeAspect="1" noMove="1" noResize="1" noEditPoints="1" noAdjustHandles="1" noChangeArrowheads="1" noChangeShapeType="1" noTextEdit="1"/>
              </p:cNvSpPr>
              <p:nvPr/>
            </p:nvSpPr>
            <p:spPr>
              <a:xfrm>
                <a:off x="894839" y="4992053"/>
                <a:ext cx="2927206" cy="504626"/>
              </a:xfrm>
              <a:prstGeom prst="rect">
                <a:avLst/>
              </a:prstGeom>
              <a:blipFill>
                <a:blip r:embed="rId7"/>
                <a:stretch>
                  <a:fillRect b="-4651"/>
                </a:stretch>
              </a:blipFill>
              <a:ln>
                <a:solidFill>
                  <a:schemeClr val="tx1"/>
                </a:solidFill>
              </a:ln>
            </p:spPr>
            <p:txBody>
              <a:bodyPr/>
              <a:lstStyle/>
              <a:p>
                <a:r>
                  <a:rPr lang="en-US">
                    <a:noFill/>
                  </a:rPr>
                  <a:t> </a:t>
                </a:r>
              </a:p>
            </p:txBody>
          </p:sp>
        </mc:Fallback>
      </mc:AlternateContent>
      <p:cxnSp>
        <p:nvCxnSpPr>
          <p:cNvPr id="101" name="Gerade Verbindung mit Pfeil 14">
            <a:extLst>
              <a:ext uri="{FF2B5EF4-FFF2-40B4-BE49-F238E27FC236}">
                <a16:creationId xmlns:a16="http://schemas.microsoft.com/office/drawing/2014/main" id="{56178E70-5180-3E4A-AF18-01FD9D48913B}"/>
              </a:ext>
            </a:extLst>
          </p:cNvPr>
          <p:cNvCxnSpPr/>
          <p:nvPr/>
        </p:nvCxnSpPr>
        <p:spPr>
          <a:xfrm>
            <a:off x="2347792" y="4778546"/>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feld 1">
                <a:extLst>
                  <a:ext uri="{FF2B5EF4-FFF2-40B4-BE49-F238E27FC236}">
                    <a16:creationId xmlns:a16="http://schemas.microsoft.com/office/drawing/2014/main" id="{CF03F4AB-0690-D147-B5CB-26BF76F8AF6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2" name="Textfeld 1">
                <a:extLst>
                  <a:ext uri="{FF2B5EF4-FFF2-40B4-BE49-F238E27FC236}">
                    <a16:creationId xmlns:a16="http://schemas.microsoft.com/office/drawing/2014/main" id="{CF03F4AB-0690-D147-B5CB-26BF76F8AF6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8"/>
                <a:stretch>
                  <a:fillRect t="-4000" b="-20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68BE470-FDCF-5343-9104-F30BBA9EE118}"/>
              </a:ext>
            </a:extLst>
          </p:cNvPr>
          <p:cNvGrpSpPr/>
          <p:nvPr/>
        </p:nvGrpSpPr>
        <p:grpSpPr>
          <a:xfrm>
            <a:off x="4860032" y="1495561"/>
            <a:ext cx="3934328" cy="1501391"/>
            <a:chOff x="4860032" y="1495561"/>
            <a:chExt cx="3934328" cy="1501391"/>
          </a:xfrm>
        </p:grpSpPr>
        <p:grpSp>
          <p:nvGrpSpPr>
            <p:cNvPr id="103" name="Group 102">
              <a:extLst>
                <a:ext uri="{FF2B5EF4-FFF2-40B4-BE49-F238E27FC236}">
                  <a16:creationId xmlns:a16="http://schemas.microsoft.com/office/drawing/2014/main" id="{D2B50A36-9C38-F842-8BE3-AF444A1C7614}"/>
                </a:ext>
              </a:extLst>
            </p:cNvPr>
            <p:cNvGrpSpPr/>
            <p:nvPr/>
          </p:nvGrpSpPr>
          <p:grpSpPr>
            <a:xfrm>
              <a:off x="4860032" y="1495561"/>
              <a:ext cx="3934328" cy="571935"/>
              <a:chOff x="1790353" y="1340768"/>
              <a:chExt cx="3934328" cy="571935"/>
            </a:xfrm>
          </p:grpSpPr>
          <p:grpSp>
            <p:nvGrpSpPr>
              <p:cNvPr id="104" name="Group 9">
                <a:extLst>
                  <a:ext uri="{FF2B5EF4-FFF2-40B4-BE49-F238E27FC236}">
                    <a16:creationId xmlns:a16="http://schemas.microsoft.com/office/drawing/2014/main" id="{97E04E4C-D0F5-E24C-B231-6BE1C0651C59}"/>
                  </a:ext>
                </a:extLst>
              </p:cNvPr>
              <p:cNvGrpSpPr/>
              <p:nvPr/>
            </p:nvGrpSpPr>
            <p:grpSpPr>
              <a:xfrm>
                <a:off x="1825397" y="1340768"/>
                <a:ext cx="3899284" cy="345213"/>
                <a:chOff x="5004048" y="1484784"/>
                <a:chExt cx="2160240" cy="360040"/>
              </a:xfrm>
            </p:grpSpPr>
            <p:sp>
              <p:nvSpPr>
                <p:cNvPr id="113" name="Rectangle 4">
                  <a:extLst>
                    <a:ext uri="{FF2B5EF4-FFF2-40B4-BE49-F238E27FC236}">
                      <a16:creationId xmlns:a16="http://schemas.microsoft.com/office/drawing/2014/main" id="{1E27ED18-C1C5-0044-9539-E5A47B3772EF}"/>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4" name="Rectangle 29">
                  <a:extLst>
                    <a:ext uri="{FF2B5EF4-FFF2-40B4-BE49-F238E27FC236}">
                      <a16:creationId xmlns:a16="http://schemas.microsoft.com/office/drawing/2014/main" id="{DBB3FAE7-1A9A-FF4C-A811-61B6BF5754AD}"/>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0">
                  <a:extLst>
                    <a:ext uri="{FF2B5EF4-FFF2-40B4-BE49-F238E27FC236}">
                      <a16:creationId xmlns:a16="http://schemas.microsoft.com/office/drawing/2014/main" id="{656B1DA9-5DD6-C24A-83ED-87D7B2B2F68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6" name="Rectangle 31">
                  <a:extLst>
                    <a:ext uri="{FF2B5EF4-FFF2-40B4-BE49-F238E27FC236}">
                      <a16:creationId xmlns:a16="http://schemas.microsoft.com/office/drawing/2014/main" id="{F5F8BA07-4460-D445-99D5-882012E6DD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7" name="Rectangle 32">
                  <a:extLst>
                    <a:ext uri="{FF2B5EF4-FFF2-40B4-BE49-F238E27FC236}">
                      <a16:creationId xmlns:a16="http://schemas.microsoft.com/office/drawing/2014/main" id="{363E1305-5904-C24A-A792-5A74FEAE7DA4}"/>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8" name="Rectangle 33">
                  <a:extLst>
                    <a:ext uri="{FF2B5EF4-FFF2-40B4-BE49-F238E27FC236}">
                      <a16:creationId xmlns:a16="http://schemas.microsoft.com/office/drawing/2014/main" id="{F4FB98DA-AECA-564F-ABFA-D540BAA6E87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05" name="Gerade Verbindung mit Pfeil 36">
                <a:extLst>
                  <a:ext uri="{FF2B5EF4-FFF2-40B4-BE49-F238E27FC236}">
                    <a16:creationId xmlns:a16="http://schemas.microsoft.com/office/drawing/2014/main" id="{8B865D60-D001-EF4A-A2E6-D3402F0C4433}"/>
                  </a:ext>
                </a:extLst>
              </p:cNvPr>
              <p:cNvCxnSpPr/>
              <p:nvPr/>
            </p:nvCxnSpPr>
            <p:spPr>
              <a:xfrm>
                <a:off x="1790353" y="187595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feld 37">
                    <a:extLst>
                      <a:ext uri="{FF2B5EF4-FFF2-40B4-BE49-F238E27FC236}">
                        <a16:creationId xmlns:a16="http://schemas.microsoft.com/office/drawing/2014/main" id="{1F9B3AB5-9890-9344-9E7B-9DAF64B86786}"/>
                      </a:ext>
                    </a:extLst>
                  </p:cNvPr>
                  <p:cNvSpPr txBox="1"/>
                  <p:nvPr/>
                </p:nvSpPr>
                <p:spPr>
                  <a:xfrm>
                    <a:off x="1967160" y="1636170"/>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6" name="Textfeld 37">
                    <a:extLst>
                      <a:ext uri="{FF2B5EF4-FFF2-40B4-BE49-F238E27FC236}">
                        <a16:creationId xmlns:a16="http://schemas.microsoft.com/office/drawing/2014/main" id="{1F9B3AB5-9890-9344-9E7B-9DAF64B86786}"/>
                      </a:ext>
                    </a:extLst>
                  </p:cNvPr>
                  <p:cNvSpPr txBox="1">
                    <a:spLocks noRot="1" noChangeAspect="1" noMove="1" noResize="1" noEditPoints="1" noAdjustHandles="1" noChangeArrowheads="1" noChangeShapeType="1" noTextEdit="1"/>
                  </p:cNvSpPr>
                  <p:nvPr/>
                </p:nvSpPr>
                <p:spPr>
                  <a:xfrm>
                    <a:off x="1967160" y="1636170"/>
                    <a:ext cx="317639" cy="276533"/>
                  </a:xfrm>
                  <a:prstGeom prst="rect">
                    <a:avLst/>
                  </a:prstGeom>
                  <a:blipFill>
                    <a:blip r:embed="rId9"/>
                    <a:stretch>
                      <a:fillRect r="-11538"/>
                    </a:stretch>
                  </a:blipFill>
                </p:spPr>
                <p:txBody>
                  <a:bodyPr/>
                  <a:lstStyle/>
                  <a:p>
                    <a:r>
                      <a:rPr lang="en-US">
                        <a:noFill/>
                      </a:rPr>
                      <a:t> </a:t>
                    </a:r>
                  </a:p>
                </p:txBody>
              </p:sp>
            </mc:Fallback>
          </mc:AlternateContent>
          <p:cxnSp>
            <p:nvCxnSpPr>
              <p:cNvPr id="107" name="Gerade Verbindung mit Pfeil 38">
                <a:extLst>
                  <a:ext uri="{FF2B5EF4-FFF2-40B4-BE49-F238E27FC236}">
                    <a16:creationId xmlns:a16="http://schemas.microsoft.com/office/drawing/2014/main" id="{5BC9C3DF-9CE7-6B4F-9C0E-25ECCE8182FB}"/>
                  </a:ext>
                </a:extLst>
              </p:cNvPr>
              <p:cNvCxnSpPr/>
              <p:nvPr/>
            </p:nvCxnSpPr>
            <p:spPr>
              <a:xfrm>
                <a:off x="2462905" y="1879084"/>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feld 39">
                    <a:extLst>
                      <a:ext uri="{FF2B5EF4-FFF2-40B4-BE49-F238E27FC236}">
                        <a16:creationId xmlns:a16="http://schemas.microsoft.com/office/drawing/2014/main" id="{D086969D-2881-EA42-8BF7-3E8B1B658BAF}"/>
                      </a:ext>
                    </a:extLst>
                  </p:cNvPr>
                  <p:cNvSpPr txBox="1"/>
                  <p:nvPr/>
                </p:nvSpPr>
                <p:spPr>
                  <a:xfrm>
                    <a:off x="2639712" y="162891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8" name="Textfeld 39">
                    <a:extLst>
                      <a:ext uri="{FF2B5EF4-FFF2-40B4-BE49-F238E27FC236}">
                        <a16:creationId xmlns:a16="http://schemas.microsoft.com/office/drawing/2014/main" id="{D086969D-2881-EA42-8BF7-3E8B1B658BAF}"/>
                      </a:ext>
                    </a:extLst>
                  </p:cNvPr>
                  <p:cNvSpPr txBox="1">
                    <a:spLocks noRot="1" noChangeAspect="1" noMove="1" noResize="1" noEditPoints="1" noAdjustHandles="1" noChangeArrowheads="1" noChangeShapeType="1" noTextEdit="1"/>
                  </p:cNvSpPr>
                  <p:nvPr/>
                </p:nvSpPr>
                <p:spPr>
                  <a:xfrm>
                    <a:off x="2639712" y="1628914"/>
                    <a:ext cx="317639" cy="276533"/>
                  </a:xfrm>
                  <a:prstGeom prst="rect">
                    <a:avLst/>
                  </a:prstGeom>
                  <a:blipFill>
                    <a:blip r:embed="rId10"/>
                    <a:stretch>
                      <a:fillRect r="-11538"/>
                    </a:stretch>
                  </a:blipFill>
                </p:spPr>
                <p:txBody>
                  <a:bodyPr/>
                  <a:lstStyle/>
                  <a:p>
                    <a:r>
                      <a:rPr lang="en-US">
                        <a:noFill/>
                      </a:rPr>
                      <a:t> </a:t>
                    </a:r>
                  </a:p>
                </p:txBody>
              </p:sp>
            </mc:Fallback>
          </mc:AlternateContent>
          <p:cxnSp>
            <p:nvCxnSpPr>
              <p:cNvPr id="109" name="Gerade Verbindung mit Pfeil 40">
                <a:extLst>
                  <a:ext uri="{FF2B5EF4-FFF2-40B4-BE49-F238E27FC236}">
                    <a16:creationId xmlns:a16="http://schemas.microsoft.com/office/drawing/2014/main" id="{95D999B9-2CD1-DB4C-8C90-5C3F9110D339}"/>
                  </a:ext>
                </a:extLst>
              </p:cNvPr>
              <p:cNvCxnSpPr/>
              <p:nvPr/>
            </p:nvCxnSpPr>
            <p:spPr>
              <a:xfrm>
                <a:off x="3144729" y="187908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41">
                    <a:extLst>
                      <a:ext uri="{FF2B5EF4-FFF2-40B4-BE49-F238E27FC236}">
                        <a16:creationId xmlns:a16="http://schemas.microsoft.com/office/drawing/2014/main" id="{F1D971DE-F16D-1242-9E1B-CB9B6A033759}"/>
                      </a:ext>
                    </a:extLst>
                  </p:cNvPr>
                  <p:cNvSpPr txBox="1"/>
                  <p:nvPr/>
                </p:nvSpPr>
                <p:spPr>
                  <a:xfrm>
                    <a:off x="3321533" y="1631461"/>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10" name="Textfeld 41">
                    <a:extLst>
                      <a:ext uri="{FF2B5EF4-FFF2-40B4-BE49-F238E27FC236}">
                        <a16:creationId xmlns:a16="http://schemas.microsoft.com/office/drawing/2014/main" id="{F1D971DE-F16D-1242-9E1B-CB9B6A033759}"/>
                      </a:ext>
                    </a:extLst>
                  </p:cNvPr>
                  <p:cNvSpPr txBox="1">
                    <a:spLocks noRot="1" noChangeAspect="1" noMove="1" noResize="1" noEditPoints="1" noAdjustHandles="1" noChangeArrowheads="1" noChangeShapeType="1" noTextEdit="1"/>
                  </p:cNvSpPr>
                  <p:nvPr/>
                </p:nvSpPr>
                <p:spPr>
                  <a:xfrm>
                    <a:off x="3321533" y="1631461"/>
                    <a:ext cx="317639" cy="276533"/>
                  </a:xfrm>
                  <a:prstGeom prst="rect">
                    <a:avLst/>
                  </a:prstGeom>
                  <a:blipFill>
                    <a:blip r:embed="rId11"/>
                    <a:stretch>
                      <a:fillRect r="-11538"/>
                    </a:stretch>
                  </a:blipFill>
                </p:spPr>
                <p:txBody>
                  <a:bodyPr/>
                  <a:lstStyle/>
                  <a:p>
                    <a:r>
                      <a:rPr lang="en-US">
                        <a:noFill/>
                      </a:rPr>
                      <a:t> </a:t>
                    </a:r>
                  </a:p>
                </p:txBody>
              </p:sp>
            </mc:Fallback>
          </mc:AlternateContent>
        </p:grpSp>
        <p:sp>
          <p:nvSpPr>
            <p:cNvPr id="140" name="Pfeil nach unten 56">
              <a:extLst>
                <a:ext uri="{FF2B5EF4-FFF2-40B4-BE49-F238E27FC236}">
                  <a16:creationId xmlns:a16="http://schemas.microsoft.com/office/drawing/2014/main" id="{B3051735-2189-A241-8F0A-C384018BCECE}"/>
                </a:ext>
              </a:extLst>
            </p:cNvPr>
            <p:cNvSpPr/>
            <p:nvPr/>
          </p:nvSpPr>
          <p:spPr>
            <a:xfrm>
              <a:off x="6591360" y="2084365"/>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Gerade Verbindung mit Pfeil 29">
              <a:extLst>
                <a:ext uri="{FF2B5EF4-FFF2-40B4-BE49-F238E27FC236}">
                  <a16:creationId xmlns:a16="http://schemas.microsoft.com/office/drawing/2014/main" id="{0975367E-8161-8B43-9C02-A291B4E608B2}"/>
                </a:ext>
              </a:extLst>
            </p:cNvPr>
            <p:cNvCxnSpPr>
              <a:cxnSpLocks/>
            </p:cNvCxnSpPr>
            <p:nvPr/>
          </p:nvCxnSpPr>
          <p:spPr>
            <a:xfrm flipV="1">
              <a:off x="6025366" y="2972862"/>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76CB2B27-9CB7-A842-B986-1D36ADC79F94}"/>
                </a:ext>
              </a:extLst>
            </p:cNvPr>
            <p:cNvCxnSpPr/>
            <p:nvPr/>
          </p:nvCxnSpPr>
          <p:spPr>
            <a:xfrm>
              <a:off x="5424697" y="2981548"/>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31C22455-2A54-9F4D-B502-D32FD03DD57E}"/>
                    </a:ext>
                  </a:extLst>
                </p:cNvPr>
                <p:cNvSpPr txBox="1"/>
                <p:nvPr/>
              </p:nvSpPr>
              <p:spPr>
                <a:xfrm>
                  <a:off x="5583134" y="272042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31C22455-2A54-9F4D-B502-D32FD03DD57E}"/>
                    </a:ext>
                  </a:extLst>
                </p:cNvPr>
                <p:cNvSpPr txBox="1">
                  <a:spLocks noRot="1" noChangeAspect="1" noMove="1" noResize="1" noEditPoints="1" noAdjustHandles="1" noChangeArrowheads="1" noChangeShapeType="1" noTextEdit="1"/>
                </p:cNvSpPr>
                <p:nvPr/>
              </p:nvSpPr>
              <p:spPr>
                <a:xfrm>
                  <a:off x="5583134" y="2720420"/>
                  <a:ext cx="317639" cy="276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FE841757-1248-FB47-9FA4-E480B81983DE}"/>
                    </a:ext>
                  </a:extLst>
                </p:cNvPr>
                <p:cNvSpPr txBox="1"/>
                <p:nvPr/>
              </p:nvSpPr>
              <p:spPr>
                <a:xfrm>
                  <a:off x="6086466" y="271259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FE841757-1248-FB47-9FA4-E480B81983DE}"/>
                    </a:ext>
                  </a:extLst>
                </p:cNvPr>
                <p:cNvSpPr txBox="1">
                  <a:spLocks noRot="1" noChangeAspect="1" noMove="1" noResize="1" noEditPoints="1" noAdjustHandles="1" noChangeArrowheads="1" noChangeShapeType="1" noTextEdit="1"/>
                </p:cNvSpPr>
                <p:nvPr/>
              </p:nvSpPr>
              <p:spPr>
                <a:xfrm>
                  <a:off x="6086466" y="2712591"/>
                  <a:ext cx="317639" cy="276532"/>
                </a:xfrm>
                <a:prstGeom prst="rect">
                  <a:avLst/>
                </a:prstGeom>
                <a:blipFill>
                  <a:blip r:embed="rId13"/>
                  <a:stretch>
                    <a:fillRect/>
                  </a:stretch>
                </a:blipFill>
              </p:spPr>
              <p:txBody>
                <a:bodyPr/>
                <a:lstStyle/>
                <a:p>
                  <a:r>
                    <a:rPr lang="en-US">
                      <a:noFill/>
                    </a:rPr>
                    <a:t> </a:t>
                  </a:r>
                </a:p>
              </p:txBody>
            </p:sp>
          </mc:Fallback>
        </mc:AlternateContent>
        <p:sp>
          <p:nvSpPr>
            <p:cNvPr id="163" name="Rectangle 4">
              <a:extLst>
                <a:ext uri="{FF2B5EF4-FFF2-40B4-BE49-F238E27FC236}">
                  <a16:creationId xmlns:a16="http://schemas.microsoft.com/office/drawing/2014/main" id="{73BC9190-1D1E-EE4C-8A08-7663B6807E64}"/>
                </a:ext>
              </a:extLst>
            </p:cNvPr>
            <p:cNvSpPr/>
            <p:nvPr/>
          </p:nvSpPr>
          <p:spPr>
            <a:xfrm>
              <a:off x="5398295"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64" name="Rectangle 29">
              <a:extLst>
                <a:ext uri="{FF2B5EF4-FFF2-40B4-BE49-F238E27FC236}">
                  <a16:creationId xmlns:a16="http://schemas.microsoft.com/office/drawing/2014/main" id="{F9619E9D-4DFB-1643-AF14-42FAA50D5004}"/>
                </a:ext>
              </a:extLst>
            </p:cNvPr>
            <p:cNvSpPr/>
            <p:nvPr/>
          </p:nvSpPr>
          <p:spPr>
            <a:xfrm>
              <a:off x="6048177" y="2382347"/>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5" name="Rectangle 30">
              <a:extLst>
                <a:ext uri="{FF2B5EF4-FFF2-40B4-BE49-F238E27FC236}">
                  <a16:creationId xmlns:a16="http://schemas.microsoft.com/office/drawing/2014/main" id="{48ED5145-702F-CF40-B9CB-572B708F8688}"/>
                </a:ext>
              </a:extLst>
            </p:cNvPr>
            <p:cNvSpPr/>
            <p:nvPr/>
          </p:nvSpPr>
          <p:spPr>
            <a:xfrm>
              <a:off x="6486028" y="2382347"/>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66" name="Rectangle 31">
              <a:extLst>
                <a:ext uri="{FF2B5EF4-FFF2-40B4-BE49-F238E27FC236}">
                  <a16:creationId xmlns:a16="http://schemas.microsoft.com/office/drawing/2014/main" id="{01AFD36A-6073-F74F-BB78-7FA8E8DCDA30}"/>
                </a:ext>
              </a:extLst>
            </p:cNvPr>
            <p:cNvSpPr/>
            <p:nvPr/>
          </p:nvSpPr>
          <p:spPr>
            <a:xfrm>
              <a:off x="6698057" y="2382347"/>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7" name="Rectangle 32">
              <a:extLst>
                <a:ext uri="{FF2B5EF4-FFF2-40B4-BE49-F238E27FC236}">
                  <a16:creationId xmlns:a16="http://schemas.microsoft.com/office/drawing/2014/main" id="{47DC2901-B5FA-4B47-9B6A-F0E4D10295C5}"/>
                </a:ext>
              </a:extLst>
            </p:cNvPr>
            <p:cNvSpPr/>
            <p:nvPr/>
          </p:nvSpPr>
          <p:spPr>
            <a:xfrm>
              <a:off x="7107067" y="2382347"/>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8" name="Rectangle 33">
              <a:extLst>
                <a:ext uri="{FF2B5EF4-FFF2-40B4-BE49-F238E27FC236}">
                  <a16:creationId xmlns:a16="http://schemas.microsoft.com/office/drawing/2014/main" id="{D54504B7-6982-7442-AAD8-15A9D23B7597}"/>
                </a:ext>
              </a:extLst>
            </p:cNvPr>
            <p:cNvSpPr/>
            <p:nvPr/>
          </p:nvSpPr>
          <p:spPr>
            <a:xfrm>
              <a:off x="7525654"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169" name="Gerade Verbindung mit Pfeil 29">
              <a:extLst>
                <a:ext uri="{FF2B5EF4-FFF2-40B4-BE49-F238E27FC236}">
                  <a16:creationId xmlns:a16="http://schemas.microsoft.com/office/drawing/2014/main" id="{4818E53A-B5A4-1F49-A872-3734F8647C3A}"/>
                </a:ext>
              </a:extLst>
            </p:cNvPr>
            <p:cNvCxnSpPr/>
            <p:nvPr/>
          </p:nvCxnSpPr>
          <p:spPr>
            <a:xfrm>
              <a:off x="6469768" y="2972862"/>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feld 33">
                  <a:extLst>
                    <a:ext uri="{FF2B5EF4-FFF2-40B4-BE49-F238E27FC236}">
                      <a16:creationId xmlns:a16="http://schemas.microsoft.com/office/drawing/2014/main" id="{5307B568-DCE5-314F-BEB5-0F91F90C2DB0}"/>
                    </a:ext>
                  </a:extLst>
                </p:cNvPr>
                <p:cNvSpPr txBox="1"/>
                <p:nvPr/>
              </p:nvSpPr>
              <p:spPr>
                <a:xfrm>
                  <a:off x="6450446" y="2710639"/>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70" name="Textfeld 33">
                  <a:extLst>
                    <a:ext uri="{FF2B5EF4-FFF2-40B4-BE49-F238E27FC236}">
                      <a16:creationId xmlns:a16="http://schemas.microsoft.com/office/drawing/2014/main" id="{5307B568-DCE5-314F-BEB5-0F91F90C2DB0}"/>
                    </a:ext>
                  </a:extLst>
                </p:cNvPr>
                <p:cNvSpPr txBox="1">
                  <a:spLocks noRot="1" noChangeAspect="1" noMove="1" noResize="1" noEditPoints="1" noAdjustHandles="1" noChangeArrowheads="1" noChangeShapeType="1" noTextEdit="1"/>
                </p:cNvSpPr>
                <p:nvPr/>
              </p:nvSpPr>
              <p:spPr>
                <a:xfrm>
                  <a:off x="6450446" y="2710639"/>
                  <a:ext cx="317639" cy="276532"/>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20ED293C-C2D3-8149-AB0A-7BA938DFF3EC}"/>
              </a:ext>
            </a:extLst>
          </p:cNvPr>
          <p:cNvSpPr txBox="1"/>
          <p:nvPr/>
        </p:nvSpPr>
        <p:spPr>
          <a:xfrm>
            <a:off x="4765924" y="1130685"/>
            <a:ext cx="152561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Time Aware </a:t>
            </a:r>
            <a:r>
              <a:rPr lang="en-US" baseline="30000" dirty="0">
                <a:latin typeface="Calibri" panose="020F0502020204030204" pitchFamily="34" charset="0"/>
                <a:cs typeface="Calibri" panose="020F0502020204030204" pitchFamily="34" charset="0"/>
              </a:rPr>
              <a:t>[3]</a:t>
            </a:r>
          </a:p>
        </p:txBody>
      </p:sp>
      <p:sp>
        <p:nvSpPr>
          <p:cNvPr id="171" name="TextBox 170">
            <a:extLst>
              <a:ext uri="{FF2B5EF4-FFF2-40B4-BE49-F238E27FC236}">
                <a16:creationId xmlns:a16="http://schemas.microsoft.com/office/drawing/2014/main" id="{2BD6B15F-34A0-B544-927C-9671A59ADB9B}"/>
              </a:ext>
            </a:extLst>
          </p:cNvPr>
          <p:cNvSpPr txBox="1"/>
          <p:nvPr/>
        </p:nvSpPr>
        <p:spPr>
          <a:xfrm>
            <a:off x="4765264" y="3717032"/>
            <a:ext cx="21659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Collision Recovery</a:t>
            </a:r>
            <a:r>
              <a:rPr lang="en-US" baseline="30000" dirty="0">
                <a:latin typeface="Calibri" panose="020F0502020204030204" pitchFamily="34" charset="0"/>
                <a:cs typeface="Calibri" panose="020F0502020204030204" pitchFamily="34" charset="0"/>
              </a:rPr>
              <a:t> [4]</a:t>
            </a:r>
            <a:endParaRPr lang="en-US" dirty="0">
              <a:latin typeface="Calibri" panose="020F0502020204030204" pitchFamily="34" charset="0"/>
              <a:cs typeface="Calibri" panose="020F0502020204030204" pitchFamily="34" charset="0"/>
            </a:endParaRPr>
          </a:p>
        </p:txBody>
      </p:sp>
      <p:grpSp>
        <p:nvGrpSpPr>
          <p:cNvPr id="187" name="Group 9">
            <a:extLst>
              <a:ext uri="{FF2B5EF4-FFF2-40B4-BE49-F238E27FC236}">
                <a16:creationId xmlns:a16="http://schemas.microsoft.com/office/drawing/2014/main" id="{94FC9370-1998-5644-AD12-13C6E1B62AEE}"/>
              </a:ext>
            </a:extLst>
          </p:cNvPr>
          <p:cNvGrpSpPr/>
          <p:nvPr/>
        </p:nvGrpSpPr>
        <p:grpSpPr>
          <a:xfrm>
            <a:off x="4815115" y="4201597"/>
            <a:ext cx="3899284" cy="345213"/>
            <a:chOff x="5004048" y="1484784"/>
            <a:chExt cx="2160240" cy="360040"/>
          </a:xfrm>
        </p:grpSpPr>
        <p:sp>
          <p:nvSpPr>
            <p:cNvPr id="194" name="Rectangle 4">
              <a:extLst>
                <a:ext uri="{FF2B5EF4-FFF2-40B4-BE49-F238E27FC236}">
                  <a16:creationId xmlns:a16="http://schemas.microsoft.com/office/drawing/2014/main" id="{22229684-84E5-2246-9981-5597647A6CC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95" name="Rectangle 29">
              <a:extLst>
                <a:ext uri="{FF2B5EF4-FFF2-40B4-BE49-F238E27FC236}">
                  <a16:creationId xmlns:a16="http://schemas.microsoft.com/office/drawing/2014/main" id="{3590CC22-A93D-EA4E-A461-27AFC982839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6" name="Rectangle 30">
              <a:extLst>
                <a:ext uri="{FF2B5EF4-FFF2-40B4-BE49-F238E27FC236}">
                  <a16:creationId xmlns:a16="http://schemas.microsoft.com/office/drawing/2014/main" id="{AA55ADB4-642A-3446-A747-511A515B053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97" name="Rectangle 31">
              <a:extLst>
                <a:ext uri="{FF2B5EF4-FFF2-40B4-BE49-F238E27FC236}">
                  <a16:creationId xmlns:a16="http://schemas.microsoft.com/office/drawing/2014/main" id="{E575530F-0C89-E84F-A84F-43691507FF53}"/>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8" name="Rectangle 32">
              <a:extLst>
                <a:ext uri="{FF2B5EF4-FFF2-40B4-BE49-F238E27FC236}">
                  <a16:creationId xmlns:a16="http://schemas.microsoft.com/office/drawing/2014/main" id="{24B34097-7BB2-5D42-B61F-1746F102B43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9" name="Rectangle 33">
              <a:extLst>
                <a:ext uri="{FF2B5EF4-FFF2-40B4-BE49-F238E27FC236}">
                  <a16:creationId xmlns:a16="http://schemas.microsoft.com/office/drawing/2014/main" id="{06CC1EB6-0F9A-494A-8F16-A995E6B0B195}"/>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74" name="Pfeil nach unten 56">
            <a:extLst>
              <a:ext uri="{FF2B5EF4-FFF2-40B4-BE49-F238E27FC236}">
                <a16:creationId xmlns:a16="http://schemas.microsoft.com/office/drawing/2014/main" id="{06E1AE9C-9A89-A945-A318-84C9864C9B79}"/>
              </a:ext>
            </a:extLst>
          </p:cNvPr>
          <p:cNvSpPr/>
          <p:nvPr/>
        </p:nvSpPr>
        <p:spPr>
          <a:xfrm>
            <a:off x="7539955" y="4690386"/>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9">
            <a:extLst>
              <a:ext uri="{FF2B5EF4-FFF2-40B4-BE49-F238E27FC236}">
                <a16:creationId xmlns:a16="http://schemas.microsoft.com/office/drawing/2014/main" id="{DDCDABD1-3B30-E24D-8A12-614B2F56BFFD}"/>
              </a:ext>
            </a:extLst>
          </p:cNvPr>
          <p:cNvGrpSpPr/>
          <p:nvPr/>
        </p:nvGrpSpPr>
        <p:grpSpPr>
          <a:xfrm>
            <a:off x="4815115" y="5072063"/>
            <a:ext cx="3899284" cy="345213"/>
            <a:chOff x="5004048" y="1484784"/>
            <a:chExt cx="2160240" cy="360040"/>
          </a:xfrm>
        </p:grpSpPr>
        <p:sp>
          <p:nvSpPr>
            <p:cNvPr id="201" name="Rectangle 4">
              <a:extLst>
                <a:ext uri="{FF2B5EF4-FFF2-40B4-BE49-F238E27FC236}">
                  <a16:creationId xmlns:a16="http://schemas.microsoft.com/office/drawing/2014/main" id="{E6E6F511-A47D-B54E-A41E-189E8ECBE4D4}"/>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2" name="Rectangle 29">
              <a:extLst>
                <a:ext uri="{FF2B5EF4-FFF2-40B4-BE49-F238E27FC236}">
                  <a16:creationId xmlns:a16="http://schemas.microsoft.com/office/drawing/2014/main" id="{43926B27-4DE9-B84F-B09C-ACDCFCB85835}"/>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3" name="Rectangle 30">
              <a:extLst>
                <a:ext uri="{FF2B5EF4-FFF2-40B4-BE49-F238E27FC236}">
                  <a16:creationId xmlns:a16="http://schemas.microsoft.com/office/drawing/2014/main" id="{B75881F8-714A-0441-A97A-E0DEBB352DE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04" name="Rectangle 31">
              <a:extLst>
                <a:ext uri="{FF2B5EF4-FFF2-40B4-BE49-F238E27FC236}">
                  <a16:creationId xmlns:a16="http://schemas.microsoft.com/office/drawing/2014/main" id="{97EB879F-1726-2545-A5BD-6F6AA6B81EE2}"/>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05" name="Rectangle 32">
              <a:extLst>
                <a:ext uri="{FF2B5EF4-FFF2-40B4-BE49-F238E27FC236}">
                  <a16:creationId xmlns:a16="http://schemas.microsoft.com/office/drawing/2014/main" id="{DA22EF17-72ED-0D4A-9F90-7C8B0C1326E9}"/>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6" name="Rectangle 33">
              <a:extLst>
                <a:ext uri="{FF2B5EF4-FFF2-40B4-BE49-F238E27FC236}">
                  <a16:creationId xmlns:a16="http://schemas.microsoft.com/office/drawing/2014/main" id="{67DC28B8-8C28-664D-980B-AC86A0E9D1D0}"/>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9" name="TextBox 8">
            <a:extLst>
              <a:ext uri="{FF2B5EF4-FFF2-40B4-BE49-F238E27FC236}">
                <a16:creationId xmlns:a16="http://schemas.microsoft.com/office/drawing/2014/main" id="{48BD57FC-E11C-2C48-9E62-899B5F00DC60}"/>
              </a:ext>
            </a:extLst>
          </p:cNvPr>
          <p:cNvSpPr txBox="1"/>
          <p:nvPr/>
        </p:nvSpPr>
        <p:spPr>
          <a:xfrm>
            <a:off x="1850519" y="4244828"/>
            <a:ext cx="876137" cy="292388"/>
          </a:xfrm>
          <a:prstGeom prst="rect">
            <a:avLst/>
          </a:prstGeom>
          <a:noFill/>
        </p:spPr>
        <p:txBody>
          <a:bodyPr wrap="none" rtlCol="0">
            <a:spAutoFit/>
          </a:bodyPr>
          <a:lstStyle/>
          <a:p>
            <a:r>
              <a:rPr lang="en-US" sz="1300" b="1">
                <a:solidFill>
                  <a:srgbClr val="001E64"/>
                </a:solidFill>
                <a:latin typeface="Calibri" panose="020F0502020204030204" pitchFamily="34" charset="0"/>
                <a:cs typeface="Arial" pitchFamily="34" charset="0"/>
              </a:rPr>
              <a:t>PHY-Layer</a:t>
            </a:r>
            <a:endParaRPr lang="en-US" b="1">
              <a:latin typeface="+mj-lt"/>
            </a:endParaRPr>
          </a:p>
        </p:txBody>
      </p:sp>
      <p:sp>
        <p:nvSpPr>
          <p:cNvPr id="10" name="TextBox 9">
            <a:extLst>
              <a:ext uri="{FF2B5EF4-FFF2-40B4-BE49-F238E27FC236}">
                <a16:creationId xmlns:a16="http://schemas.microsoft.com/office/drawing/2014/main" id="{8C38466F-20D2-FD4F-AB5B-EA205B7C5CB6}"/>
              </a:ext>
            </a:extLst>
          </p:cNvPr>
          <p:cNvSpPr txBox="1"/>
          <p:nvPr/>
        </p:nvSpPr>
        <p:spPr>
          <a:xfrm>
            <a:off x="2228874" y="4534716"/>
            <a:ext cx="1523366"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   </a:t>
            </a:r>
            <a:r>
              <a:rPr lang="en-US" sz="1300" b="1" dirty="0">
                <a:solidFill>
                  <a:srgbClr val="001E64"/>
                </a:solidFill>
                <a:latin typeface="Calibri" panose="020F0502020204030204" pitchFamily="34" charset="0"/>
                <a:cs typeface="Arial" pitchFamily="34" charset="0"/>
              </a:rPr>
              <a:t>Collision Recovery</a:t>
            </a:r>
            <a:endParaRPr lang="en-US" sz="1300" b="1" dirty="0">
              <a:latin typeface="+mj-lt"/>
            </a:endParaRPr>
          </a:p>
        </p:txBody>
      </p:sp>
      <p:sp>
        <p:nvSpPr>
          <p:cNvPr id="207" name="TextBox 206">
            <a:extLst>
              <a:ext uri="{FF2B5EF4-FFF2-40B4-BE49-F238E27FC236}">
                <a16:creationId xmlns:a16="http://schemas.microsoft.com/office/drawing/2014/main" id="{514935AF-2A44-6245-82CB-A0A36A0E278C}"/>
              </a:ext>
            </a:extLst>
          </p:cNvPr>
          <p:cNvSpPr txBox="1"/>
          <p:nvPr/>
        </p:nvSpPr>
        <p:spPr>
          <a:xfrm>
            <a:off x="904609" y="4509120"/>
            <a:ext cx="1048236" cy="292388"/>
          </a:xfrm>
          <a:prstGeom prst="rect">
            <a:avLst/>
          </a:prstGeom>
          <a:noFill/>
        </p:spPr>
        <p:txBody>
          <a:bodyPr wrap="none" rtlCol="0">
            <a:spAutoFit/>
          </a:bodyPr>
          <a:lstStyle/>
          <a:p>
            <a:r>
              <a:rPr lang="en-US" sz="1300" b="1" dirty="0">
                <a:solidFill>
                  <a:srgbClr val="001E64"/>
                </a:solidFill>
                <a:latin typeface="Calibri" panose="020F0502020204030204" pitchFamily="34" charset="0"/>
                <a:cs typeface="Arial" pitchFamily="34" charset="0"/>
              </a:rPr>
              <a:t> Time Aware</a:t>
            </a:r>
            <a:endParaRPr lang="en-US" sz="1300" b="1" dirty="0">
              <a:latin typeface="+mj-lt"/>
            </a:endParaRPr>
          </a:p>
        </p:txBody>
      </p:sp>
      <p:sp>
        <p:nvSpPr>
          <p:cNvPr id="12" name="Left Brace 11">
            <a:extLst>
              <a:ext uri="{FF2B5EF4-FFF2-40B4-BE49-F238E27FC236}">
                <a16:creationId xmlns:a16="http://schemas.microsoft.com/office/drawing/2014/main" id="{5853E932-DEE1-304D-BBB0-D674C45D9FB0}"/>
              </a:ext>
            </a:extLst>
          </p:cNvPr>
          <p:cNvSpPr/>
          <p:nvPr/>
        </p:nvSpPr>
        <p:spPr bwMode="auto">
          <a:xfrm rot="5400000">
            <a:off x="2243479" y="3692767"/>
            <a:ext cx="103974" cy="1672748"/>
          </a:xfrm>
          <a:prstGeom prst="lef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Pfeil nach unten 56">
            <a:extLst>
              <a:ext uri="{FF2B5EF4-FFF2-40B4-BE49-F238E27FC236}">
                <a16:creationId xmlns:a16="http://schemas.microsoft.com/office/drawing/2014/main" id="{244BE5A9-3B0E-FD47-A314-95B1772CBFA8}"/>
              </a:ext>
            </a:extLst>
          </p:cNvPr>
          <p:cNvSpPr/>
          <p:nvPr/>
        </p:nvSpPr>
        <p:spPr>
          <a:xfrm>
            <a:off x="5572609" y="4706841"/>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el 7">
            <a:extLst>
              <a:ext uri="{FF2B5EF4-FFF2-40B4-BE49-F238E27FC236}">
                <a16:creationId xmlns:a16="http://schemas.microsoft.com/office/drawing/2014/main" id="{011670B7-F85A-9344-98E5-D29FBF819D7B}"/>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PHY-Layer Capabilities</a:t>
            </a:r>
            <a:r>
              <a:rPr lang="en-US" sz="2000" baseline="30000" dirty="0">
                <a:solidFill>
                  <a:srgbClr val="00406F"/>
                </a:solidFill>
                <a:latin typeface="Frutiger LT Com 45 Light" pitchFamily="34" charset="0"/>
              </a:rPr>
              <a:t>[3, 4]</a:t>
            </a:r>
            <a:endParaRPr lang="en-US" sz="2000" baseline="30000" dirty="0">
              <a:solidFill>
                <a:srgbClr val="00406F"/>
              </a:solidFill>
              <a:latin typeface="Frutiger LT Com 45 Light" pitchFamily="34" charset="0"/>
              <a:ea typeface="+mn-ea"/>
              <a:cs typeface="+mn-cs"/>
            </a:endParaRPr>
          </a:p>
        </p:txBody>
      </p:sp>
      <p:sp>
        <p:nvSpPr>
          <p:cNvPr id="7" name="TextBox 6">
            <a:extLst>
              <a:ext uri="{FF2B5EF4-FFF2-40B4-BE49-F238E27FC236}">
                <a16:creationId xmlns:a16="http://schemas.microsoft.com/office/drawing/2014/main" id="{14236E23-BB7D-EA43-8A8C-AF8F761D29BD}"/>
              </a:ext>
            </a:extLst>
          </p:cNvPr>
          <p:cNvSpPr txBox="1"/>
          <p:nvPr/>
        </p:nvSpPr>
        <p:spPr>
          <a:xfrm>
            <a:off x="9507794" y="4077072"/>
            <a:ext cx="184731" cy="369332"/>
          </a:xfrm>
          <a:prstGeom prst="rect">
            <a:avLst/>
          </a:prstGeom>
          <a:noFill/>
        </p:spPr>
        <p:txBody>
          <a:bodyPr wrap="none" rtlCol="0">
            <a:spAutoFit/>
          </a:bodyPr>
          <a:lstStyle/>
          <a:p>
            <a:endParaRPr lang="en-US">
              <a:latin typeface="+mj-lt"/>
            </a:endParaRPr>
          </a:p>
        </p:txBody>
      </p:sp>
      <p:grpSp>
        <p:nvGrpSpPr>
          <p:cNvPr id="14" name="Group 13">
            <a:extLst>
              <a:ext uri="{FF2B5EF4-FFF2-40B4-BE49-F238E27FC236}">
                <a16:creationId xmlns:a16="http://schemas.microsoft.com/office/drawing/2014/main" id="{62C3BD1A-4D81-784F-A821-648317A375A1}"/>
              </a:ext>
            </a:extLst>
          </p:cNvPr>
          <p:cNvGrpSpPr/>
          <p:nvPr/>
        </p:nvGrpSpPr>
        <p:grpSpPr>
          <a:xfrm>
            <a:off x="2536852" y="2496048"/>
            <a:ext cx="3612605" cy="2361309"/>
            <a:chOff x="2600325" y="2206697"/>
            <a:chExt cx="3612605" cy="2361309"/>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62BD8C50-948F-9843-A98F-7B4F1EDD00DC}"/>
                    </a:ext>
                  </a:extLst>
                </p:cNvPr>
                <p:cNvSpPr/>
                <p:nvPr/>
              </p:nvSpPr>
              <p:spPr bwMode="auto">
                <a:xfrm>
                  <a:off x="2600325" y="2206697"/>
                  <a:ext cx="3612605" cy="2361309"/>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𝑃𝐻𝑌</m:t>
                            </m:r>
                            <m:r>
                              <a:rPr lang="de-DE" sz="2500" b="0" i="1" smtClean="0">
                                <a:solidFill>
                                  <a:srgbClr val="FF0000"/>
                                </a:solidFill>
                                <a:latin typeface="Cambria Math" panose="02040503050406030204" pitchFamily="18" charset="0"/>
                              </a:rPr>
                              <m:t>[</m:t>
                            </m:r>
                            <m:r>
                              <a:rPr lang="de-DE" sz="2500" b="0" i="1" smtClean="0">
                                <a:solidFill>
                                  <a:srgbClr val="FF0000"/>
                                </a:solidFill>
                                <a:latin typeface="Cambria Math" panose="02040503050406030204" pitchFamily="18" charset="0"/>
                              </a:rPr>
                              <m:t>𝑚𝑎𝑥</m:t>
                            </m:r>
                            <m:r>
                              <a:rPr lang="de-DE" sz="2500" b="0" i="1" smtClean="0">
                                <a:solidFill>
                                  <a:srgbClr val="FF0000"/>
                                </a:solidFill>
                                <a:latin typeface="Cambria Math" panose="02040503050406030204" pitchFamily="18" charset="0"/>
                              </a:rPr>
                              <m:t>]</m:t>
                            </m:r>
                          </m:sub>
                        </m:sSub>
                        <m:r>
                          <a:rPr lang="de-DE" sz="2500" i="1">
                            <a:solidFill>
                              <a:srgbClr val="FF0000"/>
                            </a:solidFill>
                            <a:latin typeface="Cambria Math" panose="02040503050406030204" pitchFamily="18" charset="0"/>
                          </a:rPr>
                          <m:t> </m:t>
                        </m:r>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6</m:t>
                        </m:r>
                        <m:r>
                          <a:rPr lang="de-DE" sz="2500" b="0" i="1" smtClean="0">
                            <a:solidFill>
                              <a:srgbClr val="FF0000"/>
                            </a:solidFill>
                            <a:latin typeface="Cambria Math" panose="02040503050406030204" pitchFamily="18" charset="0"/>
                          </a:rPr>
                          <m:t>0</m:t>
                        </m:r>
                        <m:r>
                          <a:rPr lang="de-DE" sz="2500" i="1">
                            <a:solidFill>
                              <a:srgbClr val="FF0000"/>
                            </a:solidFill>
                            <a:latin typeface="Cambria Math" panose="02040503050406030204" pitchFamily="18" charset="0"/>
                          </a:rPr>
                          <m:t>%</m:t>
                        </m:r>
                      </m:oMath>
                    </m:oMathPara>
                  </a14:m>
                  <a:endParaRPr kumimoji="0" lang="en-US" sz="2500" b="0" i="0" u="none" strike="noStrike" cap="none" normalizeH="0" baseline="0" dirty="0">
                    <a:ln>
                      <a:noFill/>
                    </a:ln>
                    <a:solidFill>
                      <a:srgbClr val="FF0000"/>
                    </a:solidFill>
                    <a:effectLst/>
                    <a:latin typeface="+mj-lt"/>
                  </a:endParaRPr>
                </a:p>
                <a:p>
                  <a:pPr>
                    <a:spcAft>
                      <a:spcPct val="40000"/>
                    </a:spcAft>
                  </a:pPr>
                  <a:endParaRPr kumimoji="0" lang="en-US" sz="2500" b="0" i="0" u="none" strike="noStrike" cap="none" normalizeH="0" baseline="0" dirty="0">
                    <a:ln>
                      <a:noFill/>
                    </a:ln>
                    <a:solidFill>
                      <a:srgbClr val="FF0000"/>
                    </a:solidFill>
                    <a:effectLst/>
                    <a:latin typeface="+mj-lt"/>
                  </a:endParaRPr>
                </a:p>
              </p:txBody>
            </p:sp>
          </mc:Choice>
          <mc:Fallback xmlns="">
            <p:sp>
              <p:nvSpPr>
                <p:cNvPr id="83" name="Oval 82">
                  <a:extLst>
                    <a:ext uri="{FF2B5EF4-FFF2-40B4-BE49-F238E27FC236}">
                      <a16:creationId xmlns:a16="http://schemas.microsoft.com/office/drawing/2014/main" id="{62BD8C50-948F-9843-A98F-7B4F1EDD00DC}"/>
                    </a:ext>
                  </a:extLst>
                </p:cNvPr>
                <p:cNvSpPr>
                  <a:spLocks noRot="1" noChangeAspect="1" noMove="1" noResize="1" noEditPoints="1" noAdjustHandles="1" noChangeArrowheads="1" noChangeShapeType="1" noTextEdit="1"/>
                </p:cNvSpPr>
                <p:nvPr/>
              </p:nvSpPr>
              <p:spPr bwMode="auto">
                <a:xfrm>
                  <a:off x="2600325" y="2206697"/>
                  <a:ext cx="3612605" cy="2361309"/>
                </a:xfrm>
                <a:prstGeom prst="ellipse">
                  <a:avLst/>
                </a:prstGeom>
                <a:blipFill>
                  <a:blip r:embed="rId15"/>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6DD6-0D46-124D-B53A-D53BE9D5EC91}"/>
                    </a:ext>
                  </a:extLst>
                </p:cNvPr>
                <p:cNvSpPr txBox="1"/>
                <p:nvPr/>
              </p:nvSpPr>
              <p:spPr>
                <a:xfrm>
                  <a:off x="2974473" y="3501602"/>
                  <a:ext cx="2941767" cy="738664"/>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𝒆</m:t>
                          </m:r>
                        </m:sub>
                      </m:sSub>
                      <m:r>
                        <a:rPr lang="de-DE" sz="1400" b="1" i="1">
                          <a:latin typeface="Cambria Math" panose="02040503050406030204" pitchFamily="18" charset="0"/>
                        </a:rPr>
                        <m:t>=</m:t>
                      </m:r>
                      <m:r>
                        <a:rPr lang="de-DE" sz="1400" b="1" i="1">
                          <a:latin typeface="Cambria Math" panose="02040503050406030204" pitchFamily="18" charset="0"/>
                        </a:rPr>
                        <m:t>𝟎</m:t>
                      </m:r>
                      <m:r>
                        <a:rPr lang="de-DE" sz="1400" b="1" i="1">
                          <a:latin typeface="Cambria Math" panose="02040503050406030204" pitchFamily="18" charset="0"/>
                        </a:rPr>
                        <m:t>.</m:t>
                      </m:r>
                      <m:r>
                        <a:rPr lang="de-DE" sz="1400" b="1" i="1">
                          <a:latin typeface="Cambria Math" panose="02040503050406030204" pitchFamily="18" charset="0"/>
                        </a:rPr>
                        <m:t>𝟐</m:t>
                      </m:r>
                      <m:r>
                        <a:rPr lang="de-DE"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𝒔𝒍𝒐𝒕</m:t>
                          </m:r>
                        </m:sub>
                      </m:sSub>
                    </m:oMath>
                  </a14:m>
                  <a:endParaRPr lang="en-US" sz="1400" dirty="0">
                    <a:latin typeface="+mj-lt"/>
                  </a:endParaRPr>
                </a:p>
                <a:p>
                  <a:pPr marL="171450" indent="-171450">
                    <a:buFont typeface="Arial" panose="020B0604020202020204" pitchFamily="34" charset="0"/>
                    <a:buChar char="•"/>
                  </a:pPr>
                  <a:r>
                    <a:rPr lang="en-US" sz="1400" dirty="0">
                      <a:latin typeface="+mj-lt"/>
                    </a:rPr>
                    <a:t>Average Collision recovery prob.</a:t>
                  </a:r>
                  <a:br>
                    <a:rPr lang="en-US" sz="1400" dirty="0">
                      <a:latin typeface="+mj-lt"/>
                    </a:rPr>
                  </a:br>
                  <a14:m>
                    <m:oMath xmlns:m="http://schemas.openxmlformats.org/officeDocument/2006/math">
                      <m:r>
                        <a:rPr lang="de-DE" sz="1400" b="1" i="1" smtClean="0">
                          <a:latin typeface="Cambria Math" panose="02040503050406030204" pitchFamily="18" charset="0"/>
                          <a:ea typeface="Cambria Math" panose="02040503050406030204" pitchFamily="18" charset="0"/>
                        </a:rPr>
                        <m:t>𝜶</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𝟎</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𝟕</m:t>
                      </m:r>
                    </m:oMath>
                  </a14:m>
                  <a:endParaRPr lang="en-US" sz="1400" dirty="0">
                    <a:latin typeface="+mj-lt"/>
                  </a:endParaRPr>
                </a:p>
              </p:txBody>
            </p:sp>
          </mc:Choice>
          <mc:Fallback xmlns="">
            <p:sp>
              <p:nvSpPr>
                <p:cNvPr id="8" name="TextBox 7">
                  <a:extLst>
                    <a:ext uri="{FF2B5EF4-FFF2-40B4-BE49-F238E27FC236}">
                      <a16:creationId xmlns:a16="http://schemas.microsoft.com/office/drawing/2014/main" id="{642F6DD6-0D46-124D-B53A-D53BE9D5EC91}"/>
                    </a:ext>
                  </a:extLst>
                </p:cNvPr>
                <p:cNvSpPr txBox="1">
                  <a:spLocks noRot="1" noChangeAspect="1" noMove="1" noResize="1" noEditPoints="1" noAdjustHandles="1" noChangeArrowheads="1" noChangeShapeType="1" noTextEdit="1"/>
                </p:cNvSpPr>
                <p:nvPr/>
              </p:nvSpPr>
              <p:spPr>
                <a:xfrm>
                  <a:off x="2974473" y="3501602"/>
                  <a:ext cx="2941767" cy="738664"/>
                </a:xfrm>
                <a:prstGeom prst="rect">
                  <a:avLst/>
                </a:prstGeom>
                <a:blipFill>
                  <a:blip r:embed="rId1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52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0" nodeType="clickEffect">
                                  <p:stCondLst>
                                    <p:cond delay="0"/>
                                  </p:stCondLst>
                                  <p:childTnLst>
                                    <p:set>
                                      <p:cBhvr>
                                        <p:cTn id="40" dur="indefinite"/>
                                        <p:tgtEl>
                                          <p:spTgt spid="56"/>
                                        </p:tgtEl>
                                        <p:attrNameLst>
                                          <p:attrName>style.opacity</p:attrName>
                                        </p:attrNameLst>
                                      </p:cBhvr>
                                      <p:to>
                                        <p:strVal val="0.25"/>
                                      </p:to>
                                    </p:set>
                                    <p:animEffect filter="image" prLst="opacity: 0.25">
                                      <p:cBhvr rctx="IE">
                                        <p:cTn id="41" dur="indefinite"/>
                                        <p:tgtEl>
                                          <p:spTgt spid="56"/>
                                        </p:tgtEl>
                                      </p:cBhvr>
                                    </p:animEffect>
                                  </p:childTnLst>
                                </p:cTn>
                              </p:par>
                              <p:par>
                                <p:cTn id="42" presetID="9" presetClass="emph" presetSubtype="0" nodeType="withEffect">
                                  <p:stCondLst>
                                    <p:cond delay="0"/>
                                  </p:stCondLst>
                                  <p:childTnLst>
                                    <p:set>
                                      <p:cBhvr>
                                        <p:cTn id="43" dur="indefinite"/>
                                        <p:tgtEl>
                                          <p:spTgt spid="81"/>
                                        </p:tgtEl>
                                        <p:attrNameLst>
                                          <p:attrName>style.opacity</p:attrName>
                                        </p:attrNameLst>
                                      </p:cBhvr>
                                      <p:to>
                                        <p:strVal val="0.25"/>
                                      </p:to>
                                    </p:set>
                                    <p:animEffect filter="image" prLst="opacity: 0.25">
                                      <p:cBhvr rctx="IE">
                                        <p:cTn id="44" dur="indefinite"/>
                                        <p:tgtEl>
                                          <p:spTgt spid="81"/>
                                        </p:tgtEl>
                                      </p:cBhvr>
                                    </p:animEffect>
                                  </p:childTnLst>
                                </p:cTn>
                              </p:par>
                              <p:par>
                                <p:cTn id="45" presetID="9" presetClass="emph" presetSubtype="0" nodeType="withEffect">
                                  <p:stCondLst>
                                    <p:cond delay="0"/>
                                  </p:stCondLst>
                                  <p:childTnLst>
                                    <p:set>
                                      <p:cBhvr>
                                        <p:cTn id="46" dur="indefinite"/>
                                        <p:tgtEl>
                                          <p:spTgt spid="86"/>
                                        </p:tgtEl>
                                        <p:attrNameLst>
                                          <p:attrName>style.opacity</p:attrName>
                                        </p:attrNameLst>
                                      </p:cBhvr>
                                      <p:to>
                                        <p:strVal val="0.25"/>
                                      </p:to>
                                    </p:set>
                                    <p:animEffect filter="image" prLst="opacity: 0.25">
                                      <p:cBhvr rctx="IE">
                                        <p:cTn id="47" dur="indefinite"/>
                                        <p:tgtEl>
                                          <p:spTgt spid="86"/>
                                        </p:tgtEl>
                                      </p:cBhvr>
                                    </p:animEffect>
                                  </p:childTnLst>
                                </p:cTn>
                              </p:par>
                              <p:par>
                                <p:cTn id="48" presetID="9" presetClass="emph" presetSubtype="0" grpId="0" nodeType="withEffect">
                                  <p:stCondLst>
                                    <p:cond delay="0"/>
                                  </p:stCondLst>
                                  <p:childTnLst>
                                    <p:set>
                                      <p:cBhvr>
                                        <p:cTn id="49" dur="indefinite"/>
                                        <p:tgtEl>
                                          <p:spTgt spid="87"/>
                                        </p:tgtEl>
                                        <p:attrNameLst>
                                          <p:attrName>style.opacity</p:attrName>
                                        </p:attrNameLst>
                                      </p:cBhvr>
                                      <p:to>
                                        <p:strVal val="0.25"/>
                                      </p:to>
                                    </p:set>
                                    <p:animEffect filter="image" prLst="opacity: 0.25">
                                      <p:cBhvr rctx="IE">
                                        <p:cTn id="50" dur="indefinite"/>
                                        <p:tgtEl>
                                          <p:spTgt spid="87"/>
                                        </p:tgtEl>
                                      </p:cBhvr>
                                    </p:animEffect>
                                  </p:childTnLst>
                                </p:cTn>
                              </p:par>
                              <p:par>
                                <p:cTn id="51" presetID="9" presetClass="emph" presetSubtype="0" nodeType="withEffect">
                                  <p:stCondLst>
                                    <p:cond delay="0"/>
                                  </p:stCondLst>
                                  <p:childTnLst>
                                    <p:set>
                                      <p:cBhvr>
                                        <p:cTn id="52" dur="indefinite"/>
                                        <p:tgtEl>
                                          <p:spTgt spid="88"/>
                                        </p:tgtEl>
                                        <p:attrNameLst>
                                          <p:attrName>style.opacity</p:attrName>
                                        </p:attrNameLst>
                                      </p:cBhvr>
                                      <p:to>
                                        <p:strVal val="0.25"/>
                                      </p:to>
                                    </p:set>
                                    <p:animEffect filter="image" prLst="opacity: 0.25">
                                      <p:cBhvr rctx="IE">
                                        <p:cTn id="53" dur="indefinite"/>
                                        <p:tgtEl>
                                          <p:spTgt spid="88"/>
                                        </p:tgtEl>
                                      </p:cBhvr>
                                    </p:animEffect>
                                  </p:childTnLst>
                                </p:cTn>
                              </p:par>
                              <p:par>
                                <p:cTn id="54" presetID="9" presetClass="emph" presetSubtype="0" grpId="0" nodeType="withEffect">
                                  <p:stCondLst>
                                    <p:cond delay="0"/>
                                  </p:stCondLst>
                                  <p:childTnLst>
                                    <p:set>
                                      <p:cBhvr>
                                        <p:cTn id="55" dur="indefinite"/>
                                        <p:tgtEl>
                                          <p:spTgt spid="89"/>
                                        </p:tgtEl>
                                        <p:attrNameLst>
                                          <p:attrName>style.opacity</p:attrName>
                                        </p:attrNameLst>
                                      </p:cBhvr>
                                      <p:to>
                                        <p:strVal val="0.25"/>
                                      </p:to>
                                    </p:set>
                                    <p:animEffect filter="image" prLst="opacity: 0.25">
                                      <p:cBhvr rctx="IE">
                                        <p:cTn id="56" dur="indefinite"/>
                                        <p:tgtEl>
                                          <p:spTgt spid="89"/>
                                        </p:tgtEl>
                                      </p:cBhvr>
                                    </p:animEffect>
                                  </p:childTnLst>
                                </p:cTn>
                              </p:par>
                              <p:par>
                                <p:cTn id="57" presetID="9" presetClass="emph" presetSubtype="0" grpId="0" nodeType="withEffect">
                                  <p:stCondLst>
                                    <p:cond delay="0"/>
                                  </p:stCondLst>
                                  <p:childTnLst>
                                    <p:set>
                                      <p:cBhvr>
                                        <p:cTn id="58" dur="indefinite"/>
                                        <p:tgtEl>
                                          <p:spTgt spid="90"/>
                                        </p:tgtEl>
                                        <p:attrNameLst>
                                          <p:attrName>style.opacity</p:attrName>
                                        </p:attrNameLst>
                                      </p:cBhvr>
                                      <p:to>
                                        <p:strVal val="0.25"/>
                                      </p:to>
                                    </p:set>
                                    <p:animEffect filter="image" prLst="opacity: 0.25">
                                      <p:cBhvr rctx="IE">
                                        <p:cTn id="59" dur="indefinite"/>
                                        <p:tgtEl>
                                          <p:spTgt spid="90"/>
                                        </p:tgtEl>
                                      </p:cBhvr>
                                    </p:animEffect>
                                  </p:childTnLst>
                                </p:cTn>
                              </p:par>
                              <p:par>
                                <p:cTn id="60" presetID="9" presetClass="emph" presetSubtype="0" grpId="0" nodeType="withEffect">
                                  <p:stCondLst>
                                    <p:cond delay="0"/>
                                  </p:stCondLst>
                                  <p:childTnLst>
                                    <p:set>
                                      <p:cBhvr>
                                        <p:cTn id="61" dur="indefinite"/>
                                        <p:tgtEl>
                                          <p:spTgt spid="91"/>
                                        </p:tgtEl>
                                        <p:attrNameLst>
                                          <p:attrName>style.opacity</p:attrName>
                                        </p:attrNameLst>
                                      </p:cBhvr>
                                      <p:to>
                                        <p:strVal val="0.25"/>
                                      </p:to>
                                    </p:set>
                                    <p:animEffect filter="image" prLst="opacity: 0.25">
                                      <p:cBhvr rctx="IE">
                                        <p:cTn id="62" dur="indefinite"/>
                                        <p:tgtEl>
                                          <p:spTgt spid="91"/>
                                        </p:tgtEl>
                                      </p:cBhvr>
                                    </p:animEffect>
                                  </p:childTnLst>
                                </p:cTn>
                              </p:par>
                              <p:par>
                                <p:cTn id="63" presetID="9" presetClass="emph" presetSubtype="0" nodeType="withEffect">
                                  <p:stCondLst>
                                    <p:cond delay="0"/>
                                  </p:stCondLst>
                                  <p:childTnLst>
                                    <p:set>
                                      <p:cBhvr>
                                        <p:cTn id="64" dur="indefinite"/>
                                        <p:tgtEl>
                                          <p:spTgt spid="92"/>
                                        </p:tgtEl>
                                        <p:attrNameLst>
                                          <p:attrName>style.opacity</p:attrName>
                                        </p:attrNameLst>
                                      </p:cBhvr>
                                      <p:to>
                                        <p:strVal val="0.25"/>
                                      </p:to>
                                    </p:set>
                                    <p:animEffect filter="image" prLst="opacity: 0.25">
                                      <p:cBhvr rctx="IE">
                                        <p:cTn id="65" dur="indefinite"/>
                                        <p:tgtEl>
                                          <p:spTgt spid="92"/>
                                        </p:tgtEl>
                                      </p:cBhvr>
                                    </p:animEffect>
                                  </p:childTnLst>
                                </p:cTn>
                              </p:par>
                              <p:par>
                                <p:cTn id="66" presetID="9" presetClass="emph" presetSubtype="0" grpId="0" nodeType="withEffect">
                                  <p:stCondLst>
                                    <p:cond delay="0"/>
                                  </p:stCondLst>
                                  <p:childTnLst>
                                    <p:set>
                                      <p:cBhvr>
                                        <p:cTn id="67" dur="indefinite"/>
                                        <p:tgtEl>
                                          <p:spTgt spid="93"/>
                                        </p:tgtEl>
                                        <p:attrNameLst>
                                          <p:attrName>style.opacity</p:attrName>
                                        </p:attrNameLst>
                                      </p:cBhvr>
                                      <p:to>
                                        <p:strVal val="0.25"/>
                                      </p:to>
                                    </p:set>
                                    <p:animEffect filter="image" prLst="opacity: 0.25">
                                      <p:cBhvr rctx="IE">
                                        <p:cTn id="68" dur="indefinite"/>
                                        <p:tgtEl>
                                          <p:spTgt spid="93"/>
                                        </p:tgtEl>
                                      </p:cBhvr>
                                    </p:animEffect>
                                  </p:childTnLst>
                                </p:cTn>
                              </p:par>
                              <p:par>
                                <p:cTn id="69" presetID="9" presetClass="emph" presetSubtype="0" nodeType="withEffect">
                                  <p:stCondLst>
                                    <p:cond delay="0"/>
                                  </p:stCondLst>
                                  <p:childTnLst>
                                    <p:set>
                                      <p:cBhvr>
                                        <p:cTn id="70" dur="indefinite"/>
                                        <p:tgtEl>
                                          <p:spTgt spid="26"/>
                                        </p:tgtEl>
                                        <p:attrNameLst>
                                          <p:attrName>style.opacity</p:attrName>
                                        </p:attrNameLst>
                                      </p:cBhvr>
                                      <p:to>
                                        <p:strVal val="0.25"/>
                                      </p:to>
                                    </p:set>
                                    <p:animEffect filter="image" prLst="opacity: 0.25">
                                      <p:cBhvr rctx="IE">
                                        <p:cTn id="71" dur="indefinite"/>
                                        <p:tgtEl>
                                          <p:spTgt spid="26"/>
                                        </p:tgtEl>
                                      </p:cBhvr>
                                    </p:animEffect>
                                  </p:childTnLst>
                                </p:cTn>
                              </p:par>
                              <p:par>
                                <p:cTn id="72" presetID="9" presetClass="emph" presetSubtype="0" grpId="0" nodeType="withEffect">
                                  <p:stCondLst>
                                    <p:cond delay="0"/>
                                  </p:stCondLst>
                                  <p:childTnLst>
                                    <p:set>
                                      <p:cBhvr>
                                        <p:cTn id="73" dur="indefinite"/>
                                        <p:tgtEl>
                                          <p:spTgt spid="97"/>
                                        </p:tgtEl>
                                        <p:attrNameLst>
                                          <p:attrName>style.opacity</p:attrName>
                                        </p:attrNameLst>
                                      </p:cBhvr>
                                      <p:to>
                                        <p:strVal val="0.25"/>
                                      </p:to>
                                    </p:set>
                                    <p:animEffect filter="image" prLst="opacity: 0.25">
                                      <p:cBhvr rctx="IE">
                                        <p:cTn id="74" dur="indefinite"/>
                                        <p:tgtEl>
                                          <p:spTgt spid="97"/>
                                        </p:tgtEl>
                                      </p:cBhvr>
                                    </p:animEffect>
                                  </p:childTnLst>
                                </p:cTn>
                              </p:par>
                              <p:par>
                                <p:cTn id="75" presetID="9" presetClass="emph" presetSubtype="0" grpId="0" nodeType="withEffect">
                                  <p:stCondLst>
                                    <p:cond delay="0"/>
                                  </p:stCondLst>
                                  <p:childTnLst>
                                    <p:set>
                                      <p:cBhvr>
                                        <p:cTn id="76" dur="indefinite"/>
                                        <p:tgtEl>
                                          <p:spTgt spid="100"/>
                                        </p:tgtEl>
                                        <p:attrNameLst>
                                          <p:attrName>style.opacity</p:attrName>
                                        </p:attrNameLst>
                                      </p:cBhvr>
                                      <p:to>
                                        <p:strVal val="0.25"/>
                                      </p:to>
                                    </p:set>
                                    <p:animEffect filter="image" prLst="opacity: 0.25">
                                      <p:cBhvr rctx="IE">
                                        <p:cTn id="77" dur="indefinite"/>
                                        <p:tgtEl>
                                          <p:spTgt spid="100"/>
                                        </p:tgtEl>
                                      </p:cBhvr>
                                    </p:animEffect>
                                  </p:childTnLst>
                                </p:cTn>
                              </p:par>
                              <p:par>
                                <p:cTn id="78" presetID="9" presetClass="emph" presetSubtype="0" nodeType="withEffect">
                                  <p:stCondLst>
                                    <p:cond delay="0"/>
                                  </p:stCondLst>
                                  <p:childTnLst>
                                    <p:set>
                                      <p:cBhvr>
                                        <p:cTn id="79" dur="indefinite"/>
                                        <p:tgtEl>
                                          <p:spTgt spid="101"/>
                                        </p:tgtEl>
                                        <p:attrNameLst>
                                          <p:attrName>style.opacity</p:attrName>
                                        </p:attrNameLst>
                                      </p:cBhvr>
                                      <p:to>
                                        <p:strVal val="0.25"/>
                                      </p:to>
                                    </p:set>
                                    <p:animEffect filter="image" prLst="opacity: 0.25">
                                      <p:cBhvr rctx="IE">
                                        <p:cTn id="80" dur="indefinite"/>
                                        <p:tgtEl>
                                          <p:spTgt spid="101"/>
                                        </p:tgtEl>
                                      </p:cBhvr>
                                    </p:animEffect>
                                  </p:childTnLst>
                                </p:cTn>
                              </p:par>
                              <p:par>
                                <p:cTn id="81" presetID="9" presetClass="emph" presetSubtype="0" grpId="0" nodeType="withEffect">
                                  <p:stCondLst>
                                    <p:cond delay="0"/>
                                  </p:stCondLst>
                                  <p:childTnLst>
                                    <p:set>
                                      <p:cBhvr>
                                        <p:cTn id="82" dur="indefinite"/>
                                        <p:tgtEl>
                                          <p:spTgt spid="102"/>
                                        </p:tgtEl>
                                        <p:attrNameLst>
                                          <p:attrName>style.opacity</p:attrName>
                                        </p:attrNameLst>
                                      </p:cBhvr>
                                      <p:to>
                                        <p:strVal val="0.25"/>
                                      </p:to>
                                    </p:set>
                                    <p:animEffect filter="image" prLst="opacity: 0.25">
                                      <p:cBhvr rctx="IE">
                                        <p:cTn id="83" dur="indefinite"/>
                                        <p:tgtEl>
                                          <p:spTgt spid="102"/>
                                        </p:tgtEl>
                                      </p:cBhvr>
                                    </p:animEffect>
                                  </p:childTnLst>
                                </p:cTn>
                              </p:par>
                              <p:par>
                                <p:cTn id="84" presetID="9" presetClass="emph" presetSubtype="0" nodeType="withEffect">
                                  <p:stCondLst>
                                    <p:cond delay="0"/>
                                  </p:stCondLst>
                                  <p:childTnLst>
                                    <p:set>
                                      <p:cBhvr>
                                        <p:cTn id="85" dur="indefinite"/>
                                        <p:tgtEl>
                                          <p:spTgt spid="13"/>
                                        </p:tgtEl>
                                        <p:attrNameLst>
                                          <p:attrName>style.opacity</p:attrName>
                                        </p:attrNameLst>
                                      </p:cBhvr>
                                      <p:to>
                                        <p:strVal val="0.25"/>
                                      </p:to>
                                    </p:set>
                                    <p:animEffect filter="image" prLst="opacity: 0.25">
                                      <p:cBhvr rctx="IE">
                                        <p:cTn id="86" dur="indefinite"/>
                                        <p:tgtEl>
                                          <p:spTgt spid="13"/>
                                        </p:tgtEl>
                                      </p:cBhvr>
                                    </p:animEffect>
                                  </p:childTnLst>
                                </p:cTn>
                              </p:par>
                              <p:par>
                                <p:cTn id="87" presetID="9" presetClass="emph" presetSubtype="0" grpId="1" nodeType="withEffect">
                                  <p:stCondLst>
                                    <p:cond delay="0"/>
                                  </p:stCondLst>
                                  <p:childTnLst>
                                    <p:set>
                                      <p:cBhvr>
                                        <p:cTn id="88" dur="indefinite"/>
                                        <p:tgtEl>
                                          <p:spTgt spid="6"/>
                                        </p:tgtEl>
                                        <p:attrNameLst>
                                          <p:attrName>style.opacity</p:attrName>
                                        </p:attrNameLst>
                                      </p:cBhvr>
                                      <p:to>
                                        <p:strVal val="0.25"/>
                                      </p:to>
                                    </p:set>
                                    <p:animEffect filter="image" prLst="opacity: 0.25">
                                      <p:cBhvr rctx="IE">
                                        <p:cTn id="89" dur="indefinite"/>
                                        <p:tgtEl>
                                          <p:spTgt spid="6"/>
                                        </p:tgtEl>
                                      </p:cBhvr>
                                    </p:animEffect>
                                  </p:childTnLst>
                                </p:cTn>
                              </p:par>
                              <p:par>
                                <p:cTn id="90" presetID="9" presetClass="emph" presetSubtype="0" grpId="1" nodeType="withEffect">
                                  <p:stCondLst>
                                    <p:cond delay="0"/>
                                  </p:stCondLst>
                                  <p:childTnLst>
                                    <p:set>
                                      <p:cBhvr>
                                        <p:cTn id="91" dur="indefinite"/>
                                        <p:tgtEl>
                                          <p:spTgt spid="171"/>
                                        </p:tgtEl>
                                        <p:attrNameLst>
                                          <p:attrName>style.opacity</p:attrName>
                                        </p:attrNameLst>
                                      </p:cBhvr>
                                      <p:to>
                                        <p:strVal val="0.25"/>
                                      </p:to>
                                    </p:set>
                                    <p:animEffect filter="image" prLst="opacity: 0.25">
                                      <p:cBhvr rctx="IE">
                                        <p:cTn id="92" dur="indefinite"/>
                                        <p:tgtEl>
                                          <p:spTgt spid="171"/>
                                        </p:tgtEl>
                                      </p:cBhvr>
                                    </p:animEffect>
                                  </p:childTnLst>
                                </p:cTn>
                              </p:par>
                              <p:par>
                                <p:cTn id="93" presetID="9" presetClass="emph" presetSubtype="0" nodeType="withEffect">
                                  <p:stCondLst>
                                    <p:cond delay="0"/>
                                  </p:stCondLst>
                                  <p:childTnLst>
                                    <p:set>
                                      <p:cBhvr>
                                        <p:cTn id="94" dur="indefinite"/>
                                        <p:tgtEl>
                                          <p:spTgt spid="187"/>
                                        </p:tgtEl>
                                        <p:attrNameLst>
                                          <p:attrName>style.opacity</p:attrName>
                                        </p:attrNameLst>
                                      </p:cBhvr>
                                      <p:to>
                                        <p:strVal val="0.25"/>
                                      </p:to>
                                    </p:set>
                                    <p:animEffect filter="image" prLst="opacity: 0.25">
                                      <p:cBhvr rctx="IE">
                                        <p:cTn id="95" dur="indefinite"/>
                                        <p:tgtEl>
                                          <p:spTgt spid="187"/>
                                        </p:tgtEl>
                                      </p:cBhvr>
                                    </p:animEffect>
                                  </p:childTnLst>
                                </p:cTn>
                              </p:par>
                              <p:par>
                                <p:cTn id="96" presetID="9" presetClass="emph" presetSubtype="0" grpId="1" nodeType="withEffect">
                                  <p:stCondLst>
                                    <p:cond delay="0"/>
                                  </p:stCondLst>
                                  <p:childTnLst>
                                    <p:set>
                                      <p:cBhvr>
                                        <p:cTn id="97" dur="indefinite"/>
                                        <p:tgtEl>
                                          <p:spTgt spid="174"/>
                                        </p:tgtEl>
                                        <p:attrNameLst>
                                          <p:attrName>style.opacity</p:attrName>
                                        </p:attrNameLst>
                                      </p:cBhvr>
                                      <p:to>
                                        <p:strVal val="0.25"/>
                                      </p:to>
                                    </p:set>
                                    <p:animEffect filter="image" prLst="opacity: 0.25">
                                      <p:cBhvr rctx="IE">
                                        <p:cTn id="98" dur="indefinite"/>
                                        <p:tgtEl>
                                          <p:spTgt spid="174"/>
                                        </p:tgtEl>
                                      </p:cBhvr>
                                    </p:animEffect>
                                  </p:childTnLst>
                                </p:cTn>
                              </p:par>
                              <p:par>
                                <p:cTn id="99" presetID="9" presetClass="emph" presetSubtype="0" nodeType="withEffect">
                                  <p:stCondLst>
                                    <p:cond delay="0"/>
                                  </p:stCondLst>
                                  <p:childTnLst>
                                    <p:set>
                                      <p:cBhvr>
                                        <p:cTn id="100" dur="indefinite"/>
                                        <p:tgtEl>
                                          <p:spTgt spid="200"/>
                                        </p:tgtEl>
                                        <p:attrNameLst>
                                          <p:attrName>style.opacity</p:attrName>
                                        </p:attrNameLst>
                                      </p:cBhvr>
                                      <p:to>
                                        <p:strVal val="0.25"/>
                                      </p:to>
                                    </p:set>
                                    <p:animEffect filter="image" prLst="opacity: 0.25">
                                      <p:cBhvr rctx="IE">
                                        <p:cTn id="101" dur="indefinite"/>
                                        <p:tgtEl>
                                          <p:spTgt spid="200"/>
                                        </p:tgtEl>
                                      </p:cBhvr>
                                    </p:animEffect>
                                  </p:childTnLst>
                                </p:cTn>
                              </p:par>
                              <p:par>
                                <p:cTn id="102" presetID="9" presetClass="emph" presetSubtype="0" grpId="0" nodeType="withEffect">
                                  <p:stCondLst>
                                    <p:cond delay="0"/>
                                  </p:stCondLst>
                                  <p:childTnLst>
                                    <p:set>
                                      <p:cBhvr>
                                        <p:cTn id="103" dur="indefinite"/>
                                        <p:tgtEl>
                                          <p:spTgt spid="9"/>
                                        </p:tgtEl>
                                        <p:attrNameLst>
                                          <p:attrName>style.opacity</p:attrName>
                                        </p:attrNameLst>
                                      </p:cBhvr>
                                      <p:to>
                                        <p:strVal val="0.25"/>
                                      </p:to>
                                    </p:set>
                                    <p:animEffect filter="image" prLst="opacity: 0.25">
                                      <p:cBhvr rctx="IE">
                                        <p:cTn id="104" dur="indefinite"/>
                                        <p:tgtEl>
                                          <p:spTgt spid="9"/>
                                        </p:tgtEl>
                                      </p:cBhvr>
                                    </p:animEffect>
                                  </p:childTnLst>
                                </p:cTn>
                              </p:par>
                              <p:par>
                                <p:cTn id="105" presetID="9" presetClass="emph" presetSubtype="0" grpId="1" nodeType="withEffect">
                                  <p:stCondLst>
                                    <p:cond delay="0"/>
                                  </p:stCondLst>
                                  <p:childTnLst>
                                    <p:set>
                                      <p:cBhvr>
                                        <p:cTn id="106" dur="indefinite"/>
                                        <p:tgtEl>
                                          <p:spTgt spid="10"/>
                                        </p:tgtEl>
                                        <p:attrNameLst>
                                          <p:attrName>style.opacity</p:attrName>
                                        </p:attrNameLst>
                                      </p:cBhvr>
                                      <p:to>
                                        <p:strVal val="0.25"/>
                                      </p:to>
                                    </p:set>
                                    <p:animEffect filter="image" prLst="opacity: 0.25">
                                      <p:cBhvr rctx="IE">
                                        <p:cTn id="107" dur="indefinite"/>
                                        <p:tgtEl>
                                          <p:spTgt spid="10"/>
                                        </p:tgtEl>
                                      </p:cBhvr>
                                    </p:animEffect>
                                  </p:childTnLst>
                                </p:cTn>
                              </p:par>
                              <p:par>
                                <p:cTn id="108" presetID="9" presetClass="emph" presetSubtype="0" grpId="1" nodeType="withEffect">
                                  <p:stCondLst>
                                    <p:cond delay="0"/>
                                  </p:stCondLst>
                                  <p:childTnLst>
                                    <p:set>
                                      <p:cBhvr>
                                        <p:cTn id="109" dur="indefinite"/>
                                        <p:tgtEl>
                                          <p:spTgt spid="207"/>
                                        </p:tgtEl>
                                        <p:attrNameLst>
                                          <p:attrName>style.opacity</p:attrName>
                                        </p:attrNameLst>
                                      </p:cBhvr>
                                      <p:to>
                                        <p:strVal val="0.25"/>
                                      </p:to>
                                    </p:set>
                                    <p:animEffect filter="image" prLst="opacity: 0.25">
                                      <p:cBhvr rctx="IE">
                                        <p:cTn id="110" dur="indefinite"/>
                                        <p:tgtEl>
                                          <p:spTgt spid="207"/>
                                        </p:tgtEl>
                                      </p:cBhvr>
                                    </p:animEffect>
                                  </p:childTnLst>
                                </p:cTn>
                              </p:par>
                              <p:par>
                                <p:cTn id="111" presetID="9" presetClass="emph" presetSubtype="0" grpId="1" nodeType="withEffect">
                                  <p:stCondLst>
                                    <p:cond delay="0"/>
                                  </p:stCondLst>
                                  <p:childTnLst>
                                    <p:set>
                                      <p:cBhvr>
                                        <p:cTn id="112" dur="indefinite"/>
                                        <p:tgtEl>
                                          <p:spTgt spid="12"/>
                                        </p:tgtEl>
                                        <p:attrNameLst>
                                          <p:attrName>style.opacity</p:attrName>
                                        </p:attrNameLst>
                                      </p:cBhvr>
                                      <p:to>
                                        <p:strVal val="0.25"/>
                                      </p:to>
                                    </p:set>
                                    <p:animEffect filter="image" prLst="opacity: 0.25">
                                      <p:cBhvr rctx="IE">
                                        <p:cTn id="113" dur="indefinite"/>
                                        <p:tgtEl>
                                          <p:spTgt spid="12"/>
                                        </p:tgtEl>
                                      </p:cBhvr>
                                    </p:animEffect>
                                  </p:childTnLst>
                                </p:cTn>
                              </p:par>
                              <p:par>
                                <p:cTn id="114" presetID="9" presetClass="emph" presetSubtype="0" grpId="1" nodeType="withEffect">
                                  <p:stCondLst>
                                    <p:cond delay="0"/>
                                  </p:stCondLst>
                                  <p:childTnLst>
                                    <p:set>
                                      <p:cBhvr>
                                        <p:cTn id="115" dur="indefinite"/>
                                        <p:tgtEl>
                                          <p:spTgt spid="77"/>
                                        </p:tgtEl>
                                        <p:attrNameLst>
                                          <p:attrName>style.opacity</p:attrName>
                                        </p:attrNameLst>
                                      </p:cBhvr>
                                      <p:to>
                                        <p:strVal val="0.25"/>
                                      </p:to>
                                    </p:set>
                                    <p:animEffect filter="image" prLst="opacity: 0.25">
                                      <p:cBhvr rctx="IE">
                                        <p:cTn id="116" dur="indefinite"/>
                                        <p:tgtEl>
                                          <p:spTgt spid="77"/>
                                        </p:tgtEl>
                                      </p:cBhvr>
                                    </p:animEffect>
                                  </p:childTnLst>
                                </p:cTn>
                              </p:par>
                              <p:par>
                                <p:cTn id="117" presetID="53" presetClass="entr" presetSubtype="16"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500" fill="hold"/>
                                        <p:tgtEl>
                                          <p:spTgt spid="14"/>
                                        </p:tgtEl>
                                        <p:attrNameLst>
                                          <p:attrName>ppt_w</p:attrName>
                                        </p:attrNameLst>
                                      </p:cBhvr>
                                      <p:tavLst>
                                        <p:tav tm="0">
                                          <p:val>
                                            <p:fltVal val="0"/>
                                          </p:val>
                                        </p:tav>
                                        <p:tav tm="100000">
                                          <p:val>
                                            <p:strVal val="#ppt_w"/>
                                          </p:val>
                                        </p:tav>
                                      </p:tavLst>
                                    </p:anim>
                                    <p:anim calcmode="lin" valueType="num">
                                      <p:cBhvr>
                                        <p:cTn id="120" dur="500" fill="hold"/>
                                        <p:tgtEl>
                                          <p:spTgt spid="14"/>
                                        </p:tgtEl>
                                        <p:attrNameLst>
                                          <p:attrName>ppt_h</p:attrName>
                                        </p:attrNameLst>
                                      </p:cBhvr>
                                      <p:tavLst>
                                        <p:tav tm="0">
                                          <p:val>
                                            <p:fltVal val="0"/>
                                          </p:val>
                                        </p:tav>
                                        <p:tav tm="100000">
                                          <p:val>
                                            <p:strVal val="#ppt_h"/>
                                          </p:val>
                                        </p:tav>
                                      </p:tavLst>
                                    </p:anim>
                                    <p:animEffect transition="in" filter="fade">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7" grpId="0" animBg="1"/>
      <p:bldP spid="89" grpId="0" animBg="1"/>
      <p:bldP spid="90" grpId="0"/>
      <p:bldP spid="91" grpId="0"/>
      <p:bldP spid="93" grpId="0" animBg="1"/>
      <p:bldP spid="97" grpId="0" animBg="1"/>
      <p:bldP spid="100" grpId="0" animBg="1"/>
      <p:bldP spid="102" grpId="0"/>
      <p:bldP spid="6" grpId="0"/>
      <p:bldP spid="6" grpId="1"/>
      <p:bldP spid="171" grpId="0"/>
      <p:bldP spid="171" grpId="1"/>
      <p:bldP spid="174" grpId="0" animBg="1"/>
      <p:bldP spid="174" grpId="1" animBg="1"/>
      <p:bldP spid="9" grpId="0"/>
      <p:bldP spid="10" grpId="0"/>
      <p:bldP spid="10" grpId="1"/>
      <p:bldP spid="207" grpId="0"/>
      <p:bldP spid="207" grpId="1"/>
      <p:bldP spid="12" grpId="0" animBg="1"/>
      <p:bldP spid="12" grpId="1" animBg="1"/>
      <p:bldP spid="77" grpId="0" animBg="1"/>
      <p:bldP spid="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400110"/>
          </a:xfrm>
        </p:spPr>
        <p:txBody>
          <a:bodyPr/>
          <a:lstStyle/>
          <a:p>
            <a:r>
              <a:rPr lang="en-US" sz="2600">
                <a:latin typeface="Calibri" panose="020F0502020204030204" pitchFamily="34" charset="0"/>
                <a:cs typeface="Calibri" panose="020F0502020204030204" pitchFamily="34" charset="0"/>
              </a:rPr>
              <a:t>FSA with PHY-Layer Improvement</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grpSp>
        <p:nvGrpSpPr>
          <p:cNvPr id="61" name="Group 60">
            <a:extLst>
              <a:ext uri="{FF2B5EF4-FFF2-40B4-BE49-F238E27FC236}">
                <a16:creationId xmlns:a16="http://schemas.microsoft.com/office/drawing/2014/main" id="{27A83F15-9A4C-BA4B-9C4E-0FF96189CECA}"/>
              </a:ext>
            </a:extLst>
          </p:cNvPr>
          <p:cNvGrpSpPr/>
          <p:nvPr/>
        </p:nvGrpSpPr>
        <p:grpSpPr>
          <a:xfrm>
            <a:off x="1259632" y="4852359"/>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2343232" y="5229511"/>
            <a:ext cx="1616091" cy="829782"/>
            <a:chOff x="3293212" y="4618261"/>
            <a:chExt cx="1095788"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19" y="5029499"/>
              <a:ext cx="730881"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12" y="4618261"/>
              <a:ext cx="364906"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13" y="4618261"/>
              <a:ext cx="1095787"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15" y="4815530"/>
              <a:ext cx="364906"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1375731" y="5648057"/>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pic>
        <p:nvPicPr>
          <p:cNvPr id="32" name="Picture 31">
            <a:extLst>
              <a:ext uri="{FF2B5EF4-FFF2-40B4-BE49-F238E27FC236}">
                <a16:creationId xmlns:a16="http://schemas.microsoft.com/office/drawing/2014/main" id="{5522869B-3190-784D-A29D-C23FE7A2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105" y="3156858"/>
            <a:ext cx="3348624" cy="2198504"/>
          </a:xfrm>
          <a:prstGeom prst="rect">
            <a:avLst/>
          </a:prstGeom>
        </p:spPr>
      </p:pic>
      <p:sp>
        <p:nvSpPr>
          <p:cNvPr id="42" name="Cloud Callout 41">
            <a:extLst>
              <a:ext uri="{FF2B5EF4-FFF2-40B4-BE49-F238E27FC236}">
                <a16:creationId xmlns:a16="http://schemas.microsoft.com/office/drawing/2014/main" id="{E9875D96-F941-D048-B827-076F12C26184}"/>
              </a:ext>
            </a:extLst>
          </p:cNvPr>
          <p:cNvSpPr/>
          <p:nvPr/>
        </p:nvSpPr>
        <p:spPr bwMode="auto">
          <a:xfrm>
            <a:off x="2447762" y="3505304"/>
            <a:ext cx="2088232" cy="853080"/>
          </a:xfrm>
          <a:prstGeom prst="cloudCallout">
            <a:avLst>
              <a:gd name="adj1" fmla="val 58831"/>
              <a:gd name="adj2" fmla="val 74641"/>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FF0000"/>
                </a:solidFill>
                <a:effectLst>
                  <a:outerShdw blurRad="38100" dist="38100" dir="2700000" algn="tl">
                    <a:srgbClr val="000000">
                      <a:alpha val="43137"/>
                    </a:srgbClr>
                  </a:outerShdw>
                </a:effectLst>
              </a:rPr>
              <a:t>Optimized??</a:t>
            </a:r>
          </a:p>
        </p:txBody>
      </p:sp>
      <p:sp>
        <p:nvSpPr>
          <p:cNvPr id="43" name="Cloud Callout 42">
            <a:extLst>
              <a:ext uri="{FF2B5EF4-FFF2-40B4-BE49-F238E27FC236}">
                <a16:creationId xmlns:a16="http://schemas.microsoft.com/office/drawing/2014/main" id="{42074DED-D799-C049-BBCA-366AC22F570E}"/>
              </a:ext>
            </a:extLst>
          </p:cNvPr>
          <p:cNvSpPr/>
          <p:nvPr/>
        </p:nvSpPr>
        <p:spPr bwMode="auto">
          <a:xfrm>
            <a:off x="3992062" y="2737543"/>
            <a:ext cx="1847726" cy="838629"/>
          </a:xfrm>
          <a:prstGeom prst="cloudCallout">
            <a:avLst>
              <a:gd name="adj1" fmla="val 29231"/>
              <a:gd name="adj2" fmla="val 106409"/>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chemeClr val="accent5">
                    <a:lumMod val="50000"/>
                  </a:schemeClr>
                </a:solidFill>
                <a:effectLst>
                  <a:outerShdw blurRad="38100" dist="38100" dir="2700000" algn="tl">
                    <a:srgbClr val="000000">
                      <a:alpha val="43137"/>
                    </a:srgbClr>
                  </a:outerShdw>
                </a:effectLst>
              </a:rPr>
              <a:t>Not yet!!</a:t>
            </a:r>
          </a:p>
        </p:txBody>
      </p:sp>
      <p:sp>
        <p:nvSpPr>
          <p:cNvPr id="44" name="Cloud Callout 43">
            <a:extLst>
              <a:ext uri="{FF2B5EF4-FFF2-40B4-BE49-F238E27FC236}">
                <a16:creationId xmlns:a16="http://schemas.microsoft.com/office/drawing/2014/main" id="{95549D14-C57B-F340-92D5-859258012A20}"/>
              </a:ext>
            </a:extLst>
          </p:cNvPr>
          <p:cNvSpPr/>
          <p:nvPr/>
        </p:nvSpPr>
        <p:spPr bwMode="auto">
          <a:xfrm>
            <a:off x="5364088" y="1907140"/>
            <a:ext cx="1746122" cy="860693"/>
          </a:xfrm>
          <a:prstGeom prst="cloudCallout">
            <a:avLst>
              <a:gd name="adj1" fmla="val 12596"/>
              <a:gd name="adj2" fmla="val 116760"/>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00B050"/>
                </a:solidFill>
                <a:effectLst>
                  <a:outerShdw blurRad="38100" dist="38100" dir="2700000" algn="tl">
                    <a:srgbClr val="000000">
                      <a:alpha val="43137"/>
                    </a:srgbClr>
                  </a:outerShdw>
                </a:effectLst>
              </a:rPr>
              <a:t>FINALLY</a:t>
            </a:r>
          </a:p>
        </p:txBody>
      </p:sp>
      <p:grpSp>
        <p:nvGrpSpPr>
          <p:cNvPr id="3" name="Group 2">
            <a:extLst>
              <a:ext uri="{FF2B5EF4-FFF2-40B4-BE49-F238E27FC236}">
                <a16:creationId xmlns:a16="http://schemas.microsoft.com/office/drawing/2014/main" id="{92A37A09-A236-3F4B-B94B-BE94A78D1B09}"/>
              </a:ext>
            </a:extLst>
          </p:cNvPr>
          <p:cNvGrpSpPr/>
          <p:nvPr/>
        </p:nvGrpSpPr>
        <p:grpSpPr>
          <a:xfrm>
            <a:off x="7023403" y="3200470"/>
            <a:ext cx="1628074" cy="2886487"/>
            <a:chOff x="7023403" y="3200470"/>
            <a:chExt cx="1628074" cy="2886487"/>
          </a:xfrm>
        </p:grpSpPr>
        <p:sp>
          <p:nvSpPr>
            <p:cNvPr id="34" name="Freeform 33">
              <a:extLst>
                <a:ext uri="{FF2B5EF4-FFF2-40B4-BE49-F238E27FC236}">
                  <a16:creationId xmlns:a16="http://schemas.microsoft.com/office/drawing/2014/main" id="{C57D8B0E-CDEB-9E4E-89D1-3DDF578479E7}"/>
                </a:ext>
              </a:extLst>
            </p:cNvPr>
            <p:cNvSpPr>
              <a:spLocks/>
            </p:cNvSpPr>
            <p:nvPr/>
          </p:nvSpPr>
          <p:spPr bwMode="auto">
            <a:xfrm>
              <a:off x="7031674" y="3206218"/>
              <a:ext cx="696913" cy="1374910"/>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Rectangle 5">
              <a:extLst>
                <a:ext uri="{FF2B5EF4-FFF2-40B4-BE49-F238E27FC236}">
                  <a16:creationId xmlns:a16="http://schemas.microsoft.com/office/drawing/2014/main" id="{46D24274-3B21-4249-B7F5-01B3ADC94133}"/>
                </a:ext>
              </a:extLst>
            </p:cNvPr>
            <p:cNvSpPr>
              <a:spLocks noChangeArrowheads="1"/>
            </p:cNvSpPr>
            <p:nvPr/>
          </p:nvSpPr>
          <p:spPr bwMode="auto">
            <a:xfrm>
              <a:off x="7569845" y="3617141"/>
              <a:ext cx="1081632" cy="2469816"/>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36" name="Freeform 7">
              <a:extLst>
                <a:ext uri="{FF2B5EF4-FFF2-40B4-BE49-F238E27FC236}">
                  <a16:creationId xmlns:a16="http://schemas.microsoft.com/office/drawing/2014/main" id="{C69DE6C2-337F-2A42-BF13-643A90F32AD9}"/>
                </a:ext>
              </a:extLst>
            </p:cNvPr>
            <p:cNvSpPr>
              <a:spLocks/>
            </p:cNvSpPr>
            <p:nvPr/>
          </p:nvSpPr>
          <p:spPr bwMode="auto">
            <a:xfrm>
              <a:off x="7023403" y="3200470"/>
              <a:ext cx="1628074" cy="416671"/>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BBC3644-E581-724C-BD77-9F4E33200EEC}"/>
                </a:ext>
              </a:extLst>
            </p:cNvPr>
            <p:cNvSpPr>
              <a:spLocks/>
            </p:cNvSpPr>
            <p:nvPr/>
          </p:nvSpPr>
          <p:spPr bwMode="auto">
            <a:xfrm>
              <a:off x="7034080" y="342900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380C9106-1005-3D40-AAB7-68DC6FBEAF48}"/>
                </a:ext>
              </a:extLst>
            </p:cNvPr>
            <p:cNvSpPr>
              <a:spLocks/>
            </p:cNvSpPr>
            <p:nvPr/>
          </p:nvSpPr>
          <p:spPr bwMode="auto">
            <a:xfrm>
              <a:off x="7569845" y="377771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4446FC0A-CDDE-F54D-8605-23F3AEB8D828}"/>
                </a:ext>
              </a:extLst>
            </p:cNvPr>
            <p:cNvSpPr>
              <a:spLocks/>
            </p:cNvSpPr>
            <p:nvPr/>
          </p:nvSpPr>
          <p:spPr bwMode="auto">
            <a:xfrm>
              <a:off x="7031674" y="3530454"/>
              <a:ext cx="537505" cy="1484374"/>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a:extLst>
                <a:ext uri="{FF2B5EF4-FFF2-40B4-BE49-F238E27FC236}">
                  <a16:creationId xmlns:a16="http://schemas.microsoft.com/office/drawing/2014/main" id="{BC1F339F-7499-AD4E-B0F3-3CDC99A03554}"/>
                </a:ext>
              </a:extLst>
            </p:cNvPr>
            <p:cNvSpPr>
              <a:spLocks/>
            </p:cNvSpPr>
            <p:nvPr/>
          </p:nvSpPr>
          <p:spPr bwMode="auto">
            <a:xfrm>
              <a:off x="7031674" y="4066786"/>
              <a:ext cx="552154" cy="1675315"/>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a:extLst>
                <a:ext uri="{FF2B5EF4-FFF2-40B4-BE49-F238E27FC236}">
                  <a16:creationId xmlns:a16="http://schemas.microsoft.com/office/drawing/2014/main" id="{C48E3A3A-25C3-EB4A-9F34-F5B15377F5D6}"/>
                </a:ext>
              </a:extLst>
            </p:cNvPr>
            <p:cNvSpPr>
              <a:spLocks/>
            </p:cNvSpPr>
            <p:nvPr/>
          </p:nvSpPr>
          <p:spPr bwMode="auto">
            <a:xfrm>
              <a:off x="7031675" y="4709397"/>
              <a:ext cx="542048" cy="1373757"/>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64" name="TextBox 63">
              <a:extLst>
                <a:ext uri="{FF2B5EF4-FFF2-40B4-BE49-F238E27FC236}">
                  <a16:creationId xmlns:a16="http://schemas.microsoft.com/office/drawing/2014/main" id="{13EA79A9-3783-2E42-8B4A-21E44F6DBD57}"/>
                </a:ext>
              </a:extLst>
            </p:cNvPr>
            <p:cNvSpPr txBox="1"/>
            <p:nvPr/>
          </p:nvSpPr>
          <p:spPr>
            <a:xfrm>
              <a:off x="7697377" y="4286084"/>
              <a:ext cx="704039" cy="369332"/>
            </a:xfrm>
            <a:prstGeom prst="rect">
              <a:avLst/>
            </a:prstGeom>
            <a:noFill/>
          </p:spPr>
          <p:txBody>
            <a:bodyPr wrap="none" rtlCol="0">
              <a:spAutoFit/>
            </a:bodyPr>
            <a:lstStyle/>
            <a:p>
              <a:r>
                <a:rPr lang="en-US" b="1">
                  <a:ln w="0"/>
                  <a:solidFill>
                    <a:schemeClr val="accent6">
                      <a:lumMod val="90000"/>
                    </a:schemeClr>
                  </a:solidFill>
                  <a:effectLst>
                    <a:outerShdw blurRad="38100" dist="19050" dir="2700000" algn="tl" rotWithShape="0">
                      <a:schemeClr val="dk1">
                        <a:alpha val="40000"/>
                      </a:schemeClr>
                    </a:outerShdw>
                  </a:effectLst>
                </a:rPr>
                <a:t>100%</a:t>
              </a:r>
            </a:p>
          </p:txBody>
        </p:sp>
      </p:grpSp>
      <p:grpSp>
        <p:nvGrpSpPr>
          <p:cNvPr id="65" name="Group 64">
            <a:extLst>
              <a:ext uri="{FF2B5EF4-FFF2-40B4-BE49-F238E27FC236}">
                <a16:creationId xmlns:a16="http://schemas.microsoft.com/office/drawing/2014/main" id="{546A59AE-E34D-824A-A976-D3E8769F5AFA}"/>
              </a:ext>
            </a:extLst>
          </p:cNvPr>
          <p:cNvGrpSpPr/>
          <p:nvPr/>
        </p:nvGrpSpPr>
        <p:grpSpPr>
          <a:xfrm>
            <a:off x="2387736" y="4566437"/>
            <a:ext cx="1347228" cy="1243967"/>
            <a:chOff x="1045569" y="4750010"/>
            <a:chExt cx="1347228" cy="1243967"/>
          </a:xfrm>
        </p:grpSpPr>
        <p:sp>
          <p:nvSpPr>
            <p:cNvPr id="67" name="Arc 66">
              <a:extLst>
                <a:ext uri="{FF2B5EF4-FFF2-40B4-BE49-F238E27FC236}">
                  <a16:creationId xmlns:a16="http://schemas.microsoft.com/office/drawing/2014/main" id="{8ED17150-4A99-B34C-B57A-6FABD6927CB3}"/>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8" name="Arc 67">
              <a:extLst>
                <a:ext uri="{FF2B5EF4-FFF2-40B4-BE49-F238E27FC236}">
                  <a16:creationId xmlns:a16="http://schemas.microsoft.com/office/drawing/2014/main" id="{24E44395-ED24-3243-827D-B9158D07CC65}"/>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9" name="Arc 68">
              <a:extLst>
                <a:ext uri="{FF2B5EF4-FFF2-40B4-BE49-F238E27FC236}">
                  <a16:creationId xmlns:a16="http://schemas.microsoft.com/office/drawing/2014/main" id="{8D62A20E-76F2-1044-BB37-EAF7BD2DA3DA}"/>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Oval 69">
              <a:extLst>
                <a:ext uri="{FF2B5EF4-FFF2-40B4-BE49-F238E27FC236}">
                  <a16:creationId xmlns:a16="http://schemas.microsoft.com/office/drawing/2014/main" id="{FEFA5FB7-A158-B54A-A439-2DC7E8C26400}"/>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1" name="TextBox 70">
              <a:extLst>
                <a:ext uri="{FF2B5EF4-FFF2-40B4-BE49-F238E27FC236}">
                  <a16:creationId xmlns:a16="http://schemas.microsoft.com/office/drawing/2014/main" id="{B704856F-116E-BD4F-8A97-0D5CD0A7AE3B}"/>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3" name="Arc 72">
              <a:extLst>
                <a:ext uri="{FF2B5EF4-FFF2-40B4-BE49-F238E27FC236}">
                  <a16:creationId xmlns:a16="http://schemas.microsoft.com/office/drawing/2014/main" id="{C0B09107-4BBC-354A-BBB2-4D4FBF44CFB2}"/>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6" name="Right Brace 5">
            <a:extLst>
              <a:ext uri="{FF2B5EF4-FFF2-40B4-BE49-F238E27FC236}">
                <a16:creationId xmlns:a16="http://schemas.microsoft.com/office/drawing/2014/main" id="{818239DD-6814-FC40-BD06-E9CCA3A636FB}"/>
              </a:ext>
            </a:extLst>
          </p:cNvPr>
          <p:cNvSpPr/>
          <p:nvPr/>
        </p:nvSpPr>
        <p:spPr bwMode="auto">
          <a:xfrm rot="5400000">
            <a:off x="5222903" y="3867599"/>
            <a:ext cx="323333" cy="3184931"/>
          </a:xfrm>
          <a:prstGeom prst="righ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 name="TextBox 6">
            <a:extLst>
              <a:ext uri="{FF2B5EF4-FFF2-40B4-BE49-F238E27FC236}">
                <a16:creationId xmlns:a16="http://schemas.microsoft.com/office/drawing/2014/main" id="{6330A3DE-545E-7F46-8B94-D4E585073B86}"/>
              </a:ext>
            </a:extLst>
          </p:cNvPr>
          <p:cNvSpPr txBox="1"/>
          <p:nvPr/>
        </p:nvSpPr>
        <p:spPr>
          <a:xfrm>
            <a:off x="4067944" y="5579948"/>
            <a:ext cx="2470805" cy="369332"/>
          </a:xfrm>
          <a:prstGeom prst="rect">
            <a:avLst/>
          </a:prstGeom>
          <a:noFill/>
        </p:spPr>
        <p:txBody>
          <a:bodyPr wrap="none" rtlCol="0">
            <a:spAutoFit/>
          </a:bodyPr>
          <a:lstStyle/>
          <a:p>
            <a:r>
              <a:rPr lang="en-US">
                <a:solidFill>
                  <a:srgbClr val="C00000"/>
                </a:solidFill>
                <a:latin typeface="Calibri" panose="020F0502020204030204" pitchFamily="34" charset="0"/>
                <a:cs typeface="Calibri" panose="020F0502020204030204" pitchFamily="34" charset="0"/>
              </a:rPr>
              <a:t>MAC-Layer Optimization</a:t>
            </a:r>
            <a:endParaRPr lang="en-US">
              <a:solidFill>
                <a:srgbClr val="C00000"/>
              </a:solidFill>
              <a:latin typeface="+mj-lt"/>
            </a:endParaRPr>
          </a:p>
        </p:txBody>
      </p:sp>
      <p:grpSp>
        <p:nvGrpSpPr>
          <p:cNvPr id="45" name="Group 44">
            <a:extLst>
              <a:ext uri="{FF2B5EF4-FFF2-40B4-BE49-F238E27FC236}">
                <a16:creationId xmlns:a16="http://schemas.microsoft.com/office/drawing/2014/main" id="{02E7E343-0B6A-A642-ACE7-BFB8F47702C1}"/>
              </a:ext>
            </a:extLst>
          </p:cNvPr>
          <p:cNvGrpSpPr/>
          <p:nvPr/>
        </p:nvGrpSpPr>
        <p:grpSpPr>
          <a:xfrm>
            <a:off x="7125029" y="2660865"/>
            <a:ext cx="1347228" cy="1243967"/>
            <a:chOff x="7098291" y="1988682"/>
            <a:chExt cx="1347228" cy="1243967"/>
          </a:xfrm>
        </p:grpSpPr>
        <p:sp>
          <p:nvSpPr>
            <p:cNvPr id="46" name="Arc 45">
              <a:extLst>
                <a:ext uri="{FF2B5EF4-FFF2-40B4-BE49-F238E27FC236}">
                  <a16:creationId xmlns:a16="http://schemas.microsoft.com/office/drawing/2014/main" id="{F0B133BD-15E2-9A43-8C72-E683E419E0B1}"/>
                </a:ext>
              </a:extLst>
            </p:cNvPr>
            <p:cNvSpPr/>
            <p:nvPr/>
          </p:nvSpPr>
          <p:spPr bwMode="auto">
            <a:xfrm rot="18980199">
              <a:off x="7446685" y="2218637"/>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7" name="Arc 46">
              <a:extLst>
                <a:ext uri="{FF2B5EF4-FFF2-40B4-BE49-F238E27FC236}">
                  <a16:creationId xmlns:a16="http://schemas.microsoft.com/office/drawing/2014/main" id="{AFAE2264-13B6-5548-A9E4-4B05506E4952}"/>
                </a:ext>
              </a:extLst>
            </p:cNvPr>
            <p:cNvSpPr/>
            <p:nvPr/>
          </p:nvSpPr>
          <p:spPr bwMode="auto">
            <a:xfrm rot="18763652">
              <a:off x="7606132" y="2332896"/>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8" name="Arc 47">
              <a:extLst>
                <a:ext uri="{FF2B5EF4-FFF2-40B4-BE49-F238E27FC236}">
                  <a16:creationId xmlns:a16="http://schemas.microsoft.com/office/drawing/2014/main" id="{27E4AFE7-A02B-8449-AFDF-B54B799E44E3}"/>
                </a:ext>
              </a:extLst>
            </p:cNvPr>
            <p:cNvSpPr/>
            <p:nvPr/>
          </p:nvSpPr>
          <p:spPr bwMode="auto">
            <a:xfrm rot="19005492">
              <a:off x="7246424" y="2107690"/>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9" name="Oval 48">
              <a:extLst>
                <a:ext uri="{FF2B5EF4-FFF2-40B4-BE49-F238E27FC236}">
                  <a16:creationId xmlns:a16="http://schemas.microsoft.com/office/drawing/2014/main" id="{2A01C8FC-55E6-534C-9718-6CBB618C113A}"/>
                </a:ext>
              </a:extLst>
            </p:cNvPr>
            <p:cNvSpPr/>
            <p:nvPr/>
          </p:nvSpPr>
          <p:spPr bwMode="auto">
            <a:xfrm>
              <a:off x="7763296" y="2444268"/>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57" name="TextBox 56">
              <a:extLst>
                <a:ext uri="{FF2B5EF4-FFF2-40B4-BE49-F238E27FC236}">
                  <a16:creationId xmlns:a16="http://schemas.microsoft.com/office/drawing/2014/main" id="{3C146086-AEEA-7B4F-A43C-362E56E24FF1}"/>
                </a:ext>
              </a:extLst>
            </p:cNvPr>
            <p:cNvSpPr txBox="1"/>
            <p:nvPr/>
          </p:nvSpPr>
          <p:spPr>
            <a:xfrm>
              <a:off x="7478474" y="2458580"/>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59" name="Arc 58">
              <a:extLst>
                <a:ext uri="{FF2B5EF4-FFF2-40B4-BE49-F238E27FC236}">
                  <a16:creationId xmlns:a16="http://schemas.microsoft.com/office/drawing/2014/main" id="{D4554C18-E73C-B945-A5A9-DF0019CCB9FA}"/>
                </a:ext>
              </a:extLst>
            </p:cNvPr>
            <p:cNvSpPr/>
            <p:nvPr/>
          </p:nvSpPr>
          <p:spPr bwMode="auto">
            <a:xfrm rot="19005492">
              <a:off x="7098291" y="1988682"/>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grpSp>
      <p:sp>
        <p:nvSpPr>
          <p:cNvPr id="74" name="Rectangle 73">
            <a:extLst>
              <a:ext uri="{FF2B5EF4-FFF2-40B4-BE49-F238E27FC236}">
                <a16:creationId xmlns:a16="http://schemas.microsoft.com/office/drawing/2014/main" id="{25BE17AE-B67E-5F4E-AF66-02E632CADAB8}"/>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9E969E-0FCB-8943-8483-36A36C884065}"/>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75" name="TextBox 74">
                <a:extLst>
                  <a:ext uri="{FF2B5EF4-FFF2-40B4-BE49-F238E27FC236}">
                    <a16:creationId xmlns:a16="http://schemas.microsoft.com/office/drawing/2014/main" id="{AA9E969E-0FCB-8943-8483-36A36C884065}"/>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76" name="Left Brace 75">
            <a:extLst>
              <a:ext uri="{FF2B5EF4-FFF2-40B4-BE49-F238E27FC236}">
                <a16:creationId xmlns:a16="http://schemas.microsoft.com/office/drawing/2014/main" id="{3FC848EC-FCA0-A54A-8AFF-D7BCCBE498F8}"/>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1" name="Datumsplatzhalter 1">
            <a:extLst>
              <a:ext uri="{FF2B5EF4-FFF2-40B4-BE49-F238E27FC236}">
                <a16:creationId xmlns:a16="http://schemas.microsoft.com/office/drawing/2014/main" id="{17C0ABEF-7C6F-4E43-B0DD-B895EA7D72A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82" name="Fußzeilenplatzhalter 2">
            <a:extLst>
              <a:ext uri="{FF2B5EF4-FFF2-40B4-BE49-F238E27FC236}">
                <a16:creationId xmlns:a16="http://schemas.microsoft.com/office/drawing/2014/main" id="{B762E541-2789-7048-B42B-33D45110A634}"/>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640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23131"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solidFill>
                      <a:srgbClr val="C00000"/>
                    </a:solidFill>
                  </a:rPr>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a:t>Conclusion and Future Work </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9" name="Datumsplatzhalter 1">
            <a:extLst>
              <a:ext uri="{FF2B5EF4-FFF2-40B4-BE49-F238E27FC236}">
                <a16:creationId xmlns:a16="http://schemas.microsoft.com/office/drawing/2014/main" id="{ADCC45B6-DF6E-CC41-A064-438026B25597}"/>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50" name="Fußzeilenplatzhalter 2">
            <a:extLst>
              <a:ext uri="{FF2B5EF4-FFF2-40B4-BE49-F238E27FC236}">
                <a16:creationId xmlns:a16="http://schemas.microsoft.com/office/drawing/2014/main" id="{2AFF8DAA-52CF-BA46-8A8D-B8680EF6D549}"/>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grpSp>
        <p:nvGrpSpPr>
          <p:cNvPr id="2" name="Group 1">
            <a:extLst>
              <a:ext uri="{FF2B5EF4-FFF2-40B4-BE49-F238E27FC236}">
                <a16:creationId xmlns:a16="http://schemas.microsoft.com/office/drawing/2014/main" id="{B2930A4F-CBBF-FD49-AA1F-C12727201C70}"/>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pic>
          <p:nvPicPr>
            <p:cNvPr id="45" name="Picture 44">
              <a:extLst>
                <a:ext uri="{FF2B5EF4-FFF2-40B4-BE49-F238E27FC236}">
                  <a16:creationId xmlns:a16="http://schemas.microsoft.com/office/drawing/2014/main" id="{43CDF1EB-C698-0746-A4D5-8B4A4DBF6FD9}"/>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Tree>
    <p:extLst>
      <p:ext uri="{BB962C8B-B14F-4D97-AF65-F5344CB8AC3E}">
        <p14:creationId xmlns:p14="http://schemas.microsoft.com/office/powerpoint/2010/main" val="3926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Tags Population Estimation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E13B64AD-898B-B840-AD9B-04094CCD82F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4" name="Cloud Callout 3">
                <a:extLst>
                  <a:ext uri="{FF2B5EF4-FFF2-40B4-BE49-F238E27FC236}">
                    <a16:creationId xmlns:a16="http://schemas.microsoft.com/office/drawing/2014/main" id="{FA15FF31-50E1-ED4F-AC90-406CF85D70CC}"/>
                  </a:ext>
                </a:extLst>
              </p:cNvPr>
              <p:cNvSpPr/>
              <p:nvPr/>
            </p:nvSpPr>
            <p:spPr bwMode="auto">
              <a:xfrm>
                <a:off x="3635896" y="1124744"/>
                <a:ext cx="3744416" cy="2088232"/>
              </a:xfrm>
              <a:prstGeom prst="cloudCallou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spcAft>
                    <a:spcPct val="40000"/>
                  </a:spcAft>
                </a:pPr>
                <a:r>
                  <a:rPr lang="en-US" sz="2000" b="1">
                    <a:solidFill>
                      <a:srgbClr val="C00000"/>
                    </a:solidFill>
                    <a:latin typeface="+mj-lt"/>
                  </a:rPr>
                  <a:t>How many objects do I have?</a:t>
                </a:r>
              </a:p>
              <a:p>
                <a:pPr algn="ctr">
                  <a:spcAft>
                    <a:spcPct val="40000"/>
                  </a:spcAft>
                </a:pPr>
                <a14:m>
                  <m:oMathPara xmlns:m="http://schemas.openxmlformats.org/officeDocument/2006/math">
                    <m:oMathParaPr>
                      <m:jc m:val="centerGroup"/>
                    </m:oMathParaPr>
                    <m:oMath xmlns:m="http://schemas.openxmlformats.org/officeDocument/2006/math">
                      <m:acc>
                        <m:accPr>
                          <m:chr m:val="̂"/>
                          <m:ctrlPr>
                            <a:rPr lang="en-US" sz="1400" b="1" i="1">
                              <a:latin typeface="Cambria Math" panose="02040503050406030204" pitchFamily="18" charset="0"/>
                            </a:rPr>
                          </m:ctrlPr>
                        </m:accPr>
                        <m:e>
                          <m:r>
                            <a:rPr lang="de-DE" sz="1400" b="1" i="1">
                              <a:latin typeface="Cambria Math" panose="02040503050406030204" pitchFamily="18" charset="0"/>
                            </a:rPr>
                            <m:t>𝒏</m:t>
                          </m:r>
                        </m:e>
                      </m:acc>
                      <m:r>
                        <a:rPr lang="de-DE" sz="1400" b="1" i="1">
                          <a:latin typeface="Cambria Math" panose="02040503050406030204" pitchFamily="18" charset="0"/>
                        </a:rPr>
                        <m:t>=</m:t>
                      </m:r>
                      <m:r>
                        <a:rPr lang="en-US" sz="1400" b="1" i="1">
                          <a:latin typeface="Cambria Math" panose="02040503050406030204" pitchFamily="18" charset="0"/>
                        </a:rPr>
                        <m:t>−</m:t>
                      </m:r>
                      <m:f>
                        <m:fPr>
                          <m:ctrlPr>
                            <a:rPr lang="el-GR" sz="1400" b="1" i="1">
                              <a:latin typeface="Cambria Math" panose="02040503050406030204" pitchFamily="18" charset="0"/>
                            </a:rPr>
                          </m:ctrlPr>
                        </m:fPr>
                        <m:num>
                          <m:r>
                            <a:rPr lang="el-GR" sz="1400" b="1" i="1">
                              <a:latin typeface="Cambria Math" panose="02040503050406030204" pitchFamily="18" charset="0"/>
                            </a:rPr>
                            <m:t>𝝅</m:t>
                          </m:r>
                        </m:num>
                        <m:den>
                          <m:r>
                            <a:rPr lang="el-GR" sz="1400" b="1" i="1">
                              <a:latin typeface="Cambria Math" panose="02040503050406030204" pitchFamily="18" charset="0"/>
                            </a:rPr>
                            <m:t>𝟐</m:t>
                          </m:r>
                        </m:den>
                      </m:f>
                      <m:r>
                        <a:rPr lang="de-DE" sz="1400" b="1" i="1">
                          <a:latin typeface="Cambria Math" panose="02040503050406030204" pitchFamily="18" charset="0"/>
                        </a:rPr>
                        <m:t>+</m:t>
                      </m:r>
                      <m:nary>
                        <m:naryPr>
                          <m:limLoc m:val="undOvr"/>
                          <m:ctrlPr>
                            <a:rPr lang="de-DE" sz="1400" b="1" i="1">
                              <a:latin typeface="Cambria Math" panose="02040503050406030204" pitchFamily="18" charset="0"/>
                            </a:rPr>
                          </m:ctrlPr>
                        </m:naryPr>
                        <m:sub>
                          <m:r>
                            <m:rPr>
                              <m:brk m:alnAt="24"/>
                            </m:rPr>
                            <a:rPr lang="de-DE" sz="1400" b="1" i="1">
                              <a:latin typeface="Cambria Math" panose="02040503050406030204" pitchFamily="18" charset="0"/>
                            </a:rPr>
                            <m:t>−</m:t>
                          </m:r>
                          <m:r>
                            <a:rPr lang="de-DE" sz="1400" b="1" i="1">
                              <a:latin typeface="Cambria Math" panose="02040503050406030204" pitchFamily="18" charset="0"/>
                            </a:rPr>
                            <m:t>𝟐</m:t>
                          </m:r>
                        </m:sub>
                        <m:sup>
                          <m:r>
                            <a:rPr lang="de-DE" sz="1400" b="1" i="1">
                              <a:latin typeface="Cambria Math" panose="02040503050406030204" pitchFamily="18" charset="0"/>
                            </a:rPr>
                            <m:t>𝟒</m:t>
                          </m:r>
                        </m:sup>
                        <m:e>
                          <m:sSup>
                            <m:sSupPr>
                              <m:ctrlPr>
                                <a:rPr lang="de-DE" sz="1400" b="1" i="1">
                                  <a:latin typeface="Cambria Math" panose="02040503050406030204" pitchFamily="18" charset="0"/>
                                </a:rPr>
                              </m:ctrlPr>
                            </m:sSupPr>
                            <m:e>
                              <m:r>
                                <a:rPr lang="de-DE" sz="1400" b="1" i="1">
                                  <a:latin typeface="Cambria Math" panose="02040503050406030204" pitchFamily="18" charset="0"/>
                                </a:rPr>
                                <m:t>𝒂</m:t>
                              </m:r>
                            </m:e>
                            <m:sup>
                              <m:r>
                                <a:rPr lang="de-DE" sz="1400" b="1" i="1">
                                  <a:latin typeface="Cambria Math" panose="02040503050406030204" pitchFamily="18" charset="0"/>
                                </a:rPr>
                                <m:t>𝟐</m:t>
                              </m:r>
                            </m:sup>
                          </m:sSup>
                          <m:rad>
                            <m:radPr>
                              <m:degHide m:val="on"/>
                              <m:ctrlPr>
                                <a:rPr lang="en-US" sz="1400" b="1" i="1">
                                  <a:latin typeface="Cambria Math" panose="02040503050406030204" pitchFamily="18" charset="0"/>
                                </a:rPr>
                              </m:ctrlPr>
                            </m:radPr>
                            <m:deg/>
                            <m:e>
                              <m:sSup>
                                <m:sSupPr>
                                  <m:ctrlPr>
                                    <a:rPr lang="en-US" sz="1400" b="1" i="1">
                                      <a:latin typeface="Cambria Math" panose="02040503050406030204" pitchFamily="18" charset="0"/>
                                    </a:rPr>
                                  </m:ctrlPr>
                                </m:sSupPr>
                                <m:e>
                                  <m:r>
                                    <a:rPr lang="en-US" sz="1400" b="1" i="1">
                                      <a:latin typeface="Cambria Math" panose="02040503050406030204" pitchFamily="18" charset="0"/>
                                    </a:rPr>
                                    <m:t>𝒃</m:t>
                                  </m:r>
                                </m:e>
                                <m:sup>
                                  <m:r>
                                    <a:rPr lang="en-US" sz="1400" b="1" i="1">
                                      <a:latin typeface="Cambria Math" panose="02040503050406030204" pitchFamily="18" charset="0"/>
                                    </a:rPr>
                                    <m:t>𝟐</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𝟐</m:t>
                                  </m:r>
                                </m:sup>
                              </m:sSup>
                            </m:e>
                          </m:rad>
                          <m:r>
                            <m:rPr>
                              <m:nor/>
                            </m:rPr>
                            <a:rPr lang="en-US" sz="1400" b="1" i="1">
                              <a:latin typeface="Cambria Math" panose="02040503050406030204" pitchFamily="18" charset="0"/>
                            </a:rPr>
                            <m:t> </m:t>
                          </m:r>
                        </m:e>
                      </m:nary>
                    </m:oMath>
                  </m:oMathPara>
                </a14:m>
                <a:endParaRPr lang="en-US" sz="1400" b="1" i="1">
                  <a:latin typeface="Cambria Math" panose="02040503050406030204" pitchFamily="18" charset="0"/>
                </a:endParaRPr>
              </a:p>
            </p:txBody>
          </p:sp>
        </mc:Choice>
        <mc:Fallback xmlns="">
          <p:sp>
            <p:nvSpPr>
              <p:cNvPr id="4" name="Cloud Callout 3">
                <a:extLst>
                  <a:ext uri="{FF2B5EF4-FFF2-40B4-BE49-F238E27FC236}">
                    <a16:creationId xmlns:a16="http://schemas.microsoft.com/office/drawing/2014/main" id="{FA15FF31-50E1-ED4F-AC90-406CF85D70CC}"/>
                  </a:ext>
                </a:extLst>
              </p:cNvPr>
              <p:cNvSpPr>
                <a:spLocks noRot="1" noChangeAspect="1" noMove="1" noResize="1" noEditPoints="1" noAdjustHandles="1" noChangeArrowheads="1" noChangeShapeType="1" noTextEdit="1"/>
              </p:cNvSpPr>
              <p:nvPr/>
            </p:nvSpPr>
            <p:spPr bwMode="auto">
              <a:xfrm>
                <a:off x="3635896" y="1124744"/>
                <a:ext cx="3744416" cy="2088232"/>
              </a:xfrm>
              <a:prstGeom prst="cloudCallout">
                <a:avLst/>
              </a:prstGeom>
              <a:blipFill>
                <a:blip r:embed="rId5"/>
                <a:stretch>
                  <a:fillRect b="-20419"/>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737BB-68AE-AC4B-9F35-7B89B2673019}"/>
              </a:ext>
            </a:extLst>
          </p:cNvPr>
          <p:cNvGrpSpPr/>
          <p:nvPr/>
        </p:nvGrpSpPr>
        <p:grpSpPr>
          <a:xfrm>
            <a:off x="1080625" y="3068960"/>
            <a:ext cx="4170385" cy="2664296"/>
            <a:chOff x="1080625" y="3068960"/>
            <a:chExt cx="4170385" cy="2664296"/>
          </a:xfrm>
        </p:grpSpPr>
        <p:pic>
          <p:nvPicPr>
            <p:cNvPr id="5" name="Picture 4">
              <a:extLst>
                <a:ext uri="{FF2B5EF4-FFF2-40B4-BE49-F238E27FC236}">
                  <a16:creationId xmlns:a16="http://schemas.microsoft.com/office/drawing/2014/main" id="{C5806744-C877-394C-913E-B45FB3E6F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25" y="3068960"/>
              <a:ext cx="4170385" cy="2547778"/>
            </a:xfrm>
            <a:prstGeom prst="rect">
              <a:avLst/>
            </a:prstGeom>
          </p:spPr>
        </p:pic>
        <p:sp>
          <p:nvSpPr>
            <p:cNvPr id="6" name="Rounded Rectangle 5">
              <a:extLst>
                <a:ext uri="{FF2B5EF4-FFF2-40B4-BE49-F238E27FC236}">
                  <a16:creationId xmlns:a16="http://schemas.microsoft.com/office/drawing/2014/main" id="{14A752D0-45D3-E84B-827C-2373733112AF}"/>
                </a:ext>
              </a:extLst>
            </p:cNvPr>
            <p:cNvSpPr/>
            <p:nvPr/>
          </p:nvSpPr>
          <p:spPr bwMode="auto">
            <a:xfrm>
              <a:off x="1080625" y="5373216"/>
              <a:ext cx="1043103" cy="360040"/>
            </a:xfrm>
            <a:prstGeom prst="roundRect">
              <a:avLst/>
            </a:prstGeom>
            <a:solidFill>
              <a:schemeClr val="bg1"/>
            </a:solidFill>
            <a:ln w="19050"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267051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21FBDF47-D963-9444-A05C-69C54E8A05E3}"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37" name="Rechteck 36">
                <a:extLst>
                  <a:ext uri="{FF2B5EF4-FFF2-40B4-BE49-F238E27FC236}">
                    <a16:creationId xmlns:a16="http://schemas.microsoft.com/office/drawing/2014/main" id="{97831A6E-2D5D-D24F-ABF8-9BCE1EF9EEDF}"/>
                  </a:ext>
                </a:extLst>
              </p:cNvPr>
              <p:cNvSpPr/>
              <p:nvPr/>
            </p:nvSpPr>
            <p:spPr>
              <a:xfrm>
                <a:off x="3381491" y="3854518"/>
                <a:ext cx="2556876" cy="86846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dirty="0">
                  <a:solidFill>
                    <a:schemeClr val="tx1"/>
                  </a:solidFill>
                  <a:latin typeface="Calibri" panose="020F0502020204030204" pitchFamily="34" charset="0"/>
                  <a:cs typeface="Calibri" panose="020F0502020204030204" pitchFamily="34" charset="0"/>
                </a:endParaRPr>
              </a:p>
            </p:txBody>
          </p:sp>
        </mc:Choice>
        <mc:Fallback>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3381491" y="3854518"/>
                <a:ext cx="2556876" cy="868463"/>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feld 65">
                <a:extLst>
                  <a:ext uri="{FF2B5EF4-FFF2-40B4-BE49-F238E27FC236}">
                    <a16:creationId xmlns:a16="http://schemas.microsoft.com/office/drawing/2014/main" id="{CCB0EE6E-D3D0-1A4B-922E-6AACD76D7802}"/>
                  </a:ext>
                </a:extLst>
              </p:cNvPr>
              <p:cNvSpPr txBox="1"/>
              <p:nvPr/>
            </p:nvSpPr>
            <p:spPr>
              <a:xfrm>
                <a:off x="4897472" y="3310252"/>
                <a:ext cx="1186696" cy="337454"/>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dirty="0">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dirty="0">
                  <a:solidFill>
                    <a:srgbClr val="C00000"/>
                  </a:solidFill>
                  <a:latin typeface="Cambria Math"/>
                  <a:cs typeface="+mn-cs"/>
                </a:endParaRPr>
              </a:p>
            </p:txBody>
          </p:sp>
        </mc:Choice>
        <mc:Fallback>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4897472" y="3310252"/>
                <a:ext cx="1186696" cy="337454"/>
              </a:xfrm>
              <a:prstGeom prst="rect">
                <a:avLst/>
              </a:prstGeom>
              <a:blipFill>
                <a:blip r:embed="rId5"/>
                <a:stretch>
                  <a:fillRect t="-3704" b="-7407"/>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4424804" y="1598438"/>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2471561" y="1483279"/>
            <a:ext cx="513175" cy="228861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4376535" y="3224115"/>
            <a:ext cx="384843" cy="6304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4422082" y="4734150"/>
            <a:ext cx="384843" cy="608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BA59CC7-EE87-D644-B8BB-E6593B9C8E5F}"/>
                  </a:ext>
                </a:extLst>
              </p:cNvPr>
              <p:cNvSpPr txBox="1"/>
              <p:nvPr/>
            </p:nvSpPr>
            <p:spPr>
              <a:xfrm>
                <a:off x="4724645" y="5143880"/>
                <a:ext cx="421833"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4724645" y="5143880"/>
                <a:ext cx="421833" cy="404944"/>
              </a:xfrm>
              <a:prstGeom prst="rect">
                <a:avLst/>
              </a:prstGeom>
              <a:blipFill>
                <a:blip r:embed="rId6"/>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3286597" y="2067105"/>
            <a:ext cx="2564721" cy="1135466"/>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4D8284F-1DF9-7E43-8A83-CEF6B1F34B43}"/>
                  </a:ext>
                </a:extLst>
              </p:cNvPr>
              <p:cNvSpPr txBox="1"/>
              <p:nvPr/>
            </p:nvSpPr>
            <p:spPr>
              <a:xfrm>
                <a:off x="4806925" y="1454105"/>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p:sp>
            <p:nvSpPr>
              <p:cNvPr id="9" name="TextBox 8">
                <a:extLst>
                  <a:ext uri="{FF2B5EF4-FFF2-40B4-BE49-F238E27FC236}">
                    <a16:creationId xmlns:a16="http://schemas.microsoft.com/office/drawing/2014/main" id="{44D8284F-1DF9-7E43-8A83-CEF6B1F34B43}"/>
                  </a:ext>
                </a:extLst>
              </p:cNvPr>
              <p:cNvSpPr txBox="1">
                <a:spLocks noRot="1" noChangeAspect="1" noMove="1" noResize="1" noEditPoints="1" noAdjustHandles="1" noChangeArrowheads="1" noChangeShapeType="1" noTextEdit="1"/>
              </p:cNvSpPr>
              <p:nvPr/>
            </p:nvSpPr>
            <p:spPr>
              <a:xfrm>
                <a:off x="4806925" y="1454105"/>
                <a:ext cx="412159" cy="404944"/>
              </a:xfrm>
              <a:prstGeom prst="rect">
                <a:avLst/>
              </a:prstGeom>
              <a:blipFill>
                <a:blip r:embed="rId7"/>
                <a:stretch>
                  <a:fillRect/>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47904D4-A568-BF49-9CB8-31DC32DA7090}"/>
              </a:ext>
            </a:extLst>
          </p:cNvPr>
          <p:cNvSpPr/>
          <p:nvPr/>
        </p:nvSpPr>
        <p:spPr bwMode="auto">
          <a:xfrm rot="10800000">
            <a:off x="2509601" y="3866769"/>
            <a:ext cx="475135" cy="867380"/>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A09C118-2A31-0F4D-9C60-65B6F479D352}"/>
                  </a:ext>
                </a:extLst>
              </p:cNvPr>
              <p:cNvSpPr txBox="1"/>
              <p:nvPr/>
            </p:nvSpPr>
            <p:spPr>
              <a:xfrm>
                <a:off x="110642" y="2238255"/>
                <a:ext cx="2360918" cy="708652"/>
              </a:xfrm>
              <a:prstGeom prst="rect">
                <a:avLst/>
              </a:prstGeom>
              <a:noFill/>
            </p:spPr>
            <p:txBody>
              <a:bodyPr wrap="none" rtlCol="0">
                <a:spAutoFit/>
              </a:bodyPr>
              <a:lstStyle/>
              <a:p>
                <a:pPr algn="ctr"/>
                <a:r>
                  <a:rPr lang="en-GB" dirty="0">
                    <a:latin typeface="Calibri" panose="020F0502020204030204" pitchFamily="34" charset="0"/>
                    <a:cs typeface="Calibri" panose="020F0502020204030204" pitchFamily="34" charset="0"/>
                  </a:rPr>
                  <a:t>FSA Reading Cycle</a:t>
                </a:r>
              </a:p>
              <a:p>
                <a:pPr algn="ctr"/>
                <a:r>
                  <a:rPr lang="en-GB" dirty="0">
                    <a:latin typeface="Calibri" panose="020F0502020204030204" pitchFamily="34" charset="0"/>
                    <a:cs typeface="Calibri" panose="020F0502020204030204" pitchFamily="34" charset="0"/>
                  </a:rPr>
                  <a:t>with Frame Length </a:t>
                </a:r>
                <a14:m>
                  <m:oMath xmlns:m="http://schemas.openxmlformats.org/officeDocument/2006/math">
                    <m:r>
                      <a:rPr lang="de-DE" i="1">
                        <a:latin typeface="Cambria Math"/>
                      </a:rPr>
                      <m:t>𝐿</m:t>
                    </m:r>
                  </m:oMath>
                </a14:m>
                <a:endParaRPr lang="en-GB" dirty="0"/>
              </a:p>
            </p:txBody>
          </p:sp>
        </mc:Choice>
        <mc:Fallback>
          <p:sp>
            <p:nvSpPr>
              <p:cNvPr id="10" name="TextBox 9">
                <a:extLst>
                  <a:ext uri="{FF2B5EF4-FFF2-40B4-BE49-F238E27FC236}">
                    <a16:creationId xmlns:a16="http://schemas.microsoft.com/office/drawing/2014/main" id="{5A09C118-2A31-0F4D-9C60-65B6F479D352}"/>
                  </a:ext>
                </a:extLst>
              </p:cNvPr>
              <p:cNvSpPr txBox="1">
                <a:spLocks noRot="1" noChangeAspect="1" noMove="1" noResize="1" noEditPoints="1" noAdjustHandles="1" noChangeArrowheads="1" noChangeShapeType="1" noTextEdit="1"/>
              </p:cNvSpPr>
              <p:nvPr/>
            </p:nvSpPr>
            <p:spPr>
              <a:xfrm>
                <a:off x="110642" y="2238255"/>
                <a:ext cx="2360918" cy="708652"/>
              </a:xfrm>
              <a:prstGeom prst="rect">
                <a:avLst/>
              </a:prstGeom>
              <a:blipFill>
                <a:blip r:embed="rId8"/>
                <a:stretch>
                  <a:fillRect t="-1754" b="-52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AA66DAE-42FD-C245-94D4-A8B6D95036E1}"/>
              </a:ext>
            </a:extLst>
          </p:cNvPr>
          <p:cNvSpPr txBox="1"/>
          <p:nvPr/>
        </p:nvSpPr>
        <p:spPr>
          <a:xfrm>
            <a:off x="201189" y="3861217"/>
            <a:ext cx="2308411" cy="646331"/>
          </a:xfrm>
          <a:prstGeom prst="rect">
            <a:avLst/>
          </a:prstGeom>
          <a:noFill/>
        </p:spPr>
        <p:txBody>
          <a:bodyPr wrap="square" rtlCol="0">
            <a:spAutoFit/>
          </a:bodyPr>
          <a:lstStyle/>
          <a:p>
            <a:pPr algn="ctr"/>
            <a:r>
              <a:rPr lang="en-GB" dirty="0">
                <a:latin typeface="Calibri" panose="020F0502020204030204" pitchFamily="34" charset="0"/>
                <a:cs typeface="Calibri" panose="020F0502020204030204" pitchFamily="34" charset="0"/>
              </a:rPr>
              <a:t>Tags population</a:t>
            </a:r>
          </a:p>
          <a:p>
            <a:pPr algn="ctr"/>
            <a:r>
              <a:rPr lang="en-GB" dirty="0">
                <a:latin typeface="Calibri" panose="020F0502020204030204" pitchFamily="34" charset="0"/>
                <a:cs typeface="Calibri" panose="020F0502020204030204" pitchFamily="34" charset="0"/>
              </a:rPr>
              <a:t> Estimation Function</a:t>
            </a:r>
          </a:p>
        </p:txBody>
      </p:sp>
      <p:sp>
        <p:nvSpPr>
          <p:cNvPr id="30" name="TextBox 29">
            <a:extLst>
              <a:ext uri="{FF2B5EF4-FFF2-40B4-BE49-F238E27FC236}">
                <a16:creationId xmlns:a16="http://schemas.microsoft.com/office/drawing/2014/main" id="{34D0A5FF-9C49-2A44-BC4C-C4011713E38F}"/>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DE3251CA-C991-9A4E-8072-6E7CE2E6918C}"/>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cxnSp>
        <p:nvCxnSpPr>
          <p:cNvPr id="33" name="Gerade Verbindung mit Pfeil 70">
            <a:extLst>
              <a:ext uri="{FF2B5EF4-FFF2-40B4-BE49-F238E27FC236}">
                <a16:creationId xmlns:a16="http://schemas.microsoft.com/office/drawing/2014/main" id="{18A794D1-2945-8243-A6FB-A89ACCA3B866}"/>
              </a:ext>
            </a:extLst>
          </p:cNvPr>
          <p:cNvCxnSpPr>
            <a:cxnSpLocks/>
          </p:cNvCxnSpPr>
          <p:nvPr/>
        </p:nvCxnSpPr>
        <p:spPr>
          <a:xfrm>
            <a:off x="5994823" y="2142135"/>
            <a:ext cx="293539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feld 71">
                <a:extLst>
                  <a:ext uri="{FF2B5EF4-FFF2-40B4-BE49-F238E27FC236}">
                    <a16:creationId xmlns:a16="http://schemas.microsoft.com/office/drawing/2014/main" id="{984ADFD7-1BCF-1D42-883D-B55958A85642}"/>
                  </a:ext>
                </a:extLst>
              </p:cNvPr>
              <p:cNvSpPr txBox="1"/>
              <p:nvPr/>
            </p:nvSpPr>
            <p:spPr>
              <a:xfrm>
                <a:off x="7240726" y="1856294"/>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p:sp>
            <p:nvSpPr>
              <p:cNvPr id="34" name="Textfeld 71">
                <a:extLst>
                  <a:ext uri="{FF2B5EF4-FFF2-40B4-BE49-F238E27FC236}">
                    <a16:creationId xmlns:a16="http://schemas.microsoft.com/office/drawing/2014/main" id="{984ADFD7-1BCF-1D42-883D-B55958A85642}"/>
                  </a:ext>
                </a:extLst>
              </p:cNvPr>
              <p:cNvSpPr txBox="1">
                <a:spLocks noRot="1" noChangeAspect="1" noMove="1" noResize="1" noEditPoints="1" noAdjustHandles="1" noChangeArrowheads="1" noChangeShapeType="1" noTextEdit="1"/>
              </p:cNvSpPr>
              <p:nvPr/>
            </p:nvSpPr>
            <p:spPr>
              <a:xfrm>
                <a:off x="7240726" y="1856294"/>
                <a:ext cx="355610" cy="338554"/>
              </a:xfrm>
              <a:prstGeom prst="rect">
                <a:avLst/>
              </a:prstGeom>
              <a:blipFill>
                <a:blip r:embed="rId9"/>
                <a:stretch>
                  <a:fillRect/>
                </a:stretch>
              </a:blipFill>
            </p:spPr>
            <p:txBody>
              <a:bodyPr/>
              <a:lstStyle/>
              <a:p>
                <a:r>
                  <a:rPr lang="en-US">
                    <a:noFill/>
                  </a:rPr>
                  <a:t> </a:t>
                </a:r>
              </a:p>
            </p:txBody>
          </p:sp>
        </mc:Fallback>
      </mc:AlternateContent>
      <p:grpSp>
        <p:nvGrpSpPr>
          <p:cNvPr id="35" name="Group 9">
            <a:extLst>
              <a:ext uri="{FF2B5EF4-FFF2-40B4-BE49-F238E27FC236}">
                <a16:creationId xmlns:a16="http://schemas.microsoft.com/office/drawing/2014/main" id="{783E0964-383E-3540-A642-7BCFFC165CEE}"/>
              </a:ext>
            </a:extLst>
          </p:cNvPr>
          <p:cNvGrpSpPr/>
          <p:nvPr/>
        </p:nvGrpSpPr>
        <p:grpSpPr>
          <a:xfrm>
            <a:off x="6113323" y="3034442"/>
            <a:ext cx="2935391" cy="305943"/>
            <a:chOff x="5004048" y="1484784"/>
            <a:chExt cx="2160240" cy="360040"/>
          </a:xfrm>
        </p:grpSpPr>
        <p:sp>
          <p:nvSpPr>
            <p:cNvPr id="36" name="Rectangle 4">
              <a:extLst>
                <a:ext uri="{FF2B5EF4-FFF2-40B4-BE49-F238E27FC236}">
                  <a16:creationId xmlns:a16="http://schemas.microsoft.com/office/drawing/2014/main" id="{0A430409-B75A-5C41-A84C-43DDA63E8823}"/>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8" name="Rectangle 29">
              <a:extLst>
                <a:ext uri="{FF2B5EF4-FFF2-40B4-BE49-F238E27FC236}">
                  <a16:creationId xmlns:a16="http://schemas.microsoft.com/office/drawing/2014/main" id="{31155895-1D30-784B-A27B-9B5FA7FA04B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40" name="Rectangle 30">
              <a:extLst>
                <a:ext uri="{FF2B5EF4-FFF2-40B4-BE49-F238E27FC236}">
                  <a16:creationId xmlns:a16="http://schemas.microsoft.com/office/drawing/2014/main" id="{64B06632-09C2-7E4D-8A54-BA8504824D64}"/>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1" name="Rectangle 31">
              <a:extLst>
                <a:ext uri="{FF2B5EF4-FFF2-40B4-BE49-F238E27FC236}">
                  <a16:creationId xmlns:a16="http://schemas.microsoft.com/office/drawing/2014/main" id="{FFFA6E3F-692D-524C-A697-EAC7C966E476}"/>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42" name="Rectangle 32">
              <a:extLst>
                <a:ext uri="{FF2B5EF4-FFF2-40B4-BE49-F238E27FC236}">
                  <a16:creationId xmlns:a16="http://schemas.microsoft.com/office/drawing/2014/main" id="{0C8CC085-521D-3E47-AB2F-810CF93BC74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43" name="Rectangle 33">
              <a:extLst>
                <a:ext uri="{FF2B5EF4-FFF2-40B4-BE49-F238E27FC236}">
                  <a16:creationId xmlns:a16="http://schemas.microsoft.com/office/drawing/2014/main" id="{431023BB-933C-6F4A-A683-CB2DFC3168A1}"/>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grpSp>
        <p:nvGrpSpPr>
          <p:cNvPr id="44" name="Group 9">
            <a:extLst>
              <a:ext uri="{FF2B5EF4-FFF2-40B4-BE49-F238E27FC236}">
                <a16:creationId xmlns:a16="http://schemas.microsoft.com/office/drawing/2014/main" id="{A685E745-B46B-5E4B-B966-52977F7B3D72}"/>
              </a:ext>
            </a:extLst>
          </p:cNvPr>
          <p:cNvGrpSpPr/>
          <p:nvPr/>
        </p:nvGrpSpPr>
        <p:grpSpPr>
          <a:xfrm>
            <a:off x="5994823" y="1514321"/>
            <a:ext cx="2935391" cy="305943"/>
            <a:chOff x="5004048" y="1484784"/>
            <a:chExt cx="2160240" cy="360040"/>
          </a:xfrm>
          <a:solidFill>
            <a:schemeClr val="bg1"/>
          </a:solidFill>
        </p:grpSpPr>
        <p:sp>
          <p:nvSpPr>
            <p:cNvPr id="45" name="Rectangle 4">
              <a:extLst>
                <a:ext uri="{FF2B5EF4-FFF2-40B4-BE49-F238E27FC236}">
                  <a16:creationId xmlns:a16="http://schemas.microsoft.com/office/drawing/2014/main" id="{6BD742D2-74EC-7345-997C-92962ADD0080}"/>
                </a:ext>
              </a:extLst>
            </p:cNvPr>
            <p:cNvSpPr/>
            <p:nvPr/>
          </p:nvSpPr>
          <p:spPr>
            <a:xfrm>
              <a:off x="500404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46" name="Rectangle 29">
              <a:extLst>
                <a:ext uri="{FF2B5EF4-FFF2-40B4-BE49-F238E27FC236}">
                  <a16:creationId xmlns:a16="http://schemas.microsoft.com/office/drawing/2014/main" id="{C5A9E924-3DED-AE4B-B924-EEB40849EF0C}"/>
                </a:ext>
              </a:extLst>
            </p:cNvPr>
            <p:cNvSpPr/>
            <p:nvPr/>
          </p:nvSpPr>
          <p:spPr>
            <a:xfrm>
              <a:off x="536408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47" name="Rectangle 30">
              <a:extLst>
                <a:ext uri="{FF2B5EF4-FFF2-40B4-BE49-F238E27FC236}">
                  <a16:creationId xmlns:a16="http://schemas.microsoft.com/office/drawing/2014/main" id="{1D9EE2A0-30A5-FF4A-A38E-5C597FDBB0E7}"/>
                </a:ext>
              </a:extLst>
            </p:cNvPr>
            <p:cNvSpPr/>
            <p:nvPr/>
          </p:nvSpPr>
          <p:spPr>
            <a:xfrm>
              <a:off x="572412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1CA48118-F8BB-6D4A-BB3A-CBBB44E9EF38}"/>
                </a:ext>
              </a:extLst>
            </p:cNvPr>
            <p:cNvSpPr/>
            <p:nvPr/>
          </p:nvSpPr>
          <p:spPr>
            <a:xfrm>
              <a:off x="608416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E3F57EF8-9146-9447-8D9B-0B76272ECD5F}"/>
                </a:ext>
              </a:extLst>
            </p:cNvPr>
            <p:cNvSpPr/>
            <p:nvPr/>
          </p:nvSpPr>
          <p:spPr>
            <a:xfrm>
              <a:off x="644420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52" name="Rectangle 33">
              <a:extLst>
                <a:ext uri="{FF2B5EF4-FFF2-40B4-BE49-F238E27FC236}">
                  <a16:creationId xmlns:a16="http://schemas.microsoft.com/office/drawing/2014/main" id="{03D27762-FB45-8543-B552-7F55E43B95A6}"/>
                </a:ext>
              </a:extLst>
            </p:cNvPr>
            <p:cNvSpPr/>
            <p:nvPr/>
          </p:nvSpPr>
          <p:spPr>
            <a:xfrm>
              <a:off x="680424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grpSp>
      <p:cxnSp>
        <p:nvCxnSpPr>
          <p:cNvPr id="55" name="Gerade Verbindung mit Pfeil 70">
            <a:extLst>
              <a:ext uri="{FF2B5EF4-FFF2-40B4-BE49-F238E27FC236}">
                <a16:creationId xmlns:a16="http://schemas.microsoft.com/office/drawing/2014/main" id="{170D3C30-BF6F-224B-8173-19D55EF231D2}"/>
              </a:ext>
            </a:extLst>
          </p:cNvPr>
          <p:cNvCxnSpPr>
            <a:cxnSpLocks/>
          </p:cNvCxnSpPr>
          <p:nvPr/>
        </p:nvCxnSpPr>
        <p:spPr>
          <a:xfrm>
            <a:off x="6084168" y="3647706"/>
            <a:ext cx="293539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Textfeld 71">
                <a:extLst>
                  <a:ext uri="{FF2B5EF4-FFF2-40B4-BE49-F238E27FC236}">
                    <a16:creationId xmlns:a16="http://schemas.microsoft.com/office/drawing/2014/main" id="{E768FCC0-8372-AE47-A8AC-C113456E08BC}"/>
                  </a:ext>
                </a:extLst>
              </p:cNvPr>
              <p:cNvSpPr txBox="1"/>
              <p:nvPr/>
            </p:nvSpPr>
            <p:spPr>
              <a:xfrm>
                <a:off x="7330071" y="3361865"/>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p:sp>
            <p:nvSpPr>
              <p:cNvPr id="56" name="Textfeld 71">
                <a:extLst>
                  <a:ext uri="{FF2B5EF4-FFF2-40B4-BE49-F238E27FC236}">
                    <a16:creationId xmlns:a16="http://schemas.microsoft.com/office/drawing/2014/main" id="{E768FCC0-8372-AE47-A8AC-C113456E08BC}"/>
                  </a:ext>
                </a:extLst>
              </p:cNvPr>
              <p:cNvSpPr txBox="1">
                <a:spLocks noRot="1" noChangeAspect="1" noMove="1" noResize="1" noEditPoints="1" noAdjustHandles="1" noChangeArrowheads="1" noChangeShapeType="1" noTextEdit="1"/>
              </p:cNvSpPr>
              <p:nvPr/>
            </p:nvSpPr>
            <p:spPr>
              <a:xfrm>
                <a:off x="7330071" y="3361865"/>
                <a:ext cx="355610" cy="338554"/>
              </a:xfrm>
              <a:prstGeom prst="rect">
                <a:avLst/>
              </a:prstGeom>
              <a:blipFill>
                <a:blip r:embed="rId10"/>
                <a:stretch>
                  <a:fillRect/>
                </a:stretch>
              </a:blipFill>
            </p:spPr>
            <p:txBody>
              <a:bodyPr/>
              <a:lstStyle/>
              <a:p>
                <a:r>
                  <a:rPr lang="en-US">
                    <a:noFill/>
                  </a:rPr>
                  <a:t> </a:t>
                </a:r>
              </a:p>
            </p:txBody>
          </p:sp>
        </mc:Fallback>
      </mc:AlternateContent>
      <p:sp>
        <p:nvSpPr>
          <p:cNvPr id="57" name="Pfeil nach unten 7">
            <a:extLst>
              <a:ext uri="{FF2B5EF4-FFF2-40B4-BE49-F238E27FC236}">
                <a16:creationId xmlns:a16="http://schemas.microsoft.com/office/drawing/2014/main" id="{149F4136-C49B-5D4C-AD9A-CE8F8F164861}"/>
              </a:ext>
            </a:extLst>
          </p:cNvPr>
          <p:cNvSpPr/>
          <p:nvPr/>
        </p:nvSpPr>
        <p:spPr>
          <a:xfrm>
            <a:off x="7240726" y="2393251"/>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2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DCFA7B50-BB42-B849-9EE9-8C7AFFFBAF6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593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593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6068541"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6068541" y="4620000"/>
                <a:ext cx="2338534" cy="792088"/>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7372252"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7372252" y="4219421"/>
                <a:ext cx="1085359" cy="307777"/>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09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0928"/>
                <a:ext cx="1298877" cy="307777"/>
              </a:xfrm>
              <a:prstGeom prst="rect">
                <a:avLst/>
              </a:prstGeom>
              <a:blipFill>
                <a:blip r:embed="rId9"/>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24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085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24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359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7020272" y="4051746"/>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7020272"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676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7296997"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7296997" y="5795972"/>
                <a:ext cx="385811" cy="369332"/>
              </a:xfrm>
              <a:prstGeom prst="rect">
                <a:avLst/>
              </a:prstGeom>
              <a:blipFill>
                <a:blip r:embed="rId10"/>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526D808-F89D-AC4D-875E-E23E69150F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78" y="3836823"/>
            <a:ext cx="1512987" cy="151298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9E69B5-C39A-E84E-9FC0-1A12728545EF}"/>
                  </a:ext>
                </a:extLst>
              </p:cNvPr>
              <p:cNvSpPr txBox="1"/>
              <p:nvPr/>
            </p:nvSpPr>
            <p:spPr>
              <a:xfrm>
                <a:off x="683568" y="2845725"/>
                <a:ext cx="2995826" cy="843320"/>
              </a:xfrm>
              <a:prstGeom prst="cloudCallout">
                <a:avLst>
                  <a:gd name="adj1" fmla="val -13162"/>
                  <a:gd name="adj2" fmla="val 92218"/>
                </a:avLst>
              </a:prstGeom>
              <a:noFill/>
              <a:ln w="19050">
                <a:solidFill>
                  <a:schemeClr val="tx1"/>
                </a:solidFill>
              </a:ln>
            </p:spPr>
            <p:txBody>
              <a:bodyPr wrap="square" rtlCol="0">
                <a:spAutoFit/>
              </a:bodyPr>
              <a:lstStyle/>
              <a:p>
                <a:pPr algn="ctr"/>
                <a14:m>
                  <m:oMath xmlns:m="http://schemas.openxmlformats.org/officeDocument/2006/math">
                    <m:r>
                      <a:rPr lang="pt-BR" sz="1500" smtClean="0">
                        <a:solidFill>
                          <a:srgbClr val="C00000"/>
                        </a:solidFill>
                        <a:latin typeface="Cambria Math" panose="02040503050406030204" pitchFamily="18" charset="0"/>
                        <a:cs typeface="Calibri" panose="020F0502020204030204" pitchFamily="34" charset="0"/>
                      </a:rPr>
                      <m:t>𝛼</m:t>
                    </m:r>
                  </m:oMath>
                </a14:m>
                <a:r>
                  <a:rPr lang="en-US" sz="1500" dirty="0">
                    <a:solidFill>
                      <a:srgbClr val="C00000"/>
                    </a:solidFill>
                    <a:latin typeface="Calibri" panose="020F0502020204030204" pitchFamily="34" charset="0"/>
                    <a:cs typeface="Calibri" panose="020F0502020204030204" pitchFamily="34" charset="0"/>
                  </a:rPr>
                  <a:t> is neglected in MAC calculations!!</a:t>
                </a:r>
              </a:p>
            </p:txBody>
          </p:sp>
        </mc:Choice>
        <mc:Fallback xmlns="">
          <p:sp>
            <p:nvSpPr>
              <p:cNvPr id="15" name="TextBox 14">
                <a:extLst>
                  <a:ext uri="{FF2B5EF4-FFF2-40B4-BE49-F238E27FC236}">
                    <a16:creationId xmlns:a16="http://schemas.microsoft.com/office/drawing/2014/main" id="{B59E69B5-C39A-E84E-9FC0-1A12728545EF}"/>
                  </a:ext>
                </a:extLst>
              </p:cNvPr>
              <p:cNvSpPr txBox="1">
                <a:spLocks noRot="1" noChangeAspect="1" noMove="1" noResize="1" noEditPoints="1" noAdjustHandles="1" noChangeArrowheads="1" noChangeShapeType="1" noTextEdit="1"/>
              </p:cNvSpPr>
              <p:nvPr/>
            </p:nvSpPr>
            <p:spPr>
              <a:xfrm>
                <a:off x="683568" y="2845725"/>
                <a:ext cx="2995826" cy="843320"/>
              </a:xfrm>
              <a:prstGeom prst="cloudCallout">
                <a:avLst>
                  <a:gd name="adj1" fmla="val -13162"/>
                  <a:gd name="adj2" fmla="val 92218"/>
                </a:avLst>
              </a:prstGeom>
              <a:blipFill>
                <a:blip r:embed="rId12"/>
                <a:stretch>
                  <a:fillRect/>
                </a:stretch>
              </a:blipFill>
              <a:ln w="19050">
                <a:solidFill>
                  <a:schemeClr val="tx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6014263" y="16470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p:sp>
        <p:nvSpPr>
          <p:cNvPr id="23" name="Pfeil nach unten 7">
            <a:extLst>
              <a:ext uri="{FF2B5EF4-FFF2-40B4-BE49-F238E27FC236}">
                <a16:creationId xmlns:a16="http://schemas.microsoft.com/office/drawing/2014/main" id="{150A153B-3043-7046-B7BC-8F3B2C0BD790}"/>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32719-B303-7A4F-8665-BA810FFD89B0}"/>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24" name="TextBox 23">
                <a:extLst>
                  <a:ext uri="{FF2B5EF4-FFF2-40B4-BE49-F238E27FC236}">
                    <a16:creationId xmlns:a16="http://schemas.microsoft.com/office/drawing/2014/main" id="{E3932719-B303-7A4F-8665-BA810FFD89B0}"/>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171C085-E947-5E4D-A3DE-00BD0E9370A5}"/>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26" name="TextBox 25">
            <a:extLst>
              <a:ext uri="{FF2B5EF4-FFF2-40B4-BE49-F238E27FC236}">
                <a16:creationId xmlns:a16="http://schemas.microsoft.com/office/drawing/2014/main" id="{90E9EDF5-79C4-C14A-B2F0-284C32F5E6F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0765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animEffect transition="in" filter="fade">
                                      <p:cBhvr>
                                        <p:cTn id="7" dur="500"/>
                                        <p:tgtEl>
                                          <p:spTgt spid="4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
                                            <p:txEl>
                                              <p:pRg st="2" end="2"/>
                                            </p:txEl>
                                          </p:spTgt>
                                        </p:tgtEl>
                                        <p:attrNameLst>
                                          <p:attrName>style.visibility</p:attrName>
                                        </p:attrNameLst>
                                      </p:cBhvr>
                                      <p:to>
                                        <p:strVal val="visible"/>
                                      </p:to>
                                    </p:set>
                                    <p:animEffect transition="in" filter="fade">
                                      <p:cBhvr>
                                        <p:cTn id="10" dur="500"/>
                                        <p:tgtEl>
                                          <p:spTgt spid="4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animEffect transition="in" filter="fade">
                                      <p:cBhvr>
                                        <p:cTn id="13" dur="500"/>
                                        <p:tgtEl>
                                          <p:spTgt spid="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baseline="30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E262A824-D9D1-9D4A-99E6-08982FBDCA8A}"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668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668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84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8428"/>
                <a:ext cx="1298877" cy="307777"/>
              </a:xfrm>
              <a:prstGeom prst="rect">
                <a:avLst/>
              </a:prstGeom>
              <a:blipFill>
                <a:blip r:embed="rId7"/>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99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160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99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434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751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 name="Oval 3">
            <a:extLst>
              <a:ext uri="{FF2B5EF4-FFF2-40B4-BE49-F238E27FC236}">
                <a16:creationId xmlns:a16="http://schemas.microsoft.com/office/drawing/2014/main" id="{EA535E2B-CED6-454C-B94B-F25FB3BA387C}"/>
              </a:ext>
            </a:extLst>
          </p:cNvPr>
          <p:cNvSpPr/>
          <p:nvPr/>
        </p:nvSpPr>
        <p:spPr bwMode="auto">
          <a:xfrm>
            <a:off x="6014263" y="16545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3" name="Rechteck 36">
                <a:extLst>
                  <a:ext uri="{FF2B5EF4-FFF2-40B4-BE49-F238E27FC236}">
                    <a16:creationId xmlns:a16="http://schemas.microsoft.com/office/drawing/2014/main" id="{F2DECDAB-8082-FC49-8504-CA9202623D28}"/>
                  </a:ext>
                </a:extLst>
              </p:cNvPr>
              <p:cNvSpPr/>
              <p:nvPr/>
            </p:nvSpPr>
            <p:spPr>
              <a:xfrm>
                <a:off x="6066522"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400" b="0" i="1" smtClean="0">
                          <a:solidFill>
                            <a:schemeClr val="tx1"/>
                          </a:solidFill>
                          <a:latin typeface="Cambria Math" panose="02040503050406030204" pitchFamily="18" charset="0"/>
                        </a:rPr>
                        <m:t>,</m:t>
                      </m:r>
                      <m:r>
                        <a:rPr lang="pt-BR" sz="1600" i="1" kern="0" smtClean="0">
                          <a:solidFill>
                            <a:srgbClr val="C00000"/>
                          </a:solidFill>
                          <a:latin typeface="Cambria Math"/>
                          <a:ea typeface="Cambria Math"/>
                        </a:rPr>
                        <m:t>𝛼</m:t>
                      </m:r>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23" name="Rechteck 36">
                <a:extLst>
                  <a:ext uri="{FF2B5EF4-FFF2-40B4-BE49-F238E27FC236}">
                    <a16:creationId xmlns:a16="http://schemas.microsoft.com/office/drawing/2014/main" id="{F2DECDAB-8082-FC49-8504-CA9202623D28}"/>
                  </a:ext>
                </a:extLst>
              </p:cNvPr>
              <p:cNvSpPr>
                <a:spLocks noRot="1" noChangeAspect="1" noMove="1" noResize="1" noEditPoints="1" noAdjustHandles="1" noChangeArrowheads="1" noChangeShapeType="1" noTextEdit="1"/>
              </p:cNvSpPr>
              <p:nvPr/>
            </p:nvSpPr>
            <p:spPr>
              <a:xfrm>
                <a:off x="6066522" y="4620000"/>
                <a:ext cx="2338534"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65">
                <a:extLst>
                  <a:ext uri="{FF2B5EF4-FFF2-40B4-BE49-F238E27FC236}">
                    <a16:creationId xmlns:a16="http://schemas.microsoft.com/office/drawing/2014/main" id="{D88C3F91-2DC3-3544-B896-2264CA4020F4}"/>
                  </a:ext>
                </a:extLst>
              </p:cNvPr>
              <p:cNvSpPr txBox="1"/>
              <p:nvPr/>
            </p:nvSpPr>
            <p:spPr>
              <a:xfrm>
                <a:off x="7877110"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4" name="Textfeld 65">
                <a:extLst>
                  <a:ext uri="{FF2B5EF4-FFF2-40B4-BE49-F238E27FC236}">
                    <a16:creationId xmlns:a16="http://schemas.microsoft.com/office/drawing/2014/main" id="{D88C3F91-2DC3-3544-B896-2264CA4020F4}"/>
                  </a:ext>
                </a:extLst>
              </p:cNvPr>
              <p:cNvSpPr txBox="1">
                <a:spLocks noRot="1" noChangeAspect="1" noMove="1" noResize="1" noEditPoints="1" noAdjustHandles="1" noChangeArrowheads="1" noChangeShapeType="1" noTextEdit="1"/>
              </p:cNvSpPr>
              <p:nvPr/>
            </p:nvSpPr>
            <p:spPr>
              <a:xfrm>
                <a:off x="7877110" y="4219421"/>
                <a:ext cx="1085359" cy="307777"/>
              </a:xfrm>
              <a:prstGeom prst="rect">
                <a:avLst/>
              </a:prstGeom>
              <a:blipFill>
                <a:blip r:embed="rId9"/>
                <a:stretch>
                  <a:fillRect b="-20000"/>
                </a:stretch>
              </a:blipFill>
            </p:spPr>
            <p:txBody>
              <a:bodyPr/>
              <a:lstStyle/>
              <a:p>
                <a:r>
                  <a:rPr lang="en-US">
                    <a:noFill/>
                  </a:rPr>
                  <a:t> </a:t>
                </a:r>
              </a:p>
            </p:txBody>
          </p:sp>
        </mc:Fallback>
      </mc:AlternateContent>
      <p:sp>
        <p:nvSpPr>
          <p:cNvPr id="25" name="Pfeil nach unten 7">
            <a:extLst>
              <a:ext uri="{FF2B5EF4-FFF2-40B4-BE49-F238E27FC236}">
                <a16:creationId xmlns:a16="http://schemas.microsoft.com/office/drawing/2014/main" id="{8E7D2199-79B7-4743-A8D1-77D61E329047}"/>
              </a:ext>
            </a:extLst>
          </p:cNvPr>
          <p:cNvSpPr/>
          <p:nvPr/>
        </p:nvSpPr>
        <p:spPr>
          <a:xfrm>
            <a:off x="7519940" y="4058058"/>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feil nach unten 7">
            <a:extLst>
              <a:ext uri="{FF2B5EF4-FFF2-40B4-BE49-F238E27FC236}">
                <a16:creationId xmlns:a16="http://schemas.microsoft.com/office/drawing/2014/main" id="{D9C4146B-0B3E-B048-A6DD-844025B1F58B}"/>
              </a:ext>
            </a:extLst>
          </p:cNvPr>
          <p:cNvSpPr/>
          <p:nvPr/>
        </p:nvSpPr>
        <p:spPr>
          <a:xfrm>
            <a:off x="7018253"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EEBB50-67F8-D74F-B2F4-02DC7D5BA4A1}"/>
                  </a:ext>
                </a:extLst>
              </p:cNvPr>
              <p:cNvSpPr txBox="1"/>
              <p:nvPr/>
            </p:nvSpPr>
            <p:spPr>
              <a:xfrm>
                <a:off x="7294978"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27" name="TextBox 26">
                <a:extLst>
                  <a:ext uri="{FF2B5EF4-FFF2-40B4-BE49-F238E27FC236}">
                    <a16:creationId xmlns:a16="http://schemas.microsoft.com/office/drawing/2014/main" id="{81EEBB50-67F8-D74F-B2F4-02DC7D5BA4A1}"/>
                  </a:ext>
                </a:extLst>
              </p:cNvPr>
              <p:cNvSpPr txBox="1">
                <a:spLocks noRot="1" noChangeAspect="1" noMove="1" noResize="1" noEditPoints="1" noAdjustHandles="1" noChangeArrowheads="1" noChangeShapeType="1" noTextEdit="1"/>
              </p:cNvSpPr>
              <p:nvPr/>
            </p:nvSpPr>
            <p:spPr>
              <a:xfrm>
                <a:off x="7294978" y="5795972"/>
                <a:ext cx="385811" cy="369332"/>
              </a:xfrm>
              <a:prstGeom prst="rect">
                <a:avLst/>
              </a:prstGeom>
              <a:blipFill>
                <a:blip r:embed="rId10"/>
                <a:stretch>
                  <a:fillRect/>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FDDEF33D-A1EB-0C4E-A9C3-7D82D817D19B}"/>
              </a:ext>
            </a:extLst>
          </p:cNvPr>
          <p:cNvSpPr/>
          <p:nvPr/>
        </p:nvSpPr>
        <p:spPr>
          <a:xfrm>
            <a:off x="6471348" y="406468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28A65-CF61-E34C-B78C-BF5F5105D41A}"/>
                  </a:ext>
                </a:extLst>
              </p:cNvPr>
              <p:cNvSpPr txBox="1"/>
              <p:nvPr/>
            </p:nvSpPr>
            <p:spPr>
              <a:xfrm>
                <a:off x="6827047" y="4176752"/>
                <a:ext cx="38241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i="1" kern="0" smtClean="0">
                          <a:solidFill>
                            <a:srgbClr val="C00000"/>
                          </a:solidFill>
                          <a:latin typeface="Cambria Math"/>
                          <a:ea typeface="Cambria Math"/>
                        </a:rPr>
                        <m:t>𝛼</m:t>
                      </m:r>
                    </m:oMath>
                  </m:oMathPara>
                </a14:m>
                <a:endParaRPr lang="en-US" b="1">
                  <a:solidFill>
                    <a:srgbClr val="C00000"/>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29828A65-CF61-E34C-B78C-BF5F5105D41A}"/>
                  </a:ext>
                </a:extLst>
              </p:cNvPr>
              <p:cNvSpPr txBox="1">
                <a:spLocks noRot="1" noChangeAspect="1" noMove="1" noResize="1" noEditPoints="1" noAdjustHandles="1" noChangeArrowheads="1" noChangeShapeType="1" noTextEdit="1"/>
              </p:cNvSpPr>
              <p:nvPr/>
            </p:nvSpPr>
            <p:spPr>
              <a:xfrm>
                <a:off x="6827047" y="4176752"/>
                <a:ext cx="382412" cy="369332"/>
              </a:xfrm>
              <a:prstGeom prst="rect">
                <a:avLst/>
              </a:prstGeom>
              <a:blipFill>
                <a:blip r:embed="rId11"/>
                <a:stretch>
                  <a:fillRect/>
                </a:stretch>
              </a:blipFill>
            </p:spPr>
            <p:txBody>
              <a:bodyPr/>
              <a:lstStyle/>
              <a:p>
                <a:r>
                  <a:rPr lang="en-US">
                    <a:noFill/>
                  </a:rPr>
                  <a:t> </a:t>
                </a:r>
              </a:p>
            </p:txBody>
          </p:sp>
        </mc:Fallback>
      </mc:AlternateContent>
      <p:sp>
        <p:nvSpPr>
          <p:cNvPr id="30" name="Pfeil nach unten 7">
            <a:extLst>
              <a:ext uri="{FF2B5EF4-FFF2-40B4-BE49-F238E27FC236}">
                <a16:creationId xmlns:a16="http://schemas.microsoft.com/office/drawing/2014/main" id="{03B2646B-09F8-E84B-8FB8-67026A56D396}"/>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A4F09-B3B0-4D49-9861-BFD69C84EFA7}"/>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31" name="TextBox 30">
                <a:extLst>
                  <a:ext uri="{FF2B5EF4-FFF2-40B4-BE49-F238E27FC236}">
                    <a16:creationId xmlns:a16="http://schemas.microsoft.com/office/drawing/2014/main" id="{EA3A4F09-B3B0-4D49-9861-BFD69C84EFA7}"/>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F56D3D76-07C4-5E4F-AB89-3EF9C9FA748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04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9948C764-A051-3642-9DFF-DFCDD9BCB1E7}"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Conventional ML</a:t>
                </a:r>
                <a:r>
                  <a:rPr lang="en-US" sz="1600" kern="0" baseline="30000" dirty="0"/>
                  <a:t>[6, 7]</a:t>
                </a:r>
                <a:r>
                  <a:rPr lang="en-US" sz="1600" kern="0" dirty="0"/>
                  <a:t>:</a:t>
                </a:r>
                <a:endParaRPr lang="de-DE" sz="1600" i="1" kern="0" dirty="0">
                  <a:latin typeface="Cambria Math"/>
                </a:endParaRPr>
              </a:p>
              <a:p>
                <a:pPr marL="0" indent="0">
                  <a:buNone/>
                </a:pPr>
                <a:r>
                  <a:rPr lang="de-DE" sz="1600" i="1" kern="0" dirty="0">
                    <a:latin typeface="Cambria Math"/>
                  </a:rPr>
                  <a:t>                        </a:t>
                </a:r>
                <a14:m>
                  <m:oMath xmlns:m="http://schemas.openxmlformats.org/officeDocument/2006/math">
                    <m:r>
                      <a:rPr lang="en-US" sz="1600" i="1" kern="0" smtClean="0">
                        <a:latin typeface="Cambria Math"/>
                      </a:rPr>
                      <m:t>𝑝</m:t>
                    </m:r>
                    <m:d>
                      <m:dPr>
                        <m:ctrlPr>
                          <a:rPr lang="en-US" sz="1600" i="1" kern="0" smtClean="0">
                            <a:latin typeface="Cambria Math" panose="02040503050406030204" pitchFamily="18" charset="0"/>
                          </a:rPr>
                        </m:ctrlPr>
                      </m:dPr>
                      <m:e>
                        <m:acc>
                          <m:accPr>
                            <m:chr m:val="̂"/>
                            <m:ctrlPr>
                              <a:rPr lang="en-US" sz="1600" i="1" kern="0" smtClean="0">
                                <a:latin typeface="Cambria Math" panose="02040503050406030204" pitchFamily="18" charset="0"/>
                              </a:rPr>
                            </m:ctrlPr>
                          </m:accPr>
                          <m:e>
                            <m:r>
                              <a:rPr lang="en-US" sz="1600" b="0" i="1" kern="0" smtClean="0">
                                <a:latin typeface="Cambria Math" panose="02040503050406030204" pitchFamily="18" charset="0"/>
                              </a:rPr>
                              <m:t>𝑛</m:t>
                            </m:r>
                          </m:e>
                        </m:acc>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𝐿</m:t>
                            </m:r>
                            <m:r>
                              <a:rPr lang="en-US" sz="1600" i="1" kern="0" smtClean="0">
                                <a:latin typeface="Cambria Math"/>
                              </a:rPr>
                              <m:t>,</m:t>
                            </m:r>
                            <m:r>
                              <a:rPr lang="en-US" sz="1600" i="1" kern="0" smtClean="0">
                                <a:latin typeface="Cambria Math"/>
                              </a:rPr>
                              <m:t>𝑁</m:t>
                            </m:r>
                          </m:e>
                          <m:sub>
                            <m:r>
                              <a:rPr lang="en-US" sz="1600" i="1" kern="0" smtClean="0">
                                <a:latin typeface="Cambria Math"/>
                              </a:rPr>
                              <m:t>𝐸</m:t>
                            </m:r>
                          </m:sub>
                        </m:sSub>
                        <m:sSub>
                          <m:sSubPr>
                            <m:ctrlPr>
                              <a:rPr lang="en-US" sz="1600" i="1" kern="0" smtClean="0">
                                <a:latin typeface="Cambria Math" panose="02040503050406030204" pitchFamily="18" charset="0"/>
                              </a:rPr>
                            </m:ctrlPr>
                          </m:sSubPr>
                          <m:e>
                            <m:r>
                              <a:rPr lang="en-US" sz="1600" i="1" kern="0" smtClean="0">
                                <a:latin typeface="Cambria Math"/>
                              </a:rPr>
                              <m:t>, </m:t>
                            </m:r>
                            <m:r>
                              <a:rPr lang="en-US" sz="1600" i="1" kern="0" smtClean="0">
                                <a:latin typeface="Cambria Math"/>
                              </a:rPr>
                              <m:t>𝑁</m:t>
                            </m:r>
                          </m:e>
                          <m:sub>
                            <m:r>
                              <a:rPr lang="en-US" sz="1600" i="1" kern="0" smtClean="0">
                                <a:latin typeface="Cambria Math"/>
                              </a:rPr>
                              <m:t>𝑠</m:t>
                            </m:r>
                          </m:sub>
                        </m:sSub>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𝑐</m:t>
                            </m:r>
                          </m:sub>
                        </m:sSub>
                      </m:e>
                    </m:d>
                    <m:r>
                      <a:rPr lang="en-US" sz="1600" i="1" kern="0" smtClean="0">
                        <a:latin typeface="Cambria Math"/>
                      </a:rPr>
                      <m:t>=</m:t>
                    </m:r>
                    <m:f>
                      <m:fPr>
                        <m:ctrlPr>
                          <a:rPr lang="en-US" sz="1600" i="1" kern="0" smtClean="0">
                            <a:latin typeface="Cambria Math" panose="02040503050406030204" pitchFamily="18" charset="0"/>
                          </a:rPr>
                        </m:ctrlPr>
                      </m:fPr>
                      <m:num>
                        <m:r>
                          <a:rPr lang="en-US" sz="1600" b="0" i="1" kern="0" smtClean="0">
                            <a:latin typeface="Cambria Math" panose="02040503050406030204" pitchFamily="18" charset="0"/>
                          </a:rPr>
                          <m:t>𝐿</m:t>
                        </m:r>
                        <m:r>
                          <a:rPr lang="en-US" sz="1600" b="0" i="1" kern="0" smtClean="0">
                            <a:latin typeface="Cambria Math" panose="02040503050406030204" pitchFamily="18" charset="0"/>
                          </a:rPr>
                          <m:t>!</m:t>
                        </m:r>
                      </m:num>
                      <m:den>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r>
                          <a:rPr lang="en-US" sz="1600" b="0" i="1" kern="0" smtClean="0">
                            <a:latin typeface="Cambria Math" panose="02040503050406030204" pitchFamily="18" charset="0"/>
                          </a:rPr>
                          <m:t>!</m:t>
                        </m:r>
                      </m:den>
                    </m:f>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𝑒</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𝑠</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𝑐</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sup>
                    </m:sSubSup>
                  </m:oMath>
                </a14:m>
                <a:endParaRPr lang="en-US" sz="1600" kern="0" dirty="0"/>
              </a:p>
              <a:p>
                <a:endParaRPr lang="en-US" sz="1600" kern="0" dirty="0"/>
              </a:p>
              <a:p>
                <a:r>
                  <a:rPr lang="en-US" sz="1600" kern="0" dirty="0"/>
                  <a:t>Dense RFID network </a:t>
                </a:r>
              </a:p>
              <a:p>
                <a:pPr lvl="1"/>
                <a:r>
                  <a:rPr lang="en-US" sz="1600" kern="0" dirty="0"/>
                  <a:t>Poisson distribution with mean  </a:t>
                </a:r>
                <a14:m>
                  <m:oMath xmlns:m="http://schemas.openxmlformats.org/officeDocument/2006/math">
                    <m:r>
                      <m:rPr>
                        <m:sty m:val="p"/>
                      </m:rPr>
                      <a:rPr lang="el-GR" sz="1600" b="0" i="1" kern="0" smtClean="0">
                        <a:latin typeface="Cambria Math" panose="02040503050406030204" pitchFamily="18" charset="0"/>
                        <a:ea typeface="Cambria Math" panose="02040503050406030204" pitchFamily="18" charset="0"/>
                      </a:rPr>
                      <m:t>γ</m:t>
                    </m:r>
                    <m:r>
                      <a:rPr lang="de-DE" sz="1600" b="0" i="0" kern="0" smtClean="0">
                        <a:latin typeface="Cambria Math" panose="02040503050406030204" pitchFamily="18" charset="0"/>
                      </a:rPr>
                      <m:t>=</m:t>
                    </m:r>
                    <m:f>
                      <m:fPr>
                        <m:ctrlPr>
                          <a:rPr lang="en-US" sz="1600" i="1" kern="0" smtClean="0">
                            <a:latin typeface="Cambria Math" panose="02040503050406030204" pitchFamily="18" charset="0"/>
                          </a:rPr>
                        </m:ctrlPr>
                      </m:fPr>
                      <m:num>
                        <m:acc>
                          <m:accPr>
                            <m:chr m:val="̂"/>
                            <m:ctrlPr>
                              <a:rPr lang="en-US" sz="1600" b="0" i="1" kern="0" smtClean="0">
                                <a:latin typeface="Cambria Math" panose="02040503050406030204" pitchFamily="18" charset="0"/>
                                <a:ea typeface="Cambria Math" panose="02040503050406030204" pitchFamily="18" charset="0"/>
                              </a:rPr>
                            </m:ctrlPr>
                          </m:accPr>
                          <m:e>
                            <m:r>
                              <a:rPr lang="de-DE" sz="1600" b="0" i="1" kern="0" smtClean="0">
                                <a:latin typeface="Cambria Math" panose="02040503050406030204" pitchFamily="18" charset="0"/>
                                <a:ea typeface="Cambria Math" panose="02040503050406030204" pitchFamily="18" charset="0"/>
                              </a:rPr>
                              <m:t>𝑛</m:t>
                            </m:r>
                          </m:e>
                        </m:acc>
                      </m:num>
                      <m:den>
                        <m:r>
                          <a:rPr lang="de-DE" sz="1600" b="0" i="1" kern="0" smtClean="0">
                            <a:latin typeface="Cambria Math" panose="02040503050406030204" pitchFamily="18" charset="0"/>
                          </a:rPr>
                          <m:t>𝐿</m:t>
                        </m:r>
                      </m:den>
                    </m:f>
                  </m:oMath>
                </a14:m>
                <a:endParaRPr lang="en-US" sz="1600" dirty="0"/>
              </a:p>
              <a:p>
                <a:pPr lvl="1"/>
                <a14:m>
                  <m:oMath xmlns:m="http://schemas.openxmlformats.org/officeDocument/2006/math">
                    <m:r>
                      <a:rPr lang="en-US" sz="1600" i="1" kern="0">
                        <a:latin typeface="Cambria Math"/>
                      </a:rPr>
                      <m:t>𝑝</m:t>
                    </m:r>
                    <m:d>
                      <m:dPr>
                        <m:ctrlPr>
                          <a:rPr lang="en-US" sz="1600" i="1" kern="0">
                            <a:latin typeface="Cambria Math" panose="02040503050406030204" pitchFamily="18" charset="0"/>
                          </a:rPr>
                        </m:ctrlPr>
                      </m:dPr>
                      <m:e>
                        <m:acc>
                          <m:accPr>
                            <m:chr m:val="̂"/>
                            <m:ctrlPr>
                              <a:rPr lang="en-US" sz="1600" i="1" kern="0">
                                <a:latin typeface="Cambria Math" panose="02040503050406030204" pitchFamily="18" charset="0"/>
                              </a:rPr>
                            </m:ctrlPr>
                          </m:accPr>
                          <m:e>
                            <m:r>
                              <a:rPr lang="en-US" sz="1600" i="1" kern="0">
                                <a:latin typeface="Cambria Math" panose="02040503050406030204" pitchFamily="18" charset="0"/>
                              </a:rPr>
                              <m:t>𝑛</m:t>
                            </m:r>
                          </m:e>
                        </m:acc>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𝐿</m:t>
                            </m:r>
                            <m:r>
                              <a:rPr lang="en-US" sz="1600" i="1" kern="0">
                                <a:latin typeface="Cambria Math"/>
                              </a:rPr>
                              <m:t>,</m:t>
                            </m:r>
                            <m:r>
                              <a:rPr lang="en-US" sz="1600" i="1" kern="0">
                                <a:latin typeface="Cambria Math"/>
                              </a:rPr>
                              <m:t>𝑁</m:t>
                            </m:r>
                          </m:e>
                          <m:sub>
                            <m:r>
                              <a:rPr lang="en-US" sz="1600" i="1" kern="0">
                                <a:latin typeface="Cambria Math"/>
                              </a:rPr>
                              <m:t>𝐸</m:t>
                            </m:r>
                          </m:sub>
                        </m:sSub>
                        <m:sSub>
                          <m:sSubPr>
                            <m:ctrlPr>
                              <a:rPr lang="en-US" sz="1600" i="1" kern="0">
                                <a:latin typeface="Cambria Math" panose="02040503050406030204" pitchFamily="18" charset="0"/>
                              </a:rPr>
                            </m:ctrlPr>
                          </m:sSubPr>
                          <m:e>
                            <m:r>
                              <a:rPr lang="en-US" sz="1600" i="1" kern="0">
                                <a:latin typeface="Cambria Math"/>
                              </a:rPr>
                              <m:t>, </m:t>
                            </m:r>
                            <m:r>
                              <a:rPr lang="en-US" sz="1600" i="1" kern="0">
                                <a:latin typeface="Cambria Math"/>
                              </a:rPr>
                              <m:t>𝑁</m:t>
                            </m:r>
                          </m:e>
                          <m:sub>
                            <m:r>
                              <a:rPr lang="en-US" sz="1600" i="1" kern="0">
                                <a:latin typeface="Cambria Math"/>
                              </a:rPr>
                              <m:t>𝑠</m:t>
                            </m:r>
                          </m:sub>
                        </m:sSub>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𝑐</m:t>
                            </m:r>
                          </m:sub>
                        </m:sSub>
                      </m:e>
                    </m:d>
                    <m:r>
                      <a:rPr lang="en-US" sz="1600" i="1" kern="0">
                        <a:latin typeface="Cambria Math"/>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𝐿</m:t>
                        </m:r>
                        <m:r>
                          <a:rPr lang="en-US" sz="1600" i="1" kern="0">
                            <a:latin typeface="Cambria Math" panose="02040503050406030204" pitchFamily="18" charset="0"/>
                          </a:rPr>
                          <m:t>!</m:t>
                        </m:r>
                      </m:num>
                      <m:den>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𝐸</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𝑠</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𝐶</m:t>
                            </m:r>
                          </m:sub>
                        </m:sSub>
                        <m:r>
                          <a:rPr lang="en-US" sz="1600" i="1" kern="0">
                            <a:latin typeface="Cambria Math" panose="02040503050406030204" pitchFamily="18" charset="0"/>
                          </a:rPr>
                          <m:t>!</m:t>
                        </m:r>
                      </m:den>
                    </m:f>
                    <m:sSup>
                      <m:sSupPr>
                        <m:ctrlPr>
                          <a:rPr lang="en-US" sz="1600" i="1" kern="0" smtClean="0">
                            <a:latin typeface="Cambria Math" panose="02040503050406030204" pitchFamily="18" charset="0"/>
                          </a:rPr>
                        </m:ctrlPr>
                      </m:sSupPr>
                      <m:e>
                        <m:r>
                          <m:rPr>
                            <m:sty m:val="p"/>
                          </m:rPr>
                          <a:rPr lang="el-GR" sz="1600" i="1" kern="0">
                            <a:latin typeface="Cambria Math" panose="02040503050406030204" pitchFamily="18" charset="0"/>
                            <a:ea typeface="Cambria Math" panose="02040503050406030204" pitchFamily="18" charset="0"/>
                          </a:rPr>
                          <m:t>γ</m:t>
                        </m:r>
                      </m:e>
                      <m:sup>
                        <m:sSubSup>
                          <m:sSubSupPr>
                            <m:ctrlPr>
                              <a:rPr lang="en-US" sz="1600" i="1" kern="0" smtClean="0">
                                <a:latin typeface="Cambria Math" panose="02040503050406030204" pitchFamily="18" charset="0"/>
                              </a:rPr>
                            </m:ctrlPr>
                          </m:sSubSupPr>
                          <m:e>
                            <m:r>
                              <a:rPr lang="de-DE" sz="1600" b="0" i="1" kern="0" smtClean="0">
                                <a:latin typeface="Cambria Math" panose="02040503050406030204" pitchFamily="18" charset="0"/>
                              </a:rPr>
                              <m:t>𝑁</m:t>
                            </m:r>
                          </m:e>
                          <m:sub>
                            <m:r>
                              <a:rPr lang="de-DE" sz="1600" b="0" i="1" kern="0" smtClean="0">
                                <a:latin typeface="Cambria Math" panose="02040503050406030204" pitchFamily="18" charset="0"/>
                              </a:rPr>
                              <m:t>𝑠</m:t>
                            </m:r>
                          </m:sub>
                          <m:sup>
                            <m:r>
                              <a:rPr lang="de-DE" sz="1600" b="0" i="1" kern="0" smtClean="0">
                                <a:latin typeface="Cambria Math" panose="02040503050406030204" pitchFamily="18" charset="0"/>
                              </a:rPr>
                              <m:t>′</m:t>
                            </m:r>
                          </m:sup>
                        </m:sSubSup>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r>
                          <a:rPr lang="en-US" sz="1600" i="1" kern="0" smtClean="0">
                            <a:latin typeface="Cambria Math" panose="02040503050406030204" pitchFamily="18" charset="0"/>
                            <a:ea typeface="Cambria Math" panose="02040503050406030204" pitchFamily="18" charset="0"/>
                          </a:rPr>
                          <m:t>𝑒</m:t>
                        </m:r>
                      </m:e>
                      <m:sup>
                        <m:r>
                          <a:rPr lang="en-US" sz="1600" i="1" kern="0" smtClea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r>
                          <a:rPr lang="el-GR" sz="1600" i="1" kern="0" smtClean="0">
                            <a:latin typeface="Cambria Math" panose="02040503050406030204" pitchFamily="18" charset="0"/>
                            <a:ea typeface="Cambria Math" panose="02040503050406030204" pitchFamily="18" charset="0"/>
                          </a:rPr>
                          <m:t>∙</m:t>
                        </m:r>
                        <m:r>
                          <a:rPr lang="de-DE" sz="1600" b="0" i="1" kern="0" smtClean="0">
                            <a:latin typeface="Cambria Math" panose="02040503050406030204" pitchFamily="18" charset="0"/>
                            <a:ea typeface="Cambria Math" panose="02040503050406030204" pitchFamily="18" charset="0"/>
                          </a:rPr>
                          <m:t>𝐿</m:t>
                        </m:r>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d>
                          <m:dPr>
                            <m:ctrlPr>
                              <a:rPr lang="en-US" sz="1600" i="1" kern="0" smtClean="0">
                                <a:latin typeface="Cambria Math" panose="02040503050406030204" pitchFamily="18" charset="0"/>
                                <a:ea typeface="Cambria Math" panose="02040503050406030204" pitchFamily="18" charset="0"/>
                              </a:rPr>
                            </m:ctrlPr>
                          </m:dPr>
                          <m:e>
                            <m:sSup>
                              <m:sSupPr>
                                <m:ctrlPr>
                                  <a:rPr lang="en-US" sz="1600" i="1" kern="0">
                                    <a:latin typeface="Cambria Math" panose="02040503050406030204" pitchFamily="18" charset="0"/>
                                    <a:ea typeface="Cambria Math" panose="02040503050406030204" pitchFamily="18" charset="0"/>
                                  </a:rPr>
                                </m:ctrlPr>
                              </m:sSupPr>
                              <m:e>
                                <m:r>
                                  <a:rPr lang="en-US" sz="1600" i="1" kern="0">
                                    <a:latin typeface="Cambria Math" panose="02040503050406030204" pitchFamily="18" charset="0"/>
                                    <a:ea typeface="Cambria Math" panose="02040503050406030204" pitchFamily="18" charset="0"/>
                                  </a:rPr>
                                  <m:t>𝑒</m:t>
                                </m:r>
                              </m:e>
                              <m:sup>
                                <m:r>
                                  <a:rPr lang="en-US" sz="1600" i="1" ker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sup>
                            </m:sSup>
                            <m:r>
                              <a:rPr lang="de-DE" sz="1600" b="0" i="1" kern="0" smtClean="0">
                                <a:latin typeface="Cambria Math" panose="02040503050406030204" pitchFamily="18" charset="0"/>
                                <a:ea typeface="Cambria Math" panose="02040503050406030204" pitchFamily="18" charset="0"/>
                              </a:rPr>
                              <m:t>−1−</m:t>
                            </m:r>
                            <m:r>
                              <m:rPr>
                                <m:sty m:val="p"/>
                              </m:rPr>
                              <a:rPr lang="el-GR" sz="1600" i="1" kern="0">
                                <a:latin typeface="Cambria Math" panose="02040503050406030204" pitchFamily="18" charset="0"/>
                                <a:ea typeface="Cambria Math" panose="02040503050406030204" pitchFamily="18" charset="0"/>
                              </a:rPr>
                              <m:t>γ</m:t>
                            </m:r>
                          </m:e>
                        </m:d>
                      </m:e>
                      <m:sup>
                        <m:sSubSup>
                          <m:sSubSupPr>
                            <m:ctrlPr>
                              <a:rPr lang="en-US" sz="1600" i="1" kern="0" smtClean="0">
                                <a:latin typeface="Cambria Math" panose="02040503050406030204" pitchFamily="18" charset="0"/>
                                <a:ea typeface="Cambria Math" panose="02040503050406030204" pitchFamily="18" charset="0"/>
                              </a:rPr>
                            </m:ctrlPr>
                          </m:sSubSupPr>
                          <m:e>
                            <m:r>
                              <a:rPr lang="de-DE" sz="1600" b="0" i="1" kern="0" smtClean="0">
                                <a:latin typeface="Cambria Math" panose="02040503050406030204" pitchFamily="18" charset="0"/>
                                <a:ea typeface="Cambria Math" panose="02040503050406030204" pitchFamily="18" charset="0"/>
                              </a:rPr>
                              <m:t>𝑁</m:t>
                            </m:r>
                          </m:e>
                          <m:sub>
                            <m:r>
                              <a:rPr lang="de-DE" sz="1600" b="0" i="1" kern="0" smtClean="0">
                                <a:latin typeface="Cambria Math" panose="02040503050406030204" pitchFamily="18" charset="0"/>
                                <a:ea typeface="Cambria Math" panose="02040503050406030204" pitchFamily="18" charset="0"/>
                              </a:rPr>
                              <m:t>𝑐</m:t>
                            </m:r>
                          </m:sub>
                          <m:sup>
                            <m:r>
                              <a:rPr lang="de-DE" sz="1600" b="0" i="1" kern="0" smtClean="0">
                                <a:latin typeface="Cambria Math" panose="02040503050406030204" pitchFamily="18" charset="0"/>
                                <a:ea typeface="Cambria Math" panose="02040503050406030204" pitchFamily="18" charset="0"/>
                              </a:rPr>
                              <m:t>′</m:t>
                            </m:r>
                          </m:sup>
                        </m:sSubSup>
                      </m:sup>
                    </m:sSup>
                  </m:oMath>
                </a14:m>
                <a:endParaRPr lang="en-US" sz="1600" dirty="0"/>
              </a:p>
              <a:p>
                <a:endParaRPr lang="en-US" sz="1600" dirty="0"/>
              </a:p>
              <a:p>
                <a:r>
                  <a:rPr lang="en-US" sz="1600" dirty="0"/>
                  <a:t>Normalized </a:t>
                </a:r>
                <a:r>
                  <a:rPr lang="en-US" sz="1600" kern="0" dirty="0"/>
                  <a:t>ML distribution:</a:t>
                </a:r>
              </a:p>
              <a:p>
                <a:pPr marL="0" indent="0">
                  <a:spcAft>
                    <a:spcPct val="0"/>
                  </a:spcAft>
                  <a:buNone/>
                </a:pPr>
                <a:br>
                  <a:rPr lang="en-US" sz="1600" kern="0" dirty="0"/>
                </a:br>
                <a:br>
                  <a:rPr lang="en-US" sz="1600" kern="0" dirty="0"/>
                </a:br>
                <a:br>
                  <a:rPr lang="en-US" sz="1600" kern="0" dirty="0"/>
                </a:b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Abgerundetes Rechteck 7">
                <a:extLst>
                  <a:ext uri="{FF2B5EF4-FFF2-40B4-BE49-F238E27FC236}">
                    <a16:creationId xmlns:a16="http://schemas.microsoft.com/office/drawing/2014/main" id="{6F54D019-EC99-A94B-8E8E-FF316CF2EA27}"/>
                  </a:ext>
                </a:extLst>
              </p:cNvPr>
              <p:cNvSpPr/>
              <p:nvPr/>
            </p:nvSpPr>
            <p:spPr>
              <a:xfrm>
                <a:off x="6246819" y="1369919"/>
                <a:ext cx="2555862" cy="1265858"/>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𝑒</m:t>
                        </m:r>
                      </m:sub>
                    </m:sSub>
                  </m:oMath>
                </a14:m>
                <a:r>
                  <a:rPr lang="en-US" sz="1100">
                    <a:solidFill>
                      <a:schemeClr val="tx1"/>
                    </a:solidFill>
                  </a:rPr>
                  <a:t>: Probability of an empty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𝑠</m:t>
                        </m:r>
                      </m:sub>
                    </m:sSub>
                  </m:oMath>
                </a14:m>
                <a:r>
                  <a:rPr lang="en-US" sz="1100">
                    <a:solidFill>
                      <a:schemeClr val="tx1"/>
                    </a:solidFill>
                  </a:rPr>
                  <a:t>: Probability of a successful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𝑐</m:t>
                        </m:r>
                      </m:sub>
                    </m:sSub>
                  </m:oMath>
                </a14:m>
                <a:r>
                  <a:rPr lang="en-US" sz="1100">
                    <a:solidFill>
                      <a:schemeClr val="tx1"/>
                    </a:solidFill>
                  </a:rPr>
                  <a:t>: Probability of a collided slot</a:t>
                </a:r>
              </a:p>
              <a:p>
                <a:pPr marL="171450" indent="-171450">
                  <a:lnSpc>
                    <a:spcPct val="150000"/>
                  </a:lnSpc>
                  <a:buFont typeface="Arial" panose="020B0604020202020204" pitchFamily="34" charset="0"/>
                  <a:buChar char="•"/>
                </a:pPr>
                <a14:m>
                  <m:oMath xmlns:m="http://schemas.openxmlformats.org/officeDocument/2006/math">
                    <m:r>
                      <a:rPr lang="en-US" sz="1100" b="0" i="1" smtClean="0">
                        <a:solidFill>
                          <a:schemeClr val="tx1"/>
                        </a:solidFill>
                        <a:latin typeface="Cambria Math" panose="02040503050406030204" pitchFamily="18" charset="0"/>
                      </a:rPr>
                      <m:t>𝐿</m:t>
                    </m:r>
                  </m:oMath>
                </a14:m>
                <a:r>
                  <a:rPr lang="en-US" sz="1100">
                    <a:solidFill>
                      <a:schemeClr val="tx1"/>
                    </a:solidFill>
                  </a:rPr>
                  <a:t>: Current FSA frame length</a:t>
                </a:r>
              </a:p>
            </p:txBody>
          </p:sp>
        </mc:Choice>
        <mc:Fallback xmlns="">
          <p:sp>
            <p:nvSpPr>
              <p:cNvPr id="12" name="Abgerundetes Rechteck 7">
                <a:extLst>
                  <a:ext uri="{FF2B5EF4-FFF2-40B4-BE49-F238E27FC236}">
                    <a16:creationId xmlns:a16="http://schemas.microsoft.com/office/drawing/2014/main" id="{6F54D019-EC99-A94B-8E8E-FF316CF2EA27}"/>
                  </a:ext>
                </a:extLst>
              </p:cNvPr>
              <p:cNvSpPr>
                <a:spLocks noRot="1" noChangeAspect="1" noMove="1" noResize="1" noEditPoints="1" noAdjustHandles="1" noChangeArrowheads="1" noChangeShapeType="1" noTextEdit="1"/>
              </p:cNvSpPr>
              <p:nvPr/>
            </p:nvSpPr>
            <p:spPr>
              <a:xfrm>
                <a:off x="6246819" y="1369919"/>
                <a:ext cx="2555862" cy="1265858"/>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2411F32-2961-2948-8587-9CE762F1C760}"/>
              </a:ext>
            </a:extLst>
          </p:cNvPr>
          <p:cNvSpPr txBox="1"/>
          <p:nvPr/>
        </p:nvSpPr>
        <p:spPr>
          <a:xfrm>
            <a:off x="2627784" y="5822938"/>
            <a:ext cx="1568058" cy="246221"/>
          </a:xfrm>
          <a:prstGeom prst="rect">
            <a:avLst/>
          </a:prstGeom>
          <a:noFill/>
        </p:spPr>
        <p:txBody>
          <a:bodyPr wrap="none" rtlCol="0">
            <a:spAutoFit/>
          </a:bodyPr>
          <a:lstStyle/>
          <a:p>
            <a:r>
              <a:rPr lang="en-CA" sz="1000" i="1" dirty="0">
                <a:latin typeface="Calibri" panose="020F0502020204030204" pitchFamily="34" charset="0"/>
              </a:rPr>
              <a:t>[6] </a:t>
            </a:r>
            <a:r>
              <a:rPr lang="en-US" sz="1000" i="1" dirty="0">
                <a:latin typeface="Calibri" panose="020F0502020204030204" pitchFamily="34" charset="0"/>
                <a:cs typeface="Calibri" panose="020F0502020204030204" pitchFamily="34" charset="0"/>
              </a:rPr>
              <a:t>W.-T. Chen Chen</a:t>
            </a:r>
            <a:r>
              <a:rPr lang="de-DE" sz="1000" i="1" dirty="0">
                <a:latin typeface="Calibri" panose="020F0502020204030204" pitchFamily="34" charset="0"/>
                <a:cs typeface="Calibri" panose="020F0502020204030204" pitchFamily="34" charset="0"/>
              </a:rPr>
              <a:t> 2009.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78CD10D0-8B3B-894E-8201-9F810BEDD2CA}"/>
              </a:ext>
            </a:extLst>
          </p:cNvPr>
          <p:cNvSpPr txBox="1"/>
          <p:nvPr/>
        </p:nvSpPr>
        <p:spPr>
          <a:xfrm>
            <a:off x="4163782" y="5822937"/>
            <a:ext cx="1938309" cy="246221"/>
          </a:xfrm>
          <a:prstGeom prst="rect">
            <a:avLst/>
          </a:prstGeom>
          <a:noFill/>
        </p:spPr>
        <p:txBody>
          <a:bodyPr wrap="square" rtlCol="0">
            <a:spAutoFit/>
          </a:bodyPr>
          <a:lstStyle/>
          <a:p>
            <a:r>
              <a:rPr lang="en-CA" sz="1000" i="1" dirty="0">
                <a:latin typeface="Calibri" panose="020F0502020204030204" pitchFamily="34" charset="0"/>
              </a:rPr>
              <a:t>[7] </a:t>
            </a:r>
            <a:r>
              <a:rPr lang="en-US" sz="1000" i="1" dirty="0">
                <a:latin typeface="Calibri" panose="020F0502020204030204" pitchFamily="34" charset="0"/>
                <a:cs typeface="Calibri" panose="020F0502020204030204" pitchFamily="34" charset="0"/>
              </a:rPr>
              <a:t>E. </a:t>
            </a:r>
            <a:r>
              <a:rPr lang="en-US" sz="1000" i="1" dirty="0" err="1">
                <a:latin typeface="Calibri" panose="020F0502020204030204" pitchFamily="34" charset="0"/>
                <a:cs typeface="Calibri" panose="020F0502020204030204" pitchFamily="34" charset="0"/>
              </a:rPr>
              <a:t>Vahedi</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2011.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7" name="Abgerundetes Rechteck 3">
                <a:extLst>
                  <a:ext uri="{FF2B5EF4-FFF2-40B4-BE49-F238E27FC236}">
                    <a16:creationId xmlns:a16="http://schemas.microsoft.com/office/drawing/2014/main" id="{495AF761-D633-E340-8162-B7BC1999C02E}"/>
                  </a:ext>
                </a:extLst>
              </p:cNvPr>
              <p:cNvSpPr/>
              <p:nvPr/>
            </p:nvSpPr>
            <p:spPr>
              <a:xfrm>
                <a:off x="1403648" y="4365104"/>
                <a:ext cx="4248471" cy="576063"/>
              </a:xfrm>
              <a:prstGeom prst="round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r>
                        <a:rPr lang="en-US" sz="1400" i="1" kern="0" smtClean="0">
                          <a:solidFill>
                            <a:schemeClr val="tx1"/>
                          </a:solidFill>
                          <a:latin typeface="Cambria Math"/>
                        </a:rPr>
                        <m:t>𝑝</m:t>
                      </m:r>
                      <m:d>
                        <m:dPr>
                          <m:ctrlPr>
                            <a:rPr lang="en-US" sz="1400" i="1" kern="0">
                              <a:solidFill>
                                <a:schemeClr val="tx1"/>
                              </a:solidFill>
                              <a:latin typeface="Cambria Math" panose="02040503050406030204" pitchFamily="18" charset="0"/>
                            </a:rPr>
                          </m:ctrlPr>
                        </m:dPr>
                        <m:e>
                          <m:acc>
                            <m:accPr>
                              <m:chr m:val="̂"/>
                              <m:ctrlPr>
                                <a:rPr lang="en-US" sz="1400" i="1" kern="0">
                                  <a:solidFill>
                                    <a:schemeClr val="tx1"/>
                                  </a:solidFill>
                                  <a:latin typeface="Cambria Math" panose="02040503050406030204" pitchFamily="18" charset="0"/>
                                </a:rPr>
                              </m:ctrlPr>
                            </m:accPr>
                            <m:e>
                              <m:r>
                                <a:rPr lang="en-US" sz="1400" i="1" kern="0">
                                  <a:solidFill>
                                    <a:schemeClr val="tx1"/>
                                  </a:solidFill>
                                  <a:latin typeface="Cambria Math" panose="02040503050406030204" pitchFamily="18" charset="0"/>
                                </a:rPr>
                                <m:t>𝑛</m:t>
                              </m:r>
                            </m:e>
                          </m:acc>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𝐿</m:t>
                              </m:r>
                              <m:r>
                                <a:rPr lang="en-US" sz="1400" i="1" kern="0">
                                  <a:solidFill>
                                    <a:schemeClr val="tx1"/>
                                  </a:solidFill>
                                  <a:latin typeface="Cambria Math"/>
                                </a:rPr>
                                <m:t>,</m:t>
                              </m:r>
                              <m:r>
                                <a:rPr lang="en-US" sz="1400" i="1" kern="0">
                                  <a:solidFill>
                                    <a:schemeClr val="tx1"/>
                                  </a:solidFill>
                                  <a:latin typeface="Cambria Math"/>
                                </a:rPr>
                                <m:t>𝑁</m:t>
                              </m:r>
                            </m:e>
                            <m:sub>
                              <m:r>
                                <a:rPr lang="en-US" sz="1400" i="1" kern="0">
                                  <a:solidFill>
                                    <a:schemeClr val="tx1"/>
                                  </a:solidFill>
                                  <a:latin typeface="Cambria Math"/>
                                </a:rPr>
                                <m:t>𝐸</m:t>
                              </m:r>
                            </m:sub>
                          </m:sSub>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 </m:t>
                              </m:r>
                              <m:r>
                                <a:rPr lang="en-US" sz="1400" i="1" kern="0">
                                  <a:solidFill>
                                    <a:schemeClr val="tx1"/>
                                  </a:solidFill>
                                  <a:latin typeface="Cambria Math"/>
                                </a:rPr>
                                <m:t>𝑁</m:t>
                              </m:r>
                            </m:e>
                            <m:sub>
                              <m:r>
                                <a:rPr lang="en-US" sz="1400" i="1" kern="0">
                                  <a:solidFill>
                                    <a:schemeClr val="tx1"/>
                                  </a:solidFill>
                                  <a:latin typeface="Cambria Math"/>
                                </a:rPr>
                                <m:t>𝑠</m:t>
                              </m:r>
                            </m:sub>
                          </m:sSub>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𝑁</m:t>
                              </m:r>
                            </m:e>
                            <m:sub>
                              <m:r>
                                <a:rPr lang="en-US" sz="1400" i="1" kern="0">
                                  <a:solidFill>
                                    <a:schemeClr val="tx1"/>
                                  </a:solidFill>
                                  <a:latin typeface="Cambria Math"/>
                                </a:rPr>
                                <m:t>𝑐</m:t>
                              </m:r>
                            </m:sub>
                          </m:sSub>
                        </m:e>
                      </m:d>
                      <m:r>
                        <a:rPr lang="en-US" sz="1400" i="1" kern="0">
                          <a:solidFill>
                            <a:schemeClr val="tx1"/>
                          </a:solidFill>
                          <a:latin typeface="Cambria Math"/>
                        </a:rPr>
                        <m:t>=</m:t>
                      </m:r>
                      <m:sSup>
                        <m:sSupPr>
                          <m:ctrlPr>
                            <a:rPr lang="en-US" sz="1400" i="1" kern="0">
                              <a:solidFill>
                                <a:schemeClr val="tx1"/>
                              </a:solidFill>
                              <a:latin typeface="Cambria Math" panose="02040503050406030204" pitchFamily="18" charset="0"/>
                            </a:rPr>
                          </m:ctrlPr>
                        </m:sSupPr>
                        <m:e>
                          <m:r>
                            <m:rPr>
                              <m:sty m:val="p"/>
                            </m:rPr>
                            <a:rPr lang="el-GR" sz="1400" i="1" kern="0">
                              <a:solidFill>
                                <a:schemeClr val="tx1"/>
                              </a:solidFill>
                              <a:latin typeface="Cambria Math" panose="02040503050406030204" pitchFamily="18" charset="0"/>
                              <a:ea typeface="Cambria Math" panose="02040503050406030204" pitchFamily="18" charset="0"/>
                            </a:rPr>
                            <m:t>γ</m:t>
                          </m:r>
                        </m:e>
                        <m:sup>
                          <m:sSubSup>
                            <m:sSubSupPr>
                              <m:ctrlPr>
                                <a:rPr lang="en-US" sz="1400" i="1" kern="0">
                                  <a:solidFill>
                                    <a:schemeClr val="tx1"/>
                                  </a:solidFill>
                                  <a:latin typeface="Cambria Math" panose="02040503050406030204" pitchFamily="18" charset="0"/>
                                </a:rPr>
                              </m:ctrlPr>
                            </m:sSubSupPr>
                            <m:e>
                              <m:r>
                                <a:rPr lang="de-DE" sz="1400" i="1" kern="0">
                                  <a:solidFill>
                                    <a:schemeClr val="tx1"/>
                                  </a:solidFill>
                                  <a:latin typeface="Cambria Math" panose="02040503050406030204" pitchFamily="18" charset="0"/>
                                </a:rPr>
                                <m:t>𝑁</m:t>
                              </m:r>
                            </m:e>
                            <m:sub>
                              <m:r>
                                <a:rPr lang="de-DE" sz="1400" i="1" kern="0">
                                  <a:solidFill>
                                    <a:schemeClr val="tx1"/>
                                  </a:solidFill>
                                  <a:latin typeface="Cambria Math" panose="02040503050406030204" pitchFamily="18" charset="0"/>
                                </a:rPr>
                                <m:t>𝑠</m:t>
                              </m:r>
                            </m:sub>
                            <m:sup>
                              <m:r>
                                <a:rPr lang="de-DE" sz="1400" i="1" kern="0">
                                  <a:solidFill>
                                    <a:schemeClr val="tx1"/>
                                  </a:solidFill>
                                  <a:latin typeface="Cambria Math" panose="02040503050406030204" pitchFamily="18" charset="0"/>
                                </a:rPr>
                                <m:t>′</m:t>
                              </m:r>
                            </m:sup>
                          </m:sSubSup>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r>
                            <a:rPr lang="el-GR" sz="1400" i="1" kern="0">
                              <a:solidFill>
                                <a:schemeClr val="tx1"/>
                              </a:solidFill>
                              <a:latin typeface="Cambria Math" panose="02040503050406030204" pitchFamily="18" charset="0"/>
                              <a:ea typeface="Cambria Math" panose="02040503050406030204" pitchFamily="18" charset="0"/>
                            </a:rPr>
                            <m:t>∙</m:t>
                          </m:r>
                          <m:r>
                            <a:rPr lang="de-DE" sz="1400" i="1" kern="0">
                              <a:solidFill>
                                <a:schemeClr val="tx1"/>
                              </a:solidFill>
                              <a:latin typeface="Cambria Math" panose="02040503050406030204" pitchFamily="18" charset="0"/>
                              <a:ea typeface="Cambria Math" panose="02040503050406030204" pitchFamily="18" charset="0"/>
                            </a:rPr>
                            <m:t>𝐿</m:t>
                          </m:r>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d>
                            <m:dPr>
                              <m:ctrlPr>
                                <a:rPr lang="en-US" sz="1400" i="1" kern="0">
                                  <a:solidFill>
                                    <a:schemeClr val="tx1"/>
                                  </a:solidFill>
                                  <a:latin typeface="Cambria Math" panose="02040503050406030204" pitchFamily="18" charset="0"/>
                                  <a:ea typeface="Cambria Math" panose="02040503050406030204" pitchFamily="18" charset="0"/>
                                </a:rPr>
                              </m:ctrlPr>
                            </m:dPr>
                            <m:e>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sup>
                              </m:sSup>
                              <m:r>
                                <a:rPr lang="de-DE" sz="1400" i="1" kern="0">
                                  <a:solidFill>
                                    <a:schemeClr val="tx1"/>
                                  </a:solidFill>
                                  <a:latin typeface="Cambria Math" panose="02040503050406030204" pitchFamily="18" charset="0"/>
                                  <a:ea typeface="Cambria Math" panose="02040503050406030204" pitchFamily="18" charset="0"/>
                                </a:rPr>
                                <m:t>−1−</m:t>
                              </m:r>
                              <m:r>
                                <m:rPr>
                                  <m:sty m:val="p"/>
                                </m:rPr>
                                <a:rPr lang="el-GR" sz="1400" i="1" kern="0">
                                  <a:solidFill>
                                    <a:schemeClr val="tx1"/>
                                  </a:solidFill>
                                  <a:latin typeface="Cambria Math" panose="02040503050406030204" pitchFamily="18" charset="0"/>
                                  <a:ea typeface="Cambria Math" panose="02040503050406030204" pitchFamily="18" charset="0"/>
                                </a:rPr>
                                <m:t>γ</m:t>
                              </m:r>
                            </m:e>
                          </m:d>
                        </m:e>
                        <m:sup>
                          <m:sSubSup>
                            <m:sSubSupPr>
                              <m:ctrlPr>
                                <a:rPr lang="en-US" sz="1400" i="1" kern="0">
                                  <a:solidFill>
                                    <a:schemeClr val="tx1"/>
                                  </a:solidFill>
                                  <a:latin typeface="Cambria Math" panose="02040503050406030204" pitchFamily="18" charset="0"/>
                                  <a:ea typeface="Cambria Math" panose="02040503050406030204" pitchFamily="18" charset="0"/>
                                </a:rPr>
                              </m:ctrlPr>
                            </m:sSubSupPr>
                            <m:e>
                              <m:r>
                                <a:rPr lang="de-DE" sz="1400" i="1" kern="0">
                                  <a:solidFill>
                                    <a:schemeClr val="tx1"/>
                                  </a:solidFill>
                                  <a:latin typeface="Cambria Math" panose="02040503050406030204" pitchFamily="18" charset="0"/>
                                  <a:ea typeface="Cambria Math" panose="02040503050406030204" pitchFamily="18" charset="0"/>
                                </a:rPr>
                                <m:t>𝑁</m:t>
                              </m:r>
                            </m:e>
                            <m:sub>
                              <m:r>
                                <a:rPr lang="de-DE" sz="1400" i="1" kern="0">
                                  <a:solidFill>
                                    <a:schemeClr val="tx1"/>
                                  </a:solidFill>
                                  <a:latin typeface="Cambria Math" panose="02040503050406030204" pitchFamily="18" charset="0"/>
                                  <a:ea typeface="Cambria Math" panose="02040503050406030204" pitchFamily="18" charset="0"/>
                                </a:rPr>
                                <m:t>𝑐</m:t>
                              </m:r>
                            </m:sub>
                            <m:sup>
                              <m:r>
                                <a:rPr lang="de-DE" sz="1400" i="1" kern="0">
                                  <a:solidFill>
                                    <a:schemeClr val="tx1"/>
                                  </a:solidFill>
                                  <a:latin typeface="Cambria Math" panose="02040503050406030204" pitchFamily="18" charset="0"/>
                                  <a:ea typeface="Cambria Math" panose="02040503050406030204" pitchFamily="18" charset="0"/>
                                </a:rPr>
                                <m:t>′</m:t>
                              </m:r>
                            </m:sup>
                          </m:sSubSup>
                        </m:sup>
                      </m:sSup>
                    </m:oMath>
                  </m:oMathPara>
                </a14:m>
                <a:endParaRPr lang="en-US" sz="1500" kern="0">
                  <a:solidFill>
                    <a:schemeClr val="tx1"/>
                  </a:solidFill>
                </a:endParaRPr>
              </a:p>
            </p:txBody>
          </p:sp>
        </mc:Choice>
        <mc:Fallback xmlns="">
          <p:sp>
            <p:nvSpPr>
              <p:cNvPr id="17" name="Abgerundetes Rechteck 3">
                <a:extLst>
                  <a:ext uri="{FF2B5EF4-FFF2-40B4-BE49-F238E27FC236}">
                    <a16:creationId xmlns:a16="http://schemas.microsoft.com/office/drawing/2014/main" id="{495AF761-D633-E340-8162-B7BC1999C02E}"/>
                  </a:ext>
                </a:extLst>
              </p:cNvPr>
              <p:cNvSpPr>
                <a:spLocks noRot="1" noChangeAspect="1" noMove="1" noResize="1" noEditPoints="1" noAdjustHandles="1" noChangeArrowheads="1" noChangeShapeType="1" noTextEdit="1"/>
              </p:cNvSpPr>
              <p:nvPr/>
            </p:nvSpPr>
            <p:spPr>
              <a:xfrm>
                <a:off x="1403648" y="4365104"/>
                <a:ext cx="4248471" cy="576063"/>
              </a:xfrm>
              <a:prstGeom prst="round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 name="Alternate Process 5">
            <a:extLst>
              <a:ext uri="{FF2B5EF4-FFF2-40B4-BE49-F238E27FC236}">
                <a16:creationId xmlns:a16="http://schemas.microsoft.com/office/drawing/2014/main" id="{B545897D-FA76-414B-ABFF-5B4E6B1D1FFB}"/>
              </a:ext>
            </a:extLst>
          </p:cNvPr>
          <p:cNvSpPr/>
          <p:nvPr/>
        </p:nvSpPr>
        <p:spPr bwMode="auto">
          <a:xfrm>
            <a:off x="2915816" y="3068958"/>
            <a:ext cx="720080" cy="576065"/>
          </a:xfrm>
          <a:prstGeom prst="flowChartAlternateProcess">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rgbClr val="FF0000"/>
              </a:solidFill>
              <a:effectLst/>
              <a:latin typeface="+mj-lt"/>
            </a:endParaRPr>
          </a:p>
        </p:txBody>
      </p:sp>
      <p:pic>
        <p:nvPicPr>
          <p:cNvPr id="20" name="Picture 19">
            <a:extLst>
              <a:ext uri="{FF2B5EF4-FFF2-40B4-BE49-F238E27FC236}">
                <a16:creationId xmlns:a16="http://schemas.microsoft.com/office/drawing/2014/main" id="{F143B104-16A6-A843-94C9-FC17C83BA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44" y="3474374"/>
            <a:ext cx="2240680" cy="2240680"/>
          </a:xfrm>
          <a:prstGeom prst="rect">
            <a:avLst/>
          </a:prstGeom>
        </p:spPr>
      </p:pic>
      <p:sp>
        <p:nvSpPr>
          <p:cNvPr id="23" name="Titel 7">
            <a:extLst>
              <a:ext uri="{FF2B5EF4-FFF2-40B4-BE49-F238E27FC236}">
                <a16:creationId xmlns:a16="http://schemas.microsoft.com/office/drawing/2014/main" id="{0B12DD56-29F8-854A-AB5C-5FA23D76D573}"/>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16" name="TextBox 15">
            <a:extLst>
              <a:ext uri="{FF2B5EF4-FFF2-40B4-BE49-F238E27FC236}">
                <a16:creationId xmlns:a16="http://schemas.microsoft.com/office/drawing/2014/main" id="{511E8C8D-62DF-E741-917D-91D0D1D2F58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Effect transition="in" filter="fade">
                                      <p:cBhvr>
                                        <p:cTn id="13" dur="500"/>
                                        <p:tgtEl>
                                          <p:spTgt spid="9">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1DAC3E2-B9B7-2640-9C7C-D0028AD615D2}"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GB" sz="1600" kern="0" dirty="0"/>
                  <a:t>Proposed </a:t>
                </a:r>
                <a:r>
                  <a:rPr lang="en-US" sz="1600" kern="0" dirty="0"/>
                  <a:t>ML estimator:</a:t>
                </a:r>
              </a:p>
              <a:p>
                <a:pPr marL="0" indent="0">
                  <a:buNone/>
                </a:pPr>
                <a:r>
                  <a:rPr lang="en-US" sz="1600" kern="0" dirty="0"/>
                  <a:t>               </a:t>
                </a:r>
                <a14:m>
                  <m:oMath xmlns:m="http://schemas.openxmlformats.org/officeDocument/2006/math">
                    <m:r>
                      <a:rPr lang="de-DE" sz="1600" i="1" kern="0" smtClea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smtClean="0">
                            <a:solidFill>
                              <a:srgbClr val="FF0000"/>
                            </a:solidFill>
                            <a:latin typeface="Cambria Math"/>
                          </a:rPr>
                          <m:t>𝛼</m:t>
                        </m:r>
                      </m:e>
                    </m:d>
                    <m:r>
                      <a:rPr lang="de-DE" sz="1600" i="1" kern="0" smtClean="0">
                        <a:latin typeface="Cambria Math"/>
                      </a:rPr>
                      <m:t>=</m:t>
                    </m:r>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f>
                              <m:fPr>
                                <m:ctrlPr>
                                  <a:rPr lang="de-DE" sz="1600" i="1" kern="0" smtClean="0">
                                    <a:latin typeface="Cambria Math" panose="02040503050406030204" pitchFamily="18" charset="0"/>
                                  </a:rPr>
                                </m:ctrlPr>
                              </m:fPr>
                              <m:num>
                                <m:r>
                                  <a:rPr lang="de-DE" sz="1600" i="1" kern="0" smtClean="0">
                                    <a:latin typeface="Cambria Math"/>
                                  </a:rPr>
                                  <m:t>𝑛</m:t>
                                </m:r>
                              </m:num>
                              <m:den>
                                <m:r>
                                  <a:rPr lang="de-DE" sz="1600" i="1" kern="0" smtClean="0">
                                    <a:latin typeface="Cambria Math"/>
                                  </a:rPr>
                                  <m:t>𝐿</m:t>
                                </m:r>
                              </m:den>
                            </m:f>
                          </m:e>
                        </m:d>
                      </m:e>
                      <m:sup>
                        <m:sSub>
                          <m:sSubPr>
                            <m:ctrlPr>
                              <a:rPr lang="de-DE" sz="1600" i="1" kern="0" smtClean="0">
                                <a:latin typeface="Cambria Math" panose="02040503050406030204" pitchFamily="18" charset="0"/>
                              </a:rPr>
                            </m:ctrlPr>
                          </m:sSubPr>
                          <m:e>
                            <m:r>
                              <a:rPr lang="de-DE" sz="1600" i="1" kern="0" smtClean="0">
                                <a:latin typeface="Cambria Math"/>
                              </a:rPr>
                              <m:t>𝑁</m:t>
                            </m:r>
                            <m:r>
                              <a:rPr lang="de-DE" sz="1600" i="1" kern="0" baseline="30000" smtClean="0">
                                <a:latin typeface="Cambria Math"/>
                              </a:rPr>
                              <m:t>′</m:t>
                            </m:r>
                          </m:e>
                          <m:sub>
                            <m:r>
                              <a:rPr lang="de-DE" sz="1600" i="1" kern="0" smtClean="0">
                                <a:latin typeface="Cambria Math"/>
                              </a:rPr>
                              <m:t>𝑆</m:t>
                            </m:r>
                          </m:sub>
                        </m:sSub>
                      </m:sup>
                    </m:sSup>
                    <m:sSup>
                      <m:sSupPr>
                        <m:ctrlPr>
                          <a:rPr lang="de-DE" sz="1600" i="1" kern="0" smtClean="0">
                            <a:latin typeface="Cambria Math" panose="02040503050406030204" pitchFamily="18" charset="0"/>
                          </a:rPr>
                        </m:ctrlPr>
                      </m:sSupPr>
                      <m:e>
                        <m:r>
                          <a:rPr lang="de-DE" sz="1600" i="1" kern="0" smtClean="0">
                            <a:latin typeface="Cambria Math"/>
                          </a:rPr>
                          <m:t>𝑒</m:t>
                        </m:r>
                      </m:e>
                      <m:sup>
                        <m:r>
                          <a:rPr lang="de-DE" sz="1600" i="1" kern="0" smtClean="0">
                            <a:latin typeface="Cambria Math"/>
                          </a:rPr>
                          <m:t>−</m:t>
                        </m:r>
                        <m:r>
                          <a:rPr lang="de-DE" sz="1600" i="1" kern="0" smtClean="0">
                            <a:latin typeface="Cambria Math"/>
                          </a:rPr>
                          <m:t>𝑛</m:t>
                        </m:r>
                      </m:sup>
                    </m:sSup>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sSup>
                              <m:sSupPr>
                                <m:ctrlPr>
                                  <a:rPr lang="de-DE" sz="1600" i="1" kern="0">
                                    <a:latin typeface="Cambria Math" panose="02040503050406030204" pitchFamily="18" charset="0"/>
                                  </a:rPr>
                                </m:ctrlPr>
                              </m:sSupPr>
                              <m:e>
                                <m:r>
                                  <a:rPr lang="de-DE" sz="1600" i="1" kern="0">
                                    <a:latin typeface="Cambria Math"/>
                                  </a:rPr>
                                  <m:t>𝑒</m:t>
                                </m:r>
                              </m:e>
                              <m:sup>
                                <m:r>
                                  <a:rPr lang="de-DE" sz="1600" i="1" kern="0">
                                    <a:latin typeface="Cambria Math"/>
                                  </a:rPr>
                                  <m:t>−</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sup>
                            </m:sSup>
                            <m:r>
                              <a:rPr lang="de-DE" sz="1600" i="1" kern="0" smtClean="0">
                                <a:latin typeface="Cambria Math"/>
                              </a:rPr>
                              <m:t>−1−</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e>
                        </m:d>
                      </m:e>
                      <m:sup>
                        <m:sSub>
                          <m:sSubPr>
                            <m:ctrlPr>
                              <a:rPr lang="pt-BR" sz="1600" i="1" kern="0">
                                <a:latin typeface="Cambria Math" panose="02040503050406030204" pitchFamily="18" charset="0"/>
                              </a:rPr>
                            </m:ctrlPr>
                          </m:sSubPr>
                          <m:e>
                            <m:r>
                              <a:rPr lang="de-DE" sz="1600" i="1" kern="0">
                                <a:latin typeface="Cambria Math"/>
                              </a:rPr>
                              <m:t>𝑁</m:t>
                            </m:r>
                            <m:r>
                              <a:rPr lang="de-DE" sz="1600" i="1" kern="0" baseline="30000" smtClean="0">
                                <a:latin typeface="Cambria Math"/>
                              </a:rPr>
                              <m:t>′</m:t>
                            </m:r>
                          </m:e>
                          <m:sub>
                            <m:r>
                              <a:rPr lang="de-DE" sz="1600" i="1" kern="0">
                                <a:latin typeface="Cambria Math"/>
                              </a:rPr>
                              <m:t>𝑐</m:t>
                            </m:r>
                          </m:sub>
                        </m:sSub>
                      </m:sup>
                    </m:sSup>
                  </m:oMath>
                </a14:m>
                <a:r>
                  <a:rPr lang="en-GB" sz="1600" kern="0" dirty="0"/>
                  <a:t> </a:t>
                </a:r>
              </a:p>
              <a:p>
                <a:pPr>
                  <a:spcAft>
                    <a:spcPct val="0"/>
                  </a:spcAft>
                </a:pPr>
                <a:r>
                  <a:rPr lang="en-US" sz="1600" kern="0" dirty="0"/>
                  <a:t>For </a:t>
                </a:r>
                <a14:m>
                  <m:oMath xmlns:m="http://schemas.openxmlformats.org/officeDocument/2006/math">
                    <m:sSub>
                      <m:sSubPr>
                        <m:ctrlPr>
                          <a:rPr lang="de-DE" sz="1600" i="1" kern="0" smtClean="0">
                            <a:latin typeface="Cambria Math" panose="02040503050406030204" pitchFamily="18" charset="0"/>
                          </a:rPr>
                        </m:ctrlPr>
                      </m:sSubPr>
                      <m:e>
                        <m:r>
                          <a:rPr lang="de-DE" sz="1600" i="1" kern="0">
                            <a:latin typeface="Cambria Math"/>
                          </a:rPr>
                          <m:t>𝑛</m:t>
                        </m:r>
                      </m:e>
                      <m:sub>
                        <m:r>
                          <a:rPr lang="de-DE" sz="1600" i="1" kern="0" smtClean="0">
                            <a:latin typeface="Cambria Math"/>
                          </a:rPr>
                          <m:t>𝑜𝑝𝑡</m:t>
                        </m:r>
                      </m:sub>
                    </m:sSub>
                  </m:oMath>
                </a14:m>
                <a:r>
                  <a:rPr lang="en-US" sz="1600" kern="0" dirty="0"/>
                  <a:t>          </a:t>
                </a:r>
                <a14:m>
                  <m:oMath xmlns:m="http://schemas.openxmlformats.org/officeDocument/2006/math">
                    <m:f>
                      <m:fPr>
                        <m:ctrlPr>
                          <a:rPr lang="en-US" sz="1600" i="1" kern="0" smtClean="0">
                            <a:latin typeface="Cambria Math" panose="02040503050406030204" pitchFamily="18" charset="0"/>
                          </a:rPr>
                        </m:ctrlPr>
                      </m:fPr>
                      <m:num>
                        <m:r>
                          <a:rPr lang="en-US" sz="1600" i="1" kern="0" smtClean="0">
                            <a:latin typeface="Cambria Math"/>
                            <a:ea typeface="Cambria Math"/>
                          </a:rPr>
                          <m:t>𝜕</m:t>
                        </m:r>
                        <m:r>
                          <a:rPr lang="de-DE" sz="1600" i="1" ker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a:latin typeface="Cambria Math"/>
                              </a:rPr>
                              <m:t>𝛼</m:t>
                            </m:r>
                          </m:e>
                        </m:d>
                      </m:num>
                      <m:den>
                        <m:r>
                          <a:rPr lang="en-US" sz="1600" i="1" kern="0" smtClean="0">
                            <a:latin typeface="Cambria Math"/>
                            <a:ea typeface="Cambria Math"/>
                          </a:rPr>
                          <m:t>𝜕</m:t>
                        </m:r>
                        <m:r>
                          <a:rPr lang="de-DE" sz="1600" i="1" kern="0" smtClean="0">
                            <a:latin typeface="Cambria Math"/>
                          </a:rPr>
                          <m:t>𝑛</m:t>
                        </m:r>
                      </m:den>
                    </m:f>
                    <m:r>
                      <a:rPr lang="de-DE" sz="1600" i="1" kern="0" smtClean="0">
                        <a:latin typeface="Cambria Math"/>
                      </a:rPr>
                      <m:t>=0</m:t>
                    </m:r>
                  </m:oMath>
                </a14:m>
                <a:endParaRPr lang="en-US" sz="1600" kern="0" dirty="0"/>
              </a:p>
              <a:p>
                <a:pPr>
                  <a:spcAft>
                    <a:spcPct val="0"/>
                  </a:spcAft>
                </a:pPr>
                <a:endParaRPr lang="en-US" sz="1600" kern="0" dirty="0"/>
              </a:p>
              <a:p>
                <a:r>
                  <a:rPr lang="de-DE" sz="1600" kern="0" dirty="0"/>
                  <a:t>After</a:t>
                </a:r>
                <a:r>
                  <a:rPr lang="de-DE" sz="1600" i="1" kern="0" dirty="0">
                    <a:cs typeface="Calibri" panose="020F0502020204030204" pitchFamily="34" charset="0"/>
                  </a:rPr>
                  <a:t> </a:t>
                </a:r>
                <a:r>
                  <a:rPr lang="en-US" sz="1600" kern="0" dirty="0">
                    <a:cs typeface="Calibri" panose="020F0502020204030204" pitchFamily="34" charset="0"/>
                  </a:rPr>
                  <a:t>simplifications</a:t>
                </a:r>
                <a:r>
                  <a:rPr lang="de-DE" sz="1600" kern="0" dirty="0">
                    <a:cs typeface="Calibri" panose="020F0502020204030204" pitchFamily="34" charset="0"/>
                  </a:rPr>
                  <a:t>:</a:t>
                </a:r>
                <a:endParaRPr lang="de-DE" sz="1600" i="1" kern="0" dirty="0">
                  <a:cs typeface="Calibri" panose="020F0502020204030204" pitchFamily="34" charset="0"/>
                </a:endParaRPr>
              </a:p>
              <a:p>
                <a:pPr marL="0" indent="0">
                  <a:buFont typeface="Wingdings" pitchFamily="2" charset="2"/>
                  <a:buNone/>
                </a:pPr>
                <a14:m>
                  <m:oMathPara xmlns:m="http://schemas.openxmlformats.org/officeDocument/2006/math">
                    <m:oMathParaPr>
                      <m:jc m:val="left"/>
                    </m:oMathParaPr>
                    <m:oMath xmlns:m="http://schemas.openxmlformats.org/officeDocument/2006/math">
                      <m:d>
                        <m:dPr>
                          <m:begChr m:val="["/>
                          <m:endChr m:val="]"/>
                          <m:ctrlPr>
                            <a:rPr lang="de-DE" sz="1400" i="1" kern="0">
                              <a:latin typeface="Cambria Math" panose="02040503050406030204" pitchFamily="18" charset="0"/>
                            </a:rPr>
                          </m:ctrlPr>
                        </m:dPr>
                        <m:e>
                          <m:f>
                            <m:fPr>
                              <m:ctrlPr>
                                <a:rPr lang="de-DE" sz="1400" i="1" kern="0">
                                  <a:latin typeface="Cambria Math" panose="02040503050406030204" pitchFamily="18" charset="0"/>
                                </a:rPr>
                              </m:ctrlPr>
                            </m:fPr>
                            <m:num>
                              <m:r>
                                <a:rPr lang="de-DE" sz="1400" i="1" kern="0">
                                  <a:latin typeface="Cambria Math"/>
                                </a:rPr>
                                <m:t>1</m:t>
                              </m:r>
                            </m:num>
                            <m:den>
                              <m:r>
                                <a:rPr lang="de-DE" sz="1400" i="1" kern="0">
                                  <a:latin typeface="Cambria Math"/>
                                </a:rPr>
                                <m:t>120</m:t>
                              </m:r>
                            </m:den>
                          </m:f>
                          <m:d>
                            <m:dPr>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𝑐</m:t>
                                  </m:r>
                                </m:sub>
                              </m:sSub>
                            </m:e>
                          </m:d>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4</m:t>
                          </m:r>
                        </m:sup>
                      </m:sSup>
                      <m:r>
                        <a:rPr lang="de-DE" sz="1400" i="1" kern="0">
                          <a:latin typeface="Cambria Math"/>
                        </a:rPr>
                        <m:t>+</m:t>
                      </m:r>
                      <m:f>
                        <m:fPr>
                          <m:ctrlPr>
                            <a:rPr lang="de-DE" sz="1400" i="1" kern="0">
                              <a:latin typeface="Cambria Math" panose="02040503050406030204" pitchFamily="18" charset="0"/>
                            </a:rPr>
                          </m:ctrlPr>
                        </m:fPr>
                        <m:num>
                          <m:r>
                            <a:rPr lang="de-DE" sz="1400" i="1" kern="0">
                              <a:latin typeface="Cambria Math"/>
                            </a:rPr>
                            <m:t>𝐿</m:t>
                          </m:r>
                        </m:num>
                        <m:den>
                          <m:r>
                            <a:rPr lang="de-DE" sz="1400" i="1" kern="0">
                              <a:latin typeface="Cambria Math"/>
                            </a:rPr>
                            <m:t>24</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5</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3</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2</m:t>
                              </m:r>
                            </m:sup>
                          </m:sSup>
                        </m:num>
                        <m:den>
                          <m:r>
                            <a:rPr lang="de-DE" sz="1400" i="1" kern="0">
                              <a:latin typeface="Cambria Math"/>
                            </a:rPr>
                            <m:t>6</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4</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2</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3</m:t>
                              </m:r>
                            </m:sup>
                          </m:sSup>
                        </m:num>
                        <m:den>
                          <m:r>
                            <a:rPr lang="de-DE" sz="1400" i="1" kern="0">
                              <a:latin typeface="Cambria Math"/>
                            </a:rPr>
                            <m:t>2</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3</m:t>
                              </m:r>
                            </m:den>
                          </m:f>
                        </m:e>
                      </m:d>
                      <m:r>
                        <a:rPr lang="de-DE" sz="1400" i="1" kern="0">
                          <a:latin typeface="Cambria Math"/>
                        </a:rPr>
                        <m:t>𝑛</m:t>
                      </m:r>
                      <m:r>
                        <a:rPr lang="de-DE" sz="1400" i="1" kern="0">
                          <a:latin typeface="Cambria Math"/>
                        </a:rPr>
                        <m:t>−</m:t>
                      </m:r>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4</m:t>
                          </m:r>
                        </m:sup>
                      </m:sSup>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smtClean="0">
                                  <a:latin typeface="Cambria Math"/>
                                </a:rPr>
                                <m:t>2</m:t>
                              </m:r>
                            </m:den>
                          </m:f>
                        </m:e>
                      </m:d>
                      <m:r>
                        <a:rPr lang="de-DE" sz="1400" i="1" kern="0">
                          <a:latin typeface="Cambria Math"/>
                        </a:rPr>
                        <m:t>=0</m:t>
                      </m:r>
                    </m:oMath>
                  </m:oMathPara>
                </a14:m>
                <a:endParaRPr lang="en-GB" sz="1400" kern="0" dirty="0"/>
              </a:p>
              <a:p>
                <a:pPr marL="0" indent="0">
                  <a:buFont typeface="Wingdings" pitchFamily="2" charset="2"/>
                  <a:buNone/>
                </a:pPr>
                <a:endParaRPr lang="en-GB" sz="1600" kern="0" dirty="0"/>
              </a:p>
              <a:p>
                <a:pPr marL="0" indent="0">
                  <a:buFont typeface="Wingdings" pitchFamily="2" charset="2"/>
                  <a:buNone/>
                </a:pPr>
                <a:endParaRPr lang="en-GB" sz="1600" kern="0" dirty="0"/>
              </a:p>
              <a:p>
                <a:r>
                  <a:rPr lang="en-US" sz="1600" kern="0" dirty="0"/>
                  <a:t>According to Descartes’ rules of signs</a:t>
                </a:r>
                <a:r>
                  <a:rPr lang="en-US" sz="1600" kern="0" baseline="30000" dirty="0"/>
                  <a:t>[8]</a:t>
                </a:r>
                <a:r>
                  <a:rPr lang="en-US" sz="1600" kern="0" dirty="0"/>
                  <a:t> </a:t>
                </a:r>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244"/>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C87683AA-6C06-F741-8160-D2BC0BF5D0A5}"/>
              </a:ext>
            </a:extLst>
          </p:cNvPr>
          <p:cNvSpPr/>
          <p:nvPr/>
        </p:nvSpPr>
        <p:spPr>
          <a:xfrm>
            <a:off x="1581573" y="2119522"/>
            <a:ext cx="288032" cy="2160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Abgerundetes Rechteck 7">
                <a:extLst>
                  <a:ext uri="{FF2B5EF4-FFF2-40B4-BE49-F238E27FC236}">
                    <a16:creationId xmlns:a16="http://schemas.microsoft.com/office/drawing/2014/main" id="{1EBE7ADF-FCEC-784C-95EE-6B601FD5D7AC}"/>
                  </a:ext>
                </a:extLst>
              </p:cNvPr>
              <p:cNvSpPr/>
              <p:nvPr/>
            </p:nvSpPr>
            <p:spPr>
              <a:xfrm>
                <a:off x="6300192" y="3993897"/>
                <a:ext cx="2590984" cy="209939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r>
                      <a:rPr lang="de-DE" sz="1100" i="1" smtClean="0">
                        <a:solidFill>
                          <a:schemeClr val="tx1"/>
                        </a:solidFill>
                        <a:latin typeface="Cambria Math"/>
                      </a:rPr>
                      <m:t>𝑃</m:t>
                    </m:r>
                    <m:r>
                      <a:rPr lang="de-DE" sz="1100" i="1" smtClean="0">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8</m:t>
                        </m:r>
                        <m:r>
                          <a:rPr lang="de-DE" sz="1100" i="1">
                            <a:solidFill>
                              <a:schemeClr val="tx1"/>
                            </a:solidFill>
                            <a:latin typeface="Cambria Math"/>
                          </a:rPr>
                          <m:t>𝑎𝑐</m:t>
                        </m:r>
                        <m:r>
                          <a:rPr lang="de-DE" sz="1100" i="1">
                            <a:solidFill>
                              <a:schemeClr val="tx1"/>
                            </a:solidFill>
                            <a:latin typeface="Cambria Math"/>
                          </a:rPr>
                          <m:t>−3</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2</m:t>
                            </m:r>
                          </m:sup>
                        </m:sSup>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den>
                    </m:f>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𝑞</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3</m:t>
                            </m:r>
                          </m:sup>
                        </m:sSup>
                        <m:r>
                          <a:rPr lang="de-DE" sz="1100" i="1">
                            <a:solidFill>
                              <a:schemeClr val="tx1"/>
                            </a:solidFill>
                            <a:latin typeface="Cambria Math"/>
                          </a:rPr>
                          <m:t>−4</m:t>
                        </m:r>
                        <m:r>
                          <a:rPr lang="de-DE" sz="1100" i="1">
                            <a:solidFill>
                              <a:schemeClr val="tx1"/>
                            </a:solidFill>
                            <a:latin typeface="Cambria Math"/>
                          </a:rPr>
                          <m:t>𝑎𝑏𝑐</m:t>
                        </m:r>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r>
                          <a:rPr lang="de-DE" sz="1100" i="1">
                            <a:solidFill>
                              <a:schemeClr val="tx1"/>
                            </a:solidFill>
                            <a:latin typeface="Cambria Math"/>
                          </a:rPr>
                          <m:t>𝑑</m:t>
                        </m:r>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3</m:t>
                            </m:r>
                          </m:sup>
                        </m:sSup>
                      </m:den>
                    </m:f>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𝑆</m:t>
                    </m:r>
                    <m:r>
                      <a:rPr lang="de-DE" sz="1100" i="1">
                        <a:solidFill>
                          <a:schemeClr val="tx1"/>
                        </a:solidFill>
                        <a:latin typeface="Cambria Math"/>
                      </a:rPr>
                      <m:t>=</m:t>
                    </m:r>
                    <m:r>
                      <a:rPr lang="de-DE" sz="1100">
                        <a:solidFill>
                          <a:schemeClr val="tx1"/>
                        </a:solidFill>
                        <a:latin typeface="Cambria Math"/>
                      </a:rPr>
                      <m:t>0.5</m:t>
                    </m:r>
                    <m:rad>
                      <m:radPr>
                        <m:degHide m:val="on"/>
                        <m:ctrlPr>
                          <a:rPr lang="de-DE" sz="1100" i="1">
                            <a:solidFill>
                              <a:schemeClr val="tx1"/>
                            </a:solidFill>
                            <a:latin typeface="Cambria Math" panose="02040503050406030204" pitchFamily="18" charset="0"/>
                          </a:rPr>
                        </m:ctrlPr>
                      </m:radPr>
                      <m:deg/>
                      <m:e>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2</m:t>
                            </m:r>
                          </m:num>
                          <m:den>
                            <m:r>
                              <a:rPr lang="de-DE" sz="1100" i="1">
                                <a:solidFill>
                                  <a:schemeClr val="tx1"/>
                                </a:solidFill>
                                <a:latin typeface="Cambria Math"/>
                              </a:rPr>
                              <m:t>3</m:t>
                            </m:r>
                          </m:den>
                        </m:f>
                        <m:r>
                          <a:rPr lang="de-DE" sz="1100" i="1">
                            <a:solidFill>
                              <a:schemeClr val="tx1"/>
                            </a:solidFill>
                            <a:latin typeface="Cambria Math"/>
                          </a:rPr>
                          <m:t>𝑃</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1</m:t>
                            </m:r>
                          </m:num>
                          <m:den>
                            <m:r>
                              <a:rPr lang="de-DE" sz="1100" i="1">
                                <a:solidFill>
                                  <a:schemeClr val="tx1"/>
                                </a:solidFill>
                                <a:latin typeface="Cambria Math"/>
                              </a:rPr>
                              <m:t>3</m:t>
                            </m:r>
                            <m:r>
                              <a:rPr lang="de-DE" sz="1100" i="1">
                                <a:solidFill>
                                  <a:schemeClr val="tx1"/>
                                </a:solidFill>
                                <a:latin typeface="Cambria Math"/>
                              </a:rPr>
                              <m:t>𝑎</m:t>
                            </m:r>
                          </m:den>
                        </m:f>
                        <m:d>
                          <m:dPr>
                            <m:ctrlPr>
                              <a:rPr lang="de-DE" sz="1100" i="1">
                                <a:solidFill>
                                  <a:schemeClr val="tx1"/>
                                </a:solidFill>
                                <a:latin typeface="Cambria Math" panose="02040503050406030204" pitchFamily="18" charset="0"/>
                              </a:rPr>
                            </m:ctrlPr>
                          </m:dPr>
                          <m:e>
                            <m:r>
                              <a:rPr lang="de-DE" sz="1100" i="1">
                                <a:solidFill>
                                  <a:schemeClr val="tx1"/>
                                </a:solidFill>
                                <a:latin typeface="Cambria Math"/>
                              </a:rPr>
                              <m:t>𝑄</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0</m:t>
                                    </m:r>
                                  </m:sub>
                                </m:sSub>
                              </m:num>
                              <m:den>
                                <m:r>
                                  <a:rPr lang="de-DE" sz="1100" i="1">
                                    <a:solidFill>
                                      <a:schemeClr val="tx1"/>
                                    </a:solidFill>
                                    <a:latin typeface="Cambria Math"/>
                                  </a:rPr>
                                  <m:t>𝑄</m:t>
                                </m:r>
                              </m:den>
                            </m:f>
                          </m:e>
                        </m:d>
                      </m:e>
                    </m:rad>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𝑄</m:t>
                    </m:r>
                    <m:r>
                      <a:rPr lang="de-DE" sz="1100" i="1">
                        <a:solidFill>
                          <a:schemeClr val="tx1"/>
                        </a:solidFill>
                        <a:latin typeface="Cambria Math"/>
                      </a:rPr>
                      <m:t>=</m:t>
                    </m:r>
                    <m:rad>
                      <m:radPr>
                        <m:ctrlPr>
                          <a:rPr lang="de-DE" sz="1100" i="1">
                            <a:solidFill>
                              <a:schemeClr val="tx1"/>
                            </a:solidFill>
                            <a:latin typeface="Cambria Math" panose="02040503050406030204" pitchFamily="18" charset="0"/>
                          </a:rPr>
                        </m:ctrlPr>
                      </m:radPr>
                      <m:deg>
                        <m:r>
                          <a:rPr lang="de-DE" sz="1100" i="1">
                            <a:solidFill>
                              <a:schemeClr val="tx1"/>
                            </a:solidFill>
                            <a:latin typeface="Cambria Math"/>
                          </a:rPr>
                          <m:t>3</m:t>
                        </m:r>
                      </m:deg>
                      <m:e>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1</m:t>
                                </m:r>
                              </m:sub>
                            </m:sSub>
                            <m:r>
                              <a:rPr lang="de-DE" sz="1100" i="1">
                                <a:solidFill>
                                  <a:schemeClr val="tx1"/>
                                </a:solidFill>
                                <a:latin typeface="Cambria Math"/>
                              </a:rPr>
                              <m:t>+</m:t>
                            </m:r>
                            <m:rad>
                              <m:radPr>
                                <m:degHide m:val="on"/>
                                <m:ctrlPr>
                                  <a:rPr lang="de-DE" sz="1100" i="1">
                                    <a:solidFill>
                                      <a:schemeClr val="tx1"/>
                                    </a:solidFill>
                                    <a:latin typeface="Cambria Math" panose="02040503050406030204" pitchFamily="18" charset="0"/>
                                  </a:rPr>
                                </m:ctrlPr>
                              </m:radPr>
                              <m:deg/>
                              <m:e>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2</m:t>
                                    </m:r>
                                  </m:e>
                                  <m:sub>
                                    <m:r>
                                      <a:rPr lang="de-DE" sz="1100" i="1">
                                        <a:solidFill>
                                          <a:schemeClr val="tx1"/>
                                        </a:solidFill>
                                        <a:latin typeface="Cambria Math"/>
                                      </a:rPr>
                                      <m:t>1</m:t>
                                    </m:r>
                                  </m:sub>
                                  <m:sup/>
                                </m:sSubSup>
                                <m:r>
                                  <a:rPr lang="de-DE" sz="1100" i="1">
                                    <a:solidFill>
                                      <a:schemeClr val="tx1"/>
                                    </a:solidFill>
                                    <a:latin typeface="Cambria Math"/>
                                  </a:rPr>
                                  <m:t>−4</m:t>
                                </m:r>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3</m:t>
                                    </m:r>
                                  </m:e>
                                  <m:sub>
                                    <m:r>
                                      <a:rPr lang="de-DE" sz="1100" i="1">
                                        <a:solidFill>
                                          <a:schemeClr val="tx1"/>
                                        </a:solidFill>
                                        <a:latin typeface="Cambria Math"/>
                                      </a:rPr>
                                      <m:t>0</m:t>
                                    </m:r>
                                  </m:sub>
                                  <m:sup/>
                                </m:sSubSup>
                              </m:e>
                            </m:rad>
                          </m:num>
                          <m:den>
                            <m:r>
                              <a:rPr lang="de-DE" sz="1100" i="1">
                                <a:solidFill>
                                  <a:schemeClr val="tx1"/>
                                </a:solidFill>
                                <a:latin typeface="Cambria Math"/>
                              </a:rPr>
                              <m:t>2</m:t>
                            </m:r>
                          </m:den>
                        </m:f>
                      </m:e>
                    </m:rad>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0</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𝑐</m:t>
                        </m:r>
                      </m:e>
                      <m:sup>
                        <m:r>
                          <a:rPr lang="de-DE" sz="1100" i="1">
                            <a:solidFill>
                              <a:schemeClr val="tx1"/>
                            </a:solidFill>
                            <a:latin typeface="Cambria Math"/>
                          </a:rPr>
                          <m:t>2</m:t>
                        </m:r>
                      </m:sup>
                    </m:sSup>
                    <m:r>
                      <a:rPr lang="de-DE" sz="1100" i="1">
                        <a:solidFill>
                          <a:schemeClr val="tx1"/>
                        </a:solidFill>
                        <a:latin typeface="Cambria Math"/>
                      </a:rPr>
                      <m:t>−3</m:t>
                    </m:r>
                    <m:r>
                      <a:rPr lang="de-DE" sz="1100" i="1">
                        <a:solidFill>
                          <a:schemeClr val="tx1"/>
                        </a:solidFill>
                        <a:latin typeface="Cambria Math"/>
                      </a:rPr>
                      <m:t>𝑏𝑑</m:t>
                    </m:r>
                    <m:r>
                      <a:rPr lang="de-DE" sz="1100" i="1">
                        <a:solidFill>
                          <a:schemeClr val="tx1"/>
                        </a:solidFill>
                        <a:latin typeface="Cambria Math"/>
                      </a:rPr>
                      <m:t>+12</m:t>
                    </m:r>
                    <m:r>
                      <a:rPr lang="de-DE" sz="1100" i="1">
                        <a:solidFill>
                          <a:schemeClr val="tx1"/>
                        </a:solidFill>
                        <a:latin typeface="Cambria Math"/>
                      </a:rPr>
                      <m:t>𝑎𝑒</m:t>
                    </m:r>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1</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2</m:t>
                        </m:r>
                        <m:r>
                          <a:rPr lang="de-DE" sz="1100" i="1">
                            <a:solidFill>
                              <a:schemeClr val="tx1"/>
                            </a:solidFill>
                            <a:latin typeface="Cambria Math"/>
                          </a:rPr>
                          <m:t>𝑐</m:t>
                        </m:r>
                      </m:e>
                      <m:sup>
                        <m:r>
                          <a:rPr lang="de-DE" sz="1100" i="1">
                            <a:solidFill>
                              <a:schemeClr val="tx1"/>
                            </a:solidFill>
                            <a:latin typeface="Cambria Math"/>
                          </a:rPr>
                          <m:t>3</m:t>
                        </m:r>
                      </m:sup>
                    </m:sSup>
                    <m:r>
                      <a:rPr lang="de-DE" sz="1100" i="1">
                        <a:solidFill>
                          <a:schemeClr val="tx1"/>
                        </a:solidFill>
                        <a:latin typeface="Cambria Math"/>
                      </a:rPr>
                      <m:t>−9</m:t>
                    </m:r>
                    <m:r>
                      <a:rPr lang="de-DE" sz="1100" i="1">
                        <a:solidFill>
                          <a:schemeClr val="tx1"/>
                        </a:solidFill>
                        <a:latin typeface="Cambria Math"/>
                      </a:rPr>
                      <m:t>𝑏𝑐𝑑</m:t>
                    </m:r>
                    <m:r>
                      <a:rPr lang="de-DE" sz="1100" i="1">
                        <a:solidFill>
                          <a:schemeClr val="tx1"/>
                        </a:solidFill>
                        <a:latin typeface="Cambria Math"/>
                      </a:rPr>
                      <m:t>+27</m:t>
                    </m:r>
                    <m:r>
                      <a:rPr lang="de-DE" sz="1100" i="1">
                        <a:solidFill>
                          <a:schemeClr val="tx1"/>
                        </a:solidFill>
                        <a:latin typeface="Cambria Math"/>
                      </a:rPr>
                      <m:t>𝑎</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𝑑</m:t>
                        </m:r>
                      </m:e>
                      <m:sup>
                        <m:r>
                          <a:rPr lang="de-DE" sz="1100" i="1">
                            <a:solidFill>
                              <a:schemeClr val="tx1"/>
                            </a:solidFill>
                            <a:latin typeface="Cambria Math"/>
                          </a:rPr>
                          <m:t>2</m:t>
                        </m:r>
                      </m:sup>
                    </m:sSup>
                    <m:r>
                      <a:rPr lang="de-DE" sz="1100" i="1">
                        <a:solidFill>
                          <a:schemeClr val="tx1"/>
                        </a:solidFill>
                        <a:latin typeface="Cambria Math"/>
                      </a:rPr>
                      <m:t>−72</m:t>
                    </m:r>
                    <m:r>
                      <a:rPr lang="de-DE" sz="1100" i="1">
                        <a:solidFill>
                          <a:schemeClr val="tx1"/>
                        </a:solidFill>
                        <a:latin typeface="Cambria Math"/>
                      </a:rPr>
                      <m:t>𝑎𝑐𝑒</m:t>
                    </m:r>
                  </m:oMath>
                </a14:m>
                <a:endParaRPr lang="en-US" sz="1100">
                  <a:solidFill>
                    <a:schemeClr val="tx1"/>
                  </a:solidFill>
                </a:endParaRPr>
              </a:p>
            </p:txBody>
          </p:sp>
        </mc:Choice>
        <mc:Fallback xmlns="">
          <p:sp>
            <p:nvSpPr>
              <p:cNvPr id="14" name="Abgerundetes Rechteck 7">
                <a:extLst>
                  <a:ext uri="{FF2B5EF4-FFF2-40B4-BE49-F238E27FC236}">
                    <a16:creationId xmlns:a16="http://schemas.microsoft.com/office/drawing/2014/main" id="{1EBE7ADF-FCEC-784C-95EE-6B601FD5D7AC}"/>
                  </a:ext>
                </a:extLst>
              </p:cNvPr>
              <p:cNvSpPr>
                <a:spLocks noRot="1" noChangeAspect="1" noMove="1" noResize="1" noEditPoints="1" noAdjustHandles="1" noChangeArrowheads="1" noChangeShapeType="1" noTextEdit="1"/>
              </p:cNvSpPr>
              <p:nvPr/>
            </p:nvSpPr>
            <p:spPr>
              <a:xfrm>
                <a:off x="6300192" y="3993897"/>
                <a:ext cx="2590984" cy="2099399"/>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6" name="Geschweifte Klammer rechts 12">
            <a:extLst>
              <a:ext uri="{FF2B5EF4-FFF2-40B4-BE49-F238E27FC236}">
                <a16:creationId xmlns:a16="http://schemas.microsoft.com/office/drawing/2014/main" id="{61E46C17-89A8-274B-AF28-BEB9362CD9D9}"/>
              </a:ext>
            </a:extLst>
          </p:cNvPr>
          <p:cNvSpPr/>
          <p:nvPr/>
        </p:nvSpPr>
        <p:spPr>
          <a:xfrm rot="5400000">
            <a:off x="863588" y="3150303"/>
            <a:ext cx="216024" cy="115212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Geschweifte Klammer rechts 13">
            <a:extLst>
              <a:ext uri="{FF2B5EF4-FFF2-40B4-BE49-F238E27FC236}">
                <a16:creationId xmlns:a16="http://schemas.microsoft.com/office/drawing/2014/main" id="{35D7654A-2579-9F43-A7E9-75A52F55F698}"/>
              </a:ext>
            </a:extLst>
          </p:cNvPr>
          <p:cNvSpPr/>
          <p:nvPr/>
        </p:nvSpPr>
        <p:spPr>
          <a:xfrm rot="5400000">
            <a:off x="2555776" y="3058642"/>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Geschweifte Klammer rechts 14">
            <a:extLst>
              <a:ext uri="{FF2B5EF4-FFF2-40B4-BE49-F238E27FC236}">
                <a16:creationId xmlns:a16="http://schemas.microsoft.com/office/drawing/2014/main" id="{A0D9FAFB-AEDF-F84D-AC4F-7404E4436CBF}"/>
              </a:ext>
            </a:extLst>
          </p:cNvPr>
          <p:cNvSpPr/>
          <p:nvPr/>
        </p:nvSpPr>
        <p:spPr>
          <a:xfrm rot="5400000">
            <a:off x="4347800" y="3050466"/>
            <a:ext cx="232375"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Geschweifte Klammer rechts 15">
            <a:extLst>
              <a:ext uri="{FF2B5EF4-FFF2-40B4-BE49-F238E27FC236}">
                <a16:creationId xmlns:a16="http://schemas.microsoft.com/office/drawing/2014/main" id="{61399547-334B-8D43-A9CC-6BCB2A05C7D4}"/>
              </a:ext>
            </a:extLst>
          </p:cNvPr>
          <p:cNvSpPr/>
          <p:nvPr/>
        </p:nvSpPr>
        <p:spPr>
          <a:xfrm rot="5400000">
            <a:off x="6156176" y="3042291"/>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eschweifte Klammer rechts 16">
            <a:extLst>
              <a:ext uri="{FF2B5EF4-FFF2-40B4-BE49-F238E27FC236}">
                <a16:creationId xmlns:a16="http://schemas.microsoft.com/office/drawing/2014/main" id="{BE5B1FEB-0B22-0C4E-8FC7-A82DF128071C}"/>
              </a:ext>
            </a:extLst>
          </p:cNvPr>
          <p:cNvSpPr/>
          <p:nvPr/>
        </p:nvSpPr>
        <p:spPr>
          <a:xfrm rot="5400000">
            <a:off x="7748527" y="3178132"/>
            <a:ext cx="199673" cy="108012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feld 17">
                <a:extLst>
                  <a:ext uri="{FF2B5EF4-FFF2-40B4-BE49-F238E27FC236}">
                    <a16:creationId xmlns:a16="http://schemas.microsoft.com/office/drawing/2014/main" id="{993C1373-ADEF-7644-AD0F-C0B7D9830388}"/>
                  </a:ext>
                </a:extLst>
              </p:cNvPr>
              <p:cNvSpPr txBox="1"/>
              <p:nvPr/>
            </p:nvSpPr>
            <p:spPr>
              <a:xfrm>
                <a:off x="811682" y="372216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21" name="Textfeld 17">
                <a:extLst>
                  <a:ext uri="{FF2B5EF4-FFF2-40B4-BE49-F238E27FC236}">
                    <a16:creationId xmlns:a16="http://schemas.microsoft.com/office/drawing/2014/main" id="{993C1373-ADEF-7644-AD0F-C0B7D9830388}"/>
                  </a:ext>
                </a:extLst>
              </p:cNvPr>
              <p:cNvSpPr txBox="1">
                <a:spLocks noRot="1" noChangeAspect="1" noMove="1" noResize="1" noEditPoints="1" noAdjustHandles="1" noChangeArrowheads="1" noChangeShapeType="1" noTextEdit="1"/>
              </p:cNvSpPr>
              <p:nvPr/>
            </p:nvSpPr>
            <p:spPr>
              <a:xfrm>
                <a:off x="811682" y="3722167"/>
                <a:ext cx="2880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18">
                <a:extLst>
                  <a:ext uri="{FF2B5EF4-FFF2-40B4-BE49-F238E27FC236}">
                    <a16:creationId xmlns:a16="http://schemas.microsoft.com/office/drawing/2014/main" id="{89F89719-C354-CA4A-A31D-4ECB2DAA097C}"/>
                  </a:ext>
                </a:extLst>
              </p:cNvPr>
              <p:cNvSpPr txBox="1"/>
              <p:nvPr/>
            </p:nvSpPr>
            <p:spPr>
              <a:xfrm>
                <a:off x="2507621" y="37385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a:p>
            </p:txBody>
          </p:sp>
        </mc:Choice>
        <mc:Fallback xmlns="">
          <p:sp>
            <p:nvSpPr>
              <p:cNvPr id="22" name="Textfeld 18">
                <a:extLst>
                  <a:ext uri="{FF2B5EF4-FFF2-40B4-BE49-F238E27FC236}">
                    <a16:creationId xmlns:a16="http://schemas.microsoft.com/office/drawing/2014/main" id="{89F89719-C354-CA4A-A31D-4ECB2DAA097C}"/>
                  </a:ext>
                </a:extLst>
              </p:cNvPr>
              <p:cNvSpPr txBox="1">
                <a:spLocks noRot="1" noChangeAspect="1" noMove="1" noResize="1" noEditPoints="1" noAdjustHandles="1" noChangeArrowheads="1" noChangeShapeType="1" noTextEdit="1"/>
              </p:cNvSpPr>
              <p:nvPr/>
            </p:nvSpPr>
            <p:spPr>
              <a:xfrm>
                <a:off x="2507621" y="3738518"/>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19">
                <a:extLst>
                  <a:ext uri="{FF2B5EF4-FFF2-40B4-BE49-F238E27FC236}">
                    <a16:creationId xmlns:a16="http://schemas.microsoft.com/office/drawing/2014/main" id="{FD0B82E4-B348-E849-8FE2-C71E465A38C6}"/>
                  </a:ext>
                </a:extLst>
              </p:cNvPr>
              <p:cNvSpPr txBox="1"/>
              <p:nvPr/>
            </p:nvSpPr>
            <p:spPr>
              <a:xfrm>
                <a:off x="4316221" y="37301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a:p>
            </p:txBody>
          </p:sp>
        </mc:Choice>
        <mc:Fallback xmlns="">
          <p:sp>
            <p:nvSpPr>
              <p:cNvPr id="23" name="Textfeld 19">
                <a:extLst>
                  <a:ext uri="{FF2B5EF4-FFF2-40B4-BE49-F238E27FC236}">
                    <a16:creationId xmlns:a16="http://schemas.microsoft.com/office/drawing/2014/main" id="{FD0B82E4-B348-E849-8FE2-C71E465A38C6}"/>
                  </a:ext>
                </a:extLst>
              </p:cNvPr>
              <p:cNvSpPr txBox="1">
                <a:spLocks noRot="1" noChangeAspect="1" noMove="1" noResize="1" noEditPoints="1" noAdjustHandles="1" noChangeArrowheads="1" noChangeShapeType="1" noTextEdit="1"/>
              </p:cNvSpPr>
              <p:nvPr/>
            </p:nvSpPr>
            <p:spPr>
              <a:xfrm>
                <a:off x="4316221" y="3730118"/>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0">
                <a:extLst>
                  <a:ext uri="{FF2B5EF4-FFF2-40B4-BE49-F238E27FC236}">
                    <a16:creationId xmlns:a16="http://schemas.microsoft.com/office/drawing/2014/main" id="{2041392C-4224-2E4A-B96A-FB63E4B3CF53}"/>
                  </a:ext>
                </a:extLst>
              </p:cNvPr>
              <p:cNvSpPr txBox="1"/>
              <p:nvPr/>
            </p:nvSpPr>
            <p:spPr>
              <a:xfrm>
                <a:off x="6116421" y="3706265"/>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a:p>
            </p:txBody>
          </p:sp>
        </mc:Choice>
        <mc:Fallback xmlns="">
          <p:sp>
            <p:nvSpPr>
              <p:cNvPr id="24" name="Textfeld 20">
                <a:extLst>
                  <a:ext uri="{FF2B5EF4-FFF2-40B4-BE49-F238E27FC236}">
                    <a16:creationId xmlns:a16="http://schemas.microsoft.com/office/drawing/2014/main" id="{2041392C-4224-2E4A-B96A-FB63E4B3CF53}"/>
                  </a:ext>
                </a:extLst>
              </p:cNvPr>
              <p:cNvSpPr txBox="1">
                <a:spLocks noRot="1" noChangeAspect="1" noMove="1" noResize="1" noEditPoints="1" noAdjustHandles="1" noChangeArrowheads="1" noChangeShapeType="1" noTextEdit="1"/>
              </p:cNvSpPr>
              <p:nvPr/>
            </p:nvSpPr>
            <p:spPr>
              <a:xfrm>
                <a:off x="6116421" y="3706265"/>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21">
                <a:extLst>
                  <a:ext uri="{FF2B5EF4-FFF2-40B4-BE49-F238E27FC236}">
                    <a16:creationId xmlns:a16="http://schemas.microsoft.com/office/drawing/2014/main" id="{8DDA82B6-B9E7-D748-98D0-145F6A28593A}"/>
                  </a:ext>
                </a:extLst>
              </p:cNvPr>
              <p:cNvSpPr txBox="1"/>
              <p:nvPr/>
            </p:nvSpPr>
            <p:spPr>
              <a:xfrm>
                <a:off x="7700148" y="369036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a:p>
            </p:txBody>
          </p:sp>
        </mc:Choice>
        <mc:Fallback xmlns="">
          <p:sp>
            <p:nvSpPr>
              <p:cNvPr id="25" name="Textfeld 21">
                <a:extLst>
                  <a:ext uri="{FF2B5EF4-FFF2-40B4-BE49-F238E27FC236}">
                    <a16:creationId xmlns:a16="http://schemas.microsoft.com/office/drawing/2014/main" id="{8DDA82B6-B9E7-D748-98D0-145F6A28593A}"/>
                  </a:ext>
                </a:extLst>
              </p:cNvPr>
              <p:cNvSpPr txBox="1">
                <a:spLocks noRot="1" noChangeAspect="1" noMove="1" noResize="1" noEditPoints="1" noAdjustHandles="1" noChangeArrowheads="1" noChangeShapeType="1" noTextEdit="1"/>
              </p:cNvSpPr>
              <p:nvPr/>
            </p:nvSpPr>
            <p:spPr>
              <a:xfrm>
                <a:off x="7700148" y="369036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Abgerundetes Rechteck 3">
                <a:extLst>
                  <a:ext uri="{FF2B5EF4-FFF2-40B4-BE49-F238E27FC236}">
                    <a16:creationId xmlns:a16="http://schemas.microsoft.com/office/drawing/2014/main" id="{79385D9C-B2BD-2747-AF71-7F0B3B25ACA7}"/>
                  </a:ext>
                </a:extLst>
              </p:cNvPr>
              <p:cNvSpPr/>
              <p:nvPr/>
            </p:nvSpPr>
            <p:spPr>
              <a:xfrm>
                <a:off x="811682" y="4764165"/>
                <a:ext cx="3456383" cy="576063"/>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𝑛</m:t>
                          </m:r>
                        </m:e>
                      </m:acc>
                      <m:r>
                        <a:rPr lang="de-DE" sz="1600" i="1">
                          <a:solidFill>
                            <a:srgbClr val="C00000"/>
                          </a:solidFill>
                          <a:latin typeface="Cambria Math" panose="02040503050406030204" pitchFamily="18" charset="0"/>
                        </a:rPr>
                        <m:t> </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𝑏</m:t>
                          </m:r>
                        </m:num>
                        <m:den>
                          <m:r>
                            <a:rPr lang="de-DE" sz="1500" i="1" kern="0">
                              <a:solidFill>
                                <a:schemeClr val="tx1"/>
                              </a:solidFill>
                              <a:latin typeface="Cambria Math"/>
                            </a:rPr>
                            <m:t>4</m:t>
                          </m:r>
                          <m:r>
                            <a:rPr lang="de-DE" sz="1500" i="1" kern="0">
                              <a:solidFill>
                                <a:schemeClr val="tx1"/>
                              </a:solidFill>
                              <a:latin typeface="Cambria Math"/>
                            </a:rPr>
                            <m:t>𝑎</m:t>
                          </m:r>
                        </m:den>
                      </m:f>
                      <m:r>
                        <a:rPr lang="de-DE" sz="1500" i="1" kern="0">
                          <a:solidFill>
                            <a:schemeClr val="tx1"/>
                          </a:solidFill>
                          <a:latin typeface="Cambria Math"/>
                        </a:rPr>
                        <m:t>−</m:t>
                      </m:r>
                      <m:r>
                        <a:rPr lang="de-DE" sz="1500" i="1" kern="0">
                          <a:solidFill>
                            <a:schemeClr val="tx1"/>
                          </a:solidFill>
                          <a:latin typeface="Cambria Math"/>
                        </a:rPr>
                        <m:t>𝑆</m:t>
                      </m:r>
                      <m:r>
                        <a:rPr lang="de-DE" sz="1500" i="1" kern="0">
                          <a:solidFill>
                            <a:schemeClr val="tx1"/>
                          </a:solidFill>
                          <a:latin typeface="Cambria Math"/>
                        </a:rPr>
                        <m:t>+0.5</m:t>
                      </m:r>
                      <m:rad>
                        <m:radPr>
                          <m:degHide m:val="on"/>
                          <m:ctrlPr>
                            <a:rPr lang="de-DE" sz="1500" i="1" kern="0">
                              <a:solidFill>
                                <a:schemeClr val="tx1"/>
                              </a:solidFill>
                              <a:latin typeface="Cambria Math" panose="02040503050406030204" pitchFamily="18" charset="0"/>
                            </a:rPr>
                          </m:ctrlPr>
                        </m:radPr>
                        <m:deg/>
                        <m:e>
                          <m:r>
                            <a:rPr lang="de-DE" sz="1500" i="1" kern="0">
                              <a:solidFill>
                                <a:schemeClr val="tx1"/>
                              </a:solidFill>
                              <a:latin typeface="Cambria Math"/>
                            </a:rPr>
                            <m:t>−4</m:t>
                          </m:r>
                          <m:sSup>
                            <m:sSupPr>
                              <m:ctrlPr>
                                <a:rPr lang="de-DE" sz="1500" i="1" kern="0">
                                  <a:solidFill>
                                    <a:schemeClr val="tx1"/>
                                  </a:solidFill>
                                  <a:latin typeface="Cambria Math" panose="02040503050406030204" pitchFamily="18" charset="0"/>
                                </a:rPr>
                              </m:ctrlPr>
                            </m:sSupPr>
                            <m:e>
                              <m:r>
                                <a:rPr lang="de-DE" sz="1500" i="1" kern="0">
                                  <a:solidFill>
                                    <a:schemeClr val="tx1"/>
                                  </a:solidFill>
                                  <a:latin typeface="Cambria Math"/>
                                </a:rPr>
                                <m:t>𝑆</m:t>
                              </m:r>
                            </m:e>
                            <m:sup>
                              <m:r>
                                <a:rPr lang="de-DE" sz="1500" i="1" kern="0">
                                  <a:solidFill>
                                    <a:schemeClr val="tx1"/>
                                  </a:solidFill>
                                  <a:latin typeface="Cambria Math"/>
                                </a:rPr>
                                <m:t>2</m:t>
                              </m:r>
                            </m:sup>
                          </m:sSup>
                          <m:r>
                            <a:rPr lang="de-DE" sz="1500" i="1" kern="0">
                              <a:solidFill>
                                <a:schemeClr val="tx1"/>
                              </a:solidFill>
                              <a:latin typeface="Cambria Math"/>
                            </a:rPr>
                            <m:t>−2</m:t>
                          </m:r>
                          <m:r>
                            <a:rPr lang="de-DE" sz="1500" i="1" kern="0">
                              <a:solidFill>
                                <a:schemeClr val="tx1"/>
                              </a:solidFill>
                              <a:latin typeface="Cambria Math"/>
                            </a:rPr>
                            <m:t>𝑃</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𝑞</m:t>
                              </m:r>
                            </m:num>
                            <m:den>
                              <m:r>
                                <a:rPr lang="de-DE" sz="1500" i="1" kern="0">
                                  <a:solidFill>
                                    <a:schemeClr val="tx1"/>
                                  </a:solidFill>
                                  <a:latin typeface="Cambria Math"/>
                                </a:rPr>
                                <m:t>𝑆</m:t>
                              </m:r>
                            </m:den>
                          </m:f>
                        </m:e>
                      </m:rad>
                    </m:oMath>
                  </m:oMathPara>
                </a14:m>
                <a:endParaRPr lang="en-US" sz="1500" kern="0">
                  <a:solidFill>
                    <a:schemeClr val="tx1"/>
                  </a:solidFill>
                </a:endParaRPr>
              </a:p>
            </p:txBody>
          </p:sp>
        </mc:Choice>
        <mc:Fallback xmlns="">
          <p:sp>
            <p:nvSpPr>
              <p:cNvPr id="26" name="Abgerundetes Rechteck 3">
                <a:extLst>
                  <a:ext uri="{FF2B5EF4-FFF2-40B4-BE49-F238E27FC236}">
                    <a16:creationId xmlns:a16="http://schemas.microsoft.com/office/drawing/2014/main" id="{79385D9C-B2BD-2747-AF71-7F0B3B25ACA7}"/>
                  </a:ext>
                </a:extLst>
              </p:cNvPr>
              <p:cNvSpPr>
                <a:spLocks noRot="1" noChangeAspect="1" noMove="1" noResize="1" noEditPoints="1" noAdjustHandles="1" noChangeArrowheads="1" noChangeShapeType="1" noTextEdit="1"/>
              </p:cNvSpPr>
              <p:nvPr/>
            </p:nvSpPr>
            <p:spPr>
              <a:xfrm>
                <a:off x="811682" y="4764165"/>
                <a:ext cx="3456383" cy="576063"/>
              </a:xfrm>
              <a:prstGeom prst="round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7">
                <a:extLst>
                  <a:ext uri="{FF2B5EF4-FFF2-40B4-BE49-F238E27FC236}">
                    <a16:creationId xmlns:a16="http://schemas.microsoft.com/office/drawing/2014/main" id="{D5DD4A47-6658-2E4A-9BB8-4B5957EC4FDF}"/>
                  </a:ext>
                </a:extLst>
              </p:cNvPr>
              <p:cNvSpPr/>
              <p:nvPr/>
            </p:nvSpPr>
            <p:spPr>
              <a:xfrm>
                <a:off x="6517510" y="1401026"/>
                <a:ext cx="2014480"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𝑆</m:t>
                        </m:r>
                      </m:sub>
                    </m:sSub>
                    <m:r>
                      <a:rPr lang="de-DE" sz="1400" b="0" i="1" kern="0" smtClean="0">
                        <a:solidFill>
                          <a:schemeClr val="tx1"/>
                        </a:solidFill>
                        <a:latin typeface="Cambria Math" panose="02040503050406030204" pitchFamily="18" charset="0"/>
                      </a:rPr>
                      <m:t>=</m:t>
                    </m:r>
                  </m:oMath>
                </a14:m>
                <a:r>
                  <a:rPr lang="pt-BR" sz="1400" kern="0" dirty="0"/>
                  <a:t> </a:t>
                </a: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𝑠</m:t>
                        </m:r>
                      </m:sub>
                    </m:sSub>
                    <m:d>
                      <m:dPr>
                        <m:begChr m:val="⌈"/>
                        <m:endChr m:val="⌉"/>
                        <m:ctrlPr>
                          <a:rPr lang="de-DE" sz="1400" i="1" kern="0" smtClean="0">
                            <a:solidFill>
                              <a:schemeClr val="tx1"/>
                            </a:solidFill>
                            <a:latin typeface="Cambria Math" panose="02040503050406030204" pitchFamily="18" charset="0"/>
                          </a:rPr>
                        </m:ctrlPr>
                      </m:dPr>
                      <m:e>
                        <m:f>
                          <m:fPr>
                            <m:ctrlPr>
                              <a:rPr lang="de-DE" sz="1400" i="1" kern="0" smtClean="0">
                                <a:solidFill>
                                  <a:schemeClr val="tx1"/>
                                </a:solidFill>
                                <a:latin typeface="Cambria Math" panose="02040503050406030204" pitchFamily="18" charset="0"/>
                              </a:rPr>
                            </m:ctrlPr>
                          </m:fPr>
                          <m:num>
                            <m:r>
                              <a:rPr lang="de-DE" sz="1400" i="1" kern="0" smtClean="0">
                                <a:solidFill>
                                  <a:schemeClr val="tx1"/>
                                </a:solidFill>
                                <a:latin typeface="Cambria Math" panose="02040503050406030204" pitchFamily="18" charset="0"/>
                                <a:ea typeface="Cambria Math" panose="02040503050406030204" pitchFamily="18" charset="0"/>
                              </a:rPr>
                              <m:t>∝</m:t>
                            </m:r>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a:p>
                <a:pPr marL="171450" indent="-171450">
                  <a:buFont typeface="Arial" panose="020B0604020202020204" pitchFamily="34" charset="0"/>
                  <a:buChar char="•"/>
                </a:pP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𝑐</m:t>
                        </m:r>
                      </m:sub>
                    </m:sSub>
                    <m:r>
                      <a:rPr lang="de-DE" sz="1400" b="0" i="1" kern="0" smtClean="0">
                        <a:solidFill>
                          <a:schemeClr val="tx1"/>
                        </a:solidFill>
                        <a:latin typeface="Cambria Math" panose="02040503050406030204" pitchFamily="18" charset="0"/>
                      </a:rPr>
                      <m:t>=</m:t>
                    </m:r>
                    <m:d>
                      <m:dPr>
                        <m:begChr m:val="⌊"/>
                        <m:endChr m:val="⌋"/>
                        <m:ctrlPr>
                          <a:rPr lang="de-DE" sz="1400" b="0" i="1" kern="0" smtClean="0">
                            <a:solidFill>
                              <a:schemeClr val="tx1"/>
                            </a:solidFill>
                            <a:latin typeface="Cambria Math" panose="02040503050406030204" pitchFamily="18" charset="0"/>
                          </a:rPr>
                        </m:ctrlPr>
                      </m:dPr>
                      <m:e>
                        <m:f>
                          <m:fPr>
                            <m:ctrlPr>
                              <a:rPr lang="de-DE" sz="1400" b="0" i="1" kern="0" smtClean="0">
                                <a:solidFill>
                                  <a:schemeClr val="tx1"/>
                                </a:solidFill>
                                <a:latin typeface="Cambria Math" panose="02040503050406030204" pitchFamily="18" charset="0"/>
                              </a:rPr>
                            </m:ctrlPr>
                          </m:fPr>
                          <m:num>
                            <m:sSub>
                              <m:sSubPr>
                                <m:ctrlPr>
                                  <a:rPr lang="pt-BR" sz="1400" i="1" ker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𝑐</m:t>
                                </m:r>
                              </m:sub>
                            </m:sSub>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p:txBody>
          </p:sp>
        </mc:Choice>
        <mc:Fallback xmlns="">
          <p:sp>
            <p:nvSpPr>
              <p:cNvPr id="27" name="Abgerundetes Rechteck 7">
                <a:extLst>
                  <a:ext uri="{FF2B5EF4-FFF2-40B4-BE49-F238E27FC236}">
                    <a16:creationId xmlns:a16="http://schemas.microsoft.com/office/drawing/2014/main" id="{D5DD4A47-6658-2E4A-9BB8-4B5957EC4FDF}"/>
                  </a:ext>
                </a:extLst>
              </p:cNvPr>
              <p:cNvSpPr>
                <a:spLocks noRot="1" noChangeAspect="1" noMove="1" noResize="1" noEditPoints="1" noAdjustHandles="1" noChangeArrowheads="1" noChangeShapeType="1" noTextEdit="1"/>
              </p:cNvSpPr>
              <p:nvPr/>
            </p:nvSpPr>
            <p:spPr>
              <a:xfrm>
                <a:off x="6517510" y="1401026"/>
                <a:ext cx="2014480" cy="934519"/>
              </a:xfrm>
              <a:prstGeom prst="roundRect">
                <a:avLst/>
              </a:prstGeom>
              <a:blipFill>
                <a:blip r:embed="rId13"/>
                <a:stretch>
                  <a:fillRect/>
                </a:stretch>
              </a:blipFill>
              <a:ln>
                <a:solidFill>
                  <a:schemeClr val="tx2">
                    <a:lumMod val="75000"/>
                  </a:schemeClr>
                </a:solidFill>
              </a:ln>
            </p:spPr>
            <p:txBody>
              <a:bodyPr/>
              <a:lstStyle/>
              <a:p>
                <a:r>
                  <a:rPr lang="en-US">
                    <a:noFill/>
                  </a:rPr>
                  <a:t> </a:t>
                </a:r>
              </a:p>
            </p:txBody>
          </p:sp>
        </mc:Fallback>
      </mc:AlternateContent>
      <p:sp>
        <p:nvSpPr>
          <p:cNvPr id="28" name="Titel 7">
            <a:extLst>
              <a:ext uri="{FF2B5EF4-FFF2-40B4-BE49-F238E27FC236}">
                <a16:creationId xmlns:a16="http://schemas.microsoft.com/office/drawing/2014/main" id="{2DDED680-F270-1044-8ECE-34E6BF221162}"/>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29" name="TextBox 28">
            <a:extLst>
              <a:ext uri="{FF2B5EF4-FFF2-40B4-BE49-F238E27FC236}">
                <a16:creationId xmlns:a16="http://schemas.microsoft.com/office/drawing/2014/main" id="{EE479F7B-1B75-FF48-8D10-67B895ACAE3B}"/>
              </a:ext>
            </a:extLst>
          </p:cNvPr>
          <p:cNvSpPr txBox="1"/>
          <p:nvPr/>
        </p:nvSpPr>
        <p:spPr>
          <a:xfrm>
            <a:off x="2771800" y="5822939"/>
            <a:ext cx="2826236" cy="246221"/>
          </a:xfrm>
          <a:prstGeom prst="rect">
            <a:avLst/>
          </a:prstGeom>
          <a:noFill/>
        </p:spPr>
        <p:txBody>
          <a:bodyPr wrap="square" rtlCol="0">
            <a:spAutoFit/>
          </a:bodyPr>
          <a:lstStyle/>
          <a:p>
            <a:r>
              <a:rPr lang="en-CA" sz="1000" i="1" dirty="0">
                <a:latin typeface="Calibri" panose="020F0502020204030204" pitchFamily="34" charset="0"/>
              </a:rPr>
              <a:t>[8]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Struik</a:t>
            </a:r>
            <a:r>
              <a:rPr lang="en-US" sz="1000" i="1" dirty="0">
                <a:latin typeface="Calibri" panose="020F0502020204030204" pitchFamily="34" charset="0"/>
                <a:cs typeface="Calibri" panose="020F0502020204030204" pitchFamily="34" charset="0"/>
              </a:rPr>
              <a:t>, A Source Book in Mathematics 1986</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153826D6-3539-5848-8772-6DC03DC514A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fade">
                                      <p:cBhvr>
                                        <p:cTn id="5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2D8BB5B-9A52-DC48-9B12-888ABE03C52D}"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 of the relative estimation error </a:t>
                </a:r>
                <a14:m>
                  <m:oMath xmlns:m="http://schemas.openxmlformats.org/officeDocument/2006/math">
                    <m:r>
                      <a:rPr lang="en-US" sz="1600" i="1" kern="0" smtClean="0">
                        <a:latin typeface="Cambria Math" panose="02040503050406030204" pitchFamily="18" charset="0"/>
                        <a:ea typeface="Cambria Math" panose="02040503050406030204" pitchFamily="18" charset="0"/>
                      </a:rPr>
                      <m:t>𝜖</m:t>
                    </m:r>
                    <m:r>
                      <a:rPr lang="de-DE" sz="1600" b="0" i="0" kern="0" smtClean="0">
                        <a:latin typeface="Cambria Math" panose="02040503050406030204" pitchFamily="18" charset="0"/>
                        <a:ea typeface="Cambria Math" panose="02040503050406030204" pitchFamily="18" charset="0"/>
                      </a:rPr>
                      <m:t>: </m:t>
                    </m:r>
                  </m:oMath>
                </a14:m>
                <a:endParaRPr lang="en-US" sz="1600" kern="0" dirty="0"/>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smtClean="0">
                        <a:latin typeface="Cambria Math" panose="02040503050406030204" pitchFamily="18" charset="0"/>
                      </a:rPr>
                      <m:t>𝐿</m:t>
                    </m:r>
                    <m:r>
                      <a:rPr lang="en-US" sz="1600" i="1" kern="0" smtClean="0">
                        <a:latin typeface="Cambria Math" panose="02040503050406030204" pitchFamily="18" charset="0"/>
                      </a:rPr>
                      <m:t>=</m:t>
                    </m:r>
                    <m:r>
                      <a:rPr lang="en-US" sz="1600" i="1" kern="0" smtClean="0">
                        <a:latin typeface="Cambria Math" panose="02040503050406030204" pitchFamily="18" charset="0"/>
                      </a:rPr>
                      <m:t>𝑛</m:t>
                    </m:r>
                  </m:oMath>
                </a14:m>
                <a:r>
                  <a:rPr lang="en-US" sz="1600" kern="0" dirty="0"/>
                  <a:t>.</a:t>
                </a:r>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smtClean="0">
                        <a:latin typeface="Cambria Math" panose="02040503050406030204" pitchFamily="18" charset="0"/>
                        <a:ea typeface="Cambria Math" panose="02040503050406030204" pitchFamily="18" charset="0"/>
                        <a:cs typeface="Calibri" panose="020F0502020204030204" pitchFamily="34" charset="0"/>
                      </a:rPr>
                      <m:t>Ν</m:t>
                    </m:r>
                    <m:r>
                      <a:rPr lang="de-DE" sz="1600" b="0" i="1" kern="0" smtClea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1004CA-8464-0040-8727-6095D769B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87" y="2420889"/>
            <a:ext cx="8303370" cy="324035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814C0716-3B12-E046-ADED-997B09B2B62A}"/>
                  </a:ext>
                </a:extLst>
              </p:cNvPr>
              <p:cNvSpPr/>
              <p:nvPr/>
            </p:nvSpPr>
            <p:spPr>
              <a:xfrm>
                <a:off x="6417091" y="1222630"/>
                <a:ext cx="2215317"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kern="0" smtClean="0">
                          <a:solidFill>
                            <a:schemeClr val="tx1"/>
                          </a:solidFill>
                          <a:latin typeface="Cambria Math" panose="02040503050406030204" pitchFamily="18" charset="0"/>
                          <a:ea typeface="Cambria Math" panose="02040503050406030204" pitchFamily="18" charset="0"/>
                        </a:rPr>
                        <m:t>𝜖</m:t>
                      </m:r>
                      <m:r>
                        <a:rPr lang="en-US" sz="1600" i="1" kern="0">
                          <a:latin typeface="Cambria Math" panose="02040503050406030204" pitchFamily="18" charset="0"/>
                          <a:ea typeface="Cambria Math" panose="02040503050406030204" pitchFamily="18" charset="0"/>
                        </a:rPr>
                        <m:t> </m:t>
                      </m:r>
                      <m:r>
                        <a:rPr lang="de-DE" sz="1600" b="0" i="1" kern="0" smtClean="0">
                          <a:solidFill>
                            <a:schemeClr val="tx1"/>
                          </a:solidFill>
                          <a:latin typeface="Cambria Math" panose="02040503050406030204" pitchFamily="18" charset="0"/>
                        </a:rPr>
                        <m:t>= </m:t>
                      </m:r>
                      <m:d>
                        <m:dPr>
                          <m:begChr m:val="|"/>
                          <m:endChr m:val="|"/>
                          <m:ctrlPr>
                            <a:rPr lang="de-DE" sz="1600" b="0" i="1" kern="0" smtClean="0">
                              <a:solidFill>
                                <a:schemeClr val="tx1"/>
                              </a:solidFill>
                              <a:latin typeface="Cambria Math" panose="02040503050406030204" pitchFamily="18" charset="0"/>
                            </a:rPr>
                          </m:ctrlPr>
                        </m:dPr>
                        <m:e>
                          <m:f>
                            <m:fPr>
                              <m:ctrlPr>
                                <a:rPr lang="de-DE" sz="1600" b="0" i="1" kern="0" smtClean="0">
                                  <a:solidFill>
                                    <a:schemeClr val="tx1"/>
                                  </a:solidFill>
                                  <a:latin typeface="Cambria Math" panose="02040503050406030204" pitchFamily="18" charset="0"/>
                                </a:rPr>
                              </m:ctrlPr>
                            </m:fPr>
                            <m:num>
                              <m:acc>
                                <m:accPr>
                                  <m:chr m:val="̂"/>
                                  <m:ctrlPr>
                                    <a:rPr lang="de-DE" sz="1600" b="0" i="1" kern="0" smtClean="0">
                                      <a:solidFill>
                                        <a:schemeClr val="tx1"/>
                                      </a:solidFill>
                                      <a:latin typeface="Cambria Math" panose="02040503050406030204" pitchFamily="18" charset="0"/>
                                      <a:ea typeface="Cambria Math" panose="02040503050406030204" pitchFamily="18" charset="0"/>
                                    </a:rPr>
                                  </m:ctrlPr>
                                </m:accPr>
                                <m:e>
                                  <m:r>
                                    <a:rPr lang="de-DE" sz="1600" b="0" i="1" kern="0" smtClean="0">
                                      <a:solidFill>
                                        <a:schemeClr val="tx1"/>
                                      </a:solidFill>
                                      <a:latin typeface="Cambria Math" panose="02040503050406030204" pitchFamily="18" charset="0"/>
                                      <a:ea typeface="Cambria Math" panose="02040503050406030204" pitchFamily="18" charset="0"/>
                                    </a:rPr>
                                    <m:t>𝑛</m:t>
                                  </m:r>
                                </m:e>
                              </m:acc>
                              <m:r>
                                <a:rPr lang="de-DE" sz="1600" b="0" i="1" kern="0" smtClean="0">
                                  <a:solidFill>
                                    <a:schemeClr val="tx1"/>
                                  </a:solidFill>
                                  <a:latin typeface="Cambria Math" panose="02040503050406030204" pitchFamily="18" charset="0"/>
                                </a:rPr>
                                <m:t>−</m:t>
                              </m:r>
                              <m:r>
                                <a:rPr lang="de-DE" sz="1600" b="0" i="1" kern="0" smtClean="0">
                                  <a:solidFill>
                                    <a:schemeClr val="tx1"/>
                                  </a:solidFill>
                                  <a:latin typeface="Cambria Math" panose="02040503050406030204" pitchFamily="18" charset="0"/>
                                </a:rPr>
                                <m:t>𝑛</m:t>
                              </m:r>
                            </m:num>
                            <m:den>
                              <m:r>
                                <a:rPr lang="de-DE" sz="1600" b="0" i="1" kern="0" smtClean="0">
                                  <a:solidFill>
                                    <a:schemeClr val="tx1"/>
                                  </a:solidFill>
                                  <a:latin typeface="Cambria Math" panose="02040503050406030204" pitchFamily="18" charset="0"/>
                                </a:rPr>
                                <m:t>𝑛</m:t>
                              </m:r>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814C0716-3B12-E046-ADED-997B09B2B62A}"/>
                  </a:ext>
                </a:extLst>
              </p:cNvPr>
              <p:cNvSpPr>
                <a:spLocks noRot="1" noChangeAspect="1" noMove="1" noResize="1" noEditPoints="1" noAdjustHandles="1" noChangeArrowheads="1" noChangeShapeType="1" noTextEdit="1"/>
              </p:cNvSpPr>
              <p:nvPr/>
            </p:nvSpPr>
            <p:spPr>
              <a:xfrm>
                <a:off x="6417091" y="1222630"/>
                <a:ext cx="2215317"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84F2D92F-23C6-5A41-9766-7162E692DEB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770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de-DE" sz="2800" dirty="0">
                <a:latin typeface="Calibri" panose="020F0502020204030204" pitchFamily="34" charset="0"/>
                <a:cs typeface="Calibri" panose="020F0502020204030204" pitchFamily="34" charset="0"/>
              </a:rPr>
              <a:t>Motivation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53C32B3-91FA-D540-8FE7-43E8692226F9}"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5" name="Picture 4">
            <a:extLst>
              <a:ext uri="{FF2B5EF4-FFF2-40B4-BE49-F238E27FC236}">
                <a16:creationId xmlns:a16="http://schemas.microsoft.com/office/drawing/2014/main" id="{3C4D4482-D6D0-E348-8C1E-5F2B69E4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13" y="1113101"/>
            <a:ext cx="3140238" cy="2047176"/>
          </a:xfrm>
          <a:prstGeom prst="rect">
            <a:avLst/>
          </a:prstGeom>
        </p:spPr>
      </p:pic>
      <p:pic>
        <p:nvPicPr>
          <p:cNvPr id="17" name="Picture 16">
            <a:extLst>
              <a:ext uri="{FF2B5EF4-FFF2-40B4-BE49-F238E27FC236}">
                <a16:creationId xmlns:a16="http://schemas.microsoft.com/office/drawing/2014/main" id="{1D2AEA44-C993-2A48-8F32-665317950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6" y="3902102"/>
            <a:ext cx="3123126" cy="2047178"/>
          </a:xfrm>
          <a:prstGeom prst="rect">
            <a:avLst/>
          </a:prstGeom>
        </p:spPr>
      </p:pic>
      <p:pic>
        <p:nvPicPr>
          <p:cNvPr id="19" name="Picture 18">
            <a:extLst>
              <a:ext uri="{FF2B5EF4-FFF2-40B4-BE49-F238E27FC236}">
                <a16:creationId xmlns:a16="http://schemas.microsoft.com/office/drawing/2014/main" id="{0677E05A-ACF6-FD47-80EC-7FAA9A837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02102"/>
            <a:ext cx="3171927" cy="1950263"/>
          </a:xfrm>
          <a:prstGeom prst="rect">
            <a:avLst/>
          </a:prstGeom>
        </p:spPr>
      </p:pic>
      <p:pic>
        <p:nvPicPr>
          <p:cNvPr id="15" name="Picture 14">
            <a:extLst>
              <a:ext uri="{FF2B5EF4-FFF2-40B4-BE49-F238E27FC236}">
                <a16:creationId xmlns:a16="http://schemas.microsoft.com/office/drawing/2014/main" id="{D878089D-DF19-A846-B1BA-5E827E1C0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758" y="1274325"/>
            <a:ext cx="2160663" cy="1769616"/>
          </a:xfrm>
          <a:prstGeom prst="rect">
            <a:avLst/>
          </a:prstGeom>
        </p:spPr>
      </p:pic>
      <p:sp>
        <p:nvSpPr>
          <p:cNvPr id="16" name="Up-Down Arrow 15">
            <a:extLst>
              <a:ext uri="{FF2B5EF4-FFF2-40B4-BE49-F238E27FC236}">
                <a16:creationId xmlns:a16="http://schemas.microsoft.com/office/drawing/2014/main" id="{85ECDA5D-C4A8-2240-8E80-33A94E0E8D28}"/>
              </a:ext>
            </a:extLst>
          </p:cNvPr>
          <p:cNvSpPr/>
          <p:nvPr/>
        </p:nvSpPr>
        <p:spPr bwMode="auto">
          <a:xfrm>
            <a:off x="6776822" y="3095577"/>
            <a:ext cx="302643" cy="754889"/>
          </a:xfrm>
          <a:prstGeom prst="upDownArrow">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nvGrpSpPr>
          <p:cNvPr id="47" name="Group 46">
            <a:extLst>
              <a:ext uri="{FF2B5EF4-FFF2-40B4-BE49-F238E27FC236}">
                <a16:creationId xmlns:a16="http://schemas.microsoft.com/office/drawing/2014/main" id="{00964B99-4BFA-0645-901F-CBFE5592CB21}"/>
              </a:ext>
            </a:extLst>
          </p:cNvPr>
          <p:cNvGrpSpPr/>
          <p:nvPr/>
        </p:nvGrpSpPr>
        <p:grpSpPr>
          <a:xfrm>
            <a:off x="1116038" y="1446222"/>
            <a:ext cx="6408712" cy="4268778"/>
            <a:chOff x="1111250" y="1143000"/>
            <a:chExt cx="6921500" cy="4572000"/>
          </a:xfrm>
        </p:grpSpPr>
        <p:pic>
          <p:nvPicPr>
            <p:cNvPr id="45" name="Picture 44">
              <a:extLst>
                <a:ext uri="{FF2B5EF4-FFF2-40B4-BE49-F238E27FC236}">
                  <a16:creationId xmlns:a16="http://schemas.microsoft.com/office/drawing/2014/main" id="{805D3715-8241-474B-8A31-7B4D3A9D28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250" y="1143000"/>
              <a:ext cx="6921500" cy="4572000"/>
            </a:xfrm>
            <a:prstGeom prst="rect">
              <a:avLst/>
            </a:prstGeom>
            <a:ln>
              <a:noFill/>
            </a:ln>
            <a:effectLst>
              <a:softEdge rad="112500"/>
            </a:effectLst>
          </p:spPr>
        </p:pic>
        <p:pic>
          <p:nvPicPr>
            <p:cNvPr id="46" name="Picture 45">
              <a:extLst>
                <a:ext uri="{FF2B5EF4-FFF2-40B4-BE49-F238E27FC236}">
                  <a16:creationId xmlns:a16="http://schemas.microsoft.com/office/drawing/2014/main" id="{DE8B0942-6FF7-D24A-B551-A3CE47641D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6925" y="4692347"/>
              <a:ext cx="650105" cy="823786"/>
            </a:xfrm>
            <a:prstGeom prst="rect">
              <a:avLst/>
            </a:prstGeom>
          </p:spPr>
        </p:pic>
      </p:grpSp>
    </p:spTree>
    <p:extLst>
      <p:ext uri="{BB962C8B-B14F-4D97-AF65-F5344CB8AC3E}">
        <p14:creationId xmlns:p14="http://schemas.microsoft.com/office/powerpoint/2010/main" val="4284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nodeType="withEffect">
                                  <p:stCondLst>
                                    <p:cond delay="0"/>
                                  </p:stCondLst>
                                  <p:childTnLst>
                                    <p:set>
                                      <p:cBhvr>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fltVal val="0"/>
                                          </p:val>
                                        </p:tav>
                                        <p:tav tm="100000">
                                          <p:val>
                                            <p:strVal val="#ppt_w"/>
                                          </p:val>
                                        </p:tav>
                                      </p:tavLst>
                                    </p:anim>
                                    <p:anim calcmode="lin" valueType="num">
                                      <p:cBhvr>
                                        <p:cTn id="41" dur="1000" fill="hold"/>
                                        <p:tgtEl>
                                          <p:spTgt spid="47"/>
                                        </p:tgtEl>
                                        <p:attrNameLst>
                                          <p:attrName>ppt_h</p:attrName>
                                        </p:attrNameLst>
                                      </p:cBhvr>
                                      <p:tavLst>
                                        <p:tav tm="0">
                                          <p:val>
                                            <p:fltVal val="0"/>
                                          </p:val>
                                        </p:tav>
                                        <p:tav tm="100000">
                                          <p:val>
                                            <p:strVal val="#ppt_h"/>
                                          </p:val>
                                        </p:tav>
                                      </p:tavLst>
                                    </p:anim>
                                    <p:animEffect transition="in" filter="fade">
                                      <p:cBhvr>
                                        <p:cTn id="4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997EBCFE-431E-414E-AB6D-43FED2BA0ABF}"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 for </a:t>
                </a:r>
                <a14:m>
                  <m:oMath xmlns:m="http://schemas.openxmlformats.org/officeDocument/2006/math">
                    <m:r>
                      <a:rPr lang="en-US" sz="1600" i="1" kern="0">
                        <a:latin typeface="Cambria Math" panose="02040503050406030204" pitchFamily="18" charset="0"/>
                      </a:rPr>
                      <m:t>𝑛</m:t>
                    </m:r>
                  </m:oMath>
                </a14:m>
                <a:r>
                  <a:rPr lang="en-US" sz="1600" kern="0" dirty="0"/>
                  <a:t> number of tags:</a:t>
                </a:r>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a:latin typeface="Cambria Math" panose="02040503050406030204" pitchFamily="18" charset="0"/>
                      </a:rPr>
                      <m:t>𝐿</m:t>
                    </m:r>
                    <m:r>
                      <a:rPr lang="en-US" sz="1600" i="1" kern="0">
                        <a:latin typeface="Cambria Math" panose="02040503050406030204" pitchFamily="18" charset="0"/>
                      </a:rPr>
                      <m:t>=</m:t>
                    </m:r>
                    <m:r>
                      <a:rPr lang="en-US" sz="1600" i="1" kern="0">
                        <a:latin typeface="Cambria Math" panose="02040503050406030204" pitchFamily="18" charset="0"/>
                      </a:rPr>
                      <m:t>𝑛</m:t>
                    </m:r>
                  </m:oMath>
                </a14:m>
                <a:r>
                  <a:rPr lang="en-US" sz="1600" kern="0" dirty="0"/>
                  <a:t>, </a:t>
                </a:r>
                <a14:m>
                  <m:oMath xmlns:m="http://schemas.openxmlformats.org/officeDocument/2006/math">
                    <m:sSub>
                      <m:sSubPr>
                        <m:ctrlPr>
                          <a:rPr lang="en-US" sz="1600" i="1" kern="0" smtClean="0">
                            <a:latin typeface="Cambria Math" panose="02040503050406030204" pitchFamily="18" charset="0"/>
                          </a:rPr>
                        </m:ctrlPr>
                      </m:sSubPr>
                      <m:e>
                        <m:r>
                          <a:rPr lang="en-US" sz="1600" i="1" kern="0">
                            <a:latin typeface="Cambria Math"/>
                          </a:rPr>
                          <m:t>𝛼</m:t>
                        </m:r>
                      </m:e>
                      <m:sub>
                        <m:r>
                          <a:rPr lang="de-DE" sz="1600" b="0" i="1" kern="0" smtClean="0">
                            <a:latin typeface="Cambria Math" panose="02040503050406030204" pitchFamily="18" charset="0"/>
                          </a:rPr>
                          <m:t>𝐴𝑣𝑔</m:t>
                        </m:r>
                        <m:r>
                          <a:rPr lang="de-DE" sz="1600" b="0" i="1" kern="0" smtClean="0">
                            <a:latin typeface="Cambria Math" panose="02040503050406030204" pitchFamily="18" charset="0"/>
                          </a:rPr>
                          <m:t>.</m:t>
                        </m:r>
                      </m:sub>
                    </m:sSub>
                    <m:r>
                      <a:rPr lang="en-US" sz="1600" i="1" kern="0">
                        <a:latin typeface="Cambria Math"/>
                      </a:rPr>
                      <m:t>=0.7</m:t>
                    </m:r>
                  </m:oMath>
                </a14:m>
                <a:endParaRPr lang="en-US" sz="1600" kern="0" dirty="0"/>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a:latin typeface="Cambria Math" panose="02040503050406030204" pitchFamily="18" charset="0"/>
                        <a:ea typeface="Cambria Math" panose="02040503050406030204" pitchFamily="18" charset="0"/>
                        <a:cs typeface="Calibri" panose="020F0502020204030204" pitchFamily="34" charset="0"/>
                      </a:rPr>
                      <m:t>Ν</m:t>
                    </m:r>
                    <m:r>
                      <a:rPr lang="de-DE" sz="1600" i="1" ker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a:t>
                </a:r>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marL="360363" lvl="1" indent="0">
                  <a:buNone/>
                </a:pPr>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DCE01DE-8D86-B34E-89B2-5E7981F06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528" y="2227825"/>
            <a:ext cx="8057400" cy="3572989"/>
          </a:xfrm>
          <a:prstGeom prst="rect">
            <a:avLst/>
          </a:prstGeom>
        </p:spPr>
      </p:pic>
      <p:cxnSp>
        <p:nvCxnSpPr>
          <p:cNvPr id="17" name="Straight Arrow Connector 16">
            <a:extLst>
              <a:ext uri="{FF2B5EF4-FFF2-40B4-BE49-F238E27FC236}">
                <a16:creationId xmlns:a16="http://schemas.microsoft.com/office/drawing/2014/main" id="{FBA0F599-0193-4C45-AC5B-1D6B6C65D605}"/>
              </a:ext>
            </a:extLst>
          </p:cNvPr>
          <p:cNvCxnSpPr>
            <a:cxnSpLocks/>
          </p:cNvCxnSpPr>
          <p:nvPr/>
        </p:nvCxnSpPr>
        <p:spPr bwMode="auto">
          <a:xfrm>
            <a:off x="8322474" y="3685955"/>
            <a:ext cx="7496" cy="576064"/>
          </a:xfrm>
          <a:prstGeom prst="straightConnector1">
            <a:avLst/>
          </a:prstGeom>
          <a:ln w="2857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8FCA269-218C-FF4B-9893-31C15F60B649}"/>
              </a:ext>
            </a:extLst>
          </p:cNvPr>
          <p:cNvSpPr txBox="1"/>
          <p:nvPr/>
        </p:nvSpPr>
        <p:spPr>
          <a:xfrm>
            <a:off x="8321617" y="3820099"/>
            <a:ext cx="498855" cy="307777"/>
          </a:xfrm>
          <a:prstGeom prst="rect">
            <a:avLst/>
          </a:prstGeom>
          <a:noFill/>
        </p:spPr>
        <p:txBody>
          <a:bodyPr wrap="none" rtlCol="0">
            <a:spAutoFit/>
          </a:bodyPr>
          <a:lstStyle/>
          <a:p>
            <a:r>
              <a:rPr lang="en-US" sz="1400" b="1" dirty="0">
                <a:solidFill>
                  <a:srgbClr val="C00000"/>
                </a:solidFill>
                <a:latin typeface="Calibri" panose="020F0502020204030204" pitchFamily="34" charset="0"/>
                <a:cs typeface="Calibri" panose="020F0502020204030204" pitchFamily="34" charset="0"/>
              </a:rPr>
              <a:t>30%</a:t>
            </a:r>
          </a:p>
        </p:txBody>
      </p:sp>
      <p:sp>
        <p:nvSpPr>
          <p:cNvPr id="10" name="TextBox 9">
            <a:extLst>
              <a:ext uri="{FF2B5EF4-FFF2-40B4-BE49-F238E27FC236}">
                <a16:creationId xmlns:a16="http://schemas.microsoft.com/office/drawing/2014/main" id="{F701DF1A-5B2E-7545-95F6-59A3BE60780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7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a:t>FSA after Tags Population Estimation</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598276"/>
            <a:ext cx="538171" cy="1066331"/>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984971"/>
            <a:ext cx="1077919" cy="1098182"/>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60193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522708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86916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400218"/>
            <a:ext cx="742511" cy="477054"/>
          </a:xfrm>
          <a:prstGeom prst="rect">
            <a:avLst/>
          </a:prstGeom>
          <a:noFill/>
        </p:spPr>
        <p:txBody>
          <a:bodyPr wrap="none" rtlCol="0">
            <a:spAutoFit/>
          </a:bodyPr>
          <a:lstStyle/>
          <a:p>
            <a:r>
              <a:rPr lang="en-US" sz="2500" b="1" dirty="0">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5024972" y="4129249"/>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5"/>
                <a:stretch>
                  <a:fillRect l="-32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6D8CE3-B046-5C47-8999-11B3AD822DE4}"/>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47" name="TextBox 46">
                <a:extLst>
                  <a:ext uri="{FF2B5EF4-FFF2-40B4-BE49-F238E27FC236}">
                    <a16:creationId xmlns:a16="http://schemas.microsoft.com/office/drawing/2014/main" id="{796D8CE3-B046-5C47-8999-11B3AD822DE4}"/>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48" name="Datumsplatzhalter 1">
            <a:extLst>
              <a:ext uri="{FF2B5EF4-FFF2-40B4-BE49-F238E27FC236}">
                <a16:creationId xmlns:a16="http://schemas.microsoft.com/office/drawing/2014/main" id="{347E0732-C94F-954C-825C-5CC4E424C3F8}"/>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AD9540E0-31FB-1245-8F1C-C887F53C8E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91700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755270"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solidFill>
                      <a:srgbClr val="C00000"/>
                    </a:solidFill>
                  </a:rPr>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E28EBC99-006C-F94B-A1AE-2379ECD8ED7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AD2950F1-1FF7-924C-8244-22635179FC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B2576FAC-0107-BD45-8498-5C0275D9A74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1283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par>
                                <p:cTn id="14" presetID="9" presetClass="emph" presetSubtype="0" nodeType="withEffect">
                                  <p:stCondLst>
                                    <p:cond delay="0"/>
                                  </p:stCondLst>
                                  <p:childTnLst>
                                    <p:set>
                                      <p:cBhvr>
                                        <p:cTn id="15" dur="indefinite"/>
                                        <p:tgtEl>
                                          <p:spTgt spid="45"/>
                                        </p:tgtEl>
                                        <p:attrNameLst>
                                          <p:attrName>style.opacity</p:attrName>
                                        </p:attrNameLst>
                                      </p:cBhvr>
                                      <p:to>
                                        <p:strVal val="0.25"/>
                                      </p:to>
                                    </p:set>
                                    <p:animEffect filter="image" prLst="opacity: 0.25">
                                      <p:cBhvr rctx="IE">
                                        <p:cTn id="16"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7DCB7A8D-B379-3A4B-A7A2-76D078803DB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58" name="Titel 7">
            <a:extLst>
              <a:ext uri="{FF2B5EF4-FFF2-40B4-BE49-F238E27FC236}">
                <a16:creationId xmlns:a16="http://schemas.microsoft.com/office/drawing/2014/main" id="{97574CBA-947A-AD4B-8D1B-470A4AB7236C}"/>
              </a:ext>
            </a:extLst>
          </p:cNvPr>
          <p:cNvSpPr>
            <a:spLocks noGrp="1"/>
          </p:cNvSpPr>
          <p:nvPr>
            <p:ph type="title"/>
          </p:nvPr>
        </p:nvSpPr>
        <p:spPr>
          <a:xfrm>
            <a:off x="466725" y="334800"/>
            <a:ext cx="8208000" cy="615553"/>
          </a:xfrm>
        </p:spPr>
        <p:txBody>
          <a:bodyPr/>
          <a:lstStyle/>
          <a:p>
            <a:pPr lvl="1"/>
            <a:r>
              <a:rPr lang="en-US">
                <a:latin typeface="Calibri" panose="020F0502020204030204" pitchFamily="34" charset="0"/>
                <a:cs typeface="Calibri" panose="020F0502020204030204" pitchFamily="34" charset="0"/>
              </a:rPr>
              <a:t>Frame Length Optimization</a:t>
            </a:r>
            <a:br>
              <a:rPr lang="en-US"/>
            </a:br>
            <a:endParaRPr lang="en-US" baseline="3000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D8F27CE3-CD97-F34B-BFF4-5FBF337BD66F}"/>
              </a:ext>
            </a:extLst>
          </p:cNvPr>
          <p:cNvGrpSpPr/>
          <p:nvPr/>
        </p:nvGrpSpPr>
        <p:grpSpPr>
          <a:xfrm>
            <a:off x="1117425" y="4417717"/>
            <a:ext cx="4180211" cy="1381515"/>
            <a:chOff x="1117425" y="4417717"/>
            <a:chExt cx="4180211" cy="1381515"/>
          </a:xfrm>
        </p:grpSpPr>
        <p:grpSp>
          <p:nvGrpSpPr>
            <p:cNvPr id="134" name="Group 133">
              <a:extLst>
                <a:ext uri="{FF2B5EF4-FFF2-40B4-BE49-F238E27FC236}">
                  <a16:creationId xmlns:a16="http://schemas.microsoft.com/office/drawing/2014/main" id="{B067D001-D127-074A-B3A9-3C851BFAC126}"/>
                </a:ext>
              </a:extLst>
            </p:cNvPr>
            <p:cNvGrpSpPr/>
            <p:nvPr/>
          </p:nvGrpSpPr>
          <p:grpSpPr>
            <a:xfrm>
              <a:off x="1136631" y="4417717"/>
              <a:ext cx="2599522" cy="661208"/>
              <a:chOff x="2494484" y="4382863"/>
              <a:chExt cx="2599522" cy="661208"/>
            </a:xfrm>
          </p:grpSpPr>
          <p:sp>
            <p:nvSpPr>
              <p:cNvPr id="116" name="Pfeil nach unten 56">
                <a:extLst>
                  <a:ext uri="{FF2B5EF4-FFF2-40B4-BE49-F238E27FC236}">
                    <a16:creationId xmlns:a16="http://schemas.microsoft.com/office/drawing/2014/main" id="{F9B45F6C-FC8D-754F-816C-AFDF3F8AF1DF}"/>
                  </a:ext>
                </a:extLst>
              </p:cNvPr>
              <p:cNvSpPr/>
              <p:nvPr/>
            </p:nvSpPr>
            <p:spPr>
              <a:xfrm>
                <a:off x="3531277" y="4382863"/>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9">
                <a:extLst>
                  <a:ext uri="{FF2B5EF4-FFF2-40B4-BE49-F238E27FC236}">
                    <a16:creationId xmlns:a16="http://schemas.microsoft.com/office/drawing/2014/main" id="{C4370DC3-DEB8-514C-A60C-7C789E3D6C3C}"/>
                  </a:ext>
                </a:extLst>
              </p:cNvPr>
              <p:cNvGrpSpPr/>
              <p:nvPr/>
            </p:nvGrpSpPr>
            <p:grpSpPr>
              <a:xfrm>
                <a:off x="2494484" y="4698858"/>
                <a:ext cx="2599522" cy="345213"/>
                <a:chOff x="5364088" y="1484784"/>
                <a:chExt cx="1440160" cy="360040"/>
              </a:xfrm>
            </p:grpSpPr>
            <p:sp>
              <p:nvSpPr>
                <p:cNvPr id="119" name="Rectangle 29">
                  <a:extLst>
                    <a:ext uri="{FF2B5EF4-FFF2-40B4-BE49-F238E27FC236}">
                      <a16:creationId xmlns:a16="http://schemas.microsoft.com/office/drawing/2014/main" id="{38EAAA47-C898-CA49-AAB3-E7A5F084C9C1}"/>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0" name="Rectangle 30">
                  <a:extLst>
                    <a:ext uri="{FF2B5EF4-FFF2-40B4-BE49-F238E27FC236}">
                      <a16:creationId xmlns:a16="http://schemas.microsoft.com/office/drawing/2014/main" id="{6D7FBF9A-88FE-2D49-BA19-D79BAE2440A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21" name="Rectangle 31">
                  <a:extLst>
                    <a:ext uri="{FF2B5EF4-FFF2-40B4-BE49-F238E27FC236}">
                      <a16:creationId xmlns:a16="http://schemas.microsoft.com/office/drawing/2014/main" id="{220147B6-55DA-2E4A-A82E-A87D309FC217}"/>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2" name="Rectangle 32">
                  <a:extLst>
                    <a:ext uri="{FF2B5EF4-FFF2-40B4-BE49-F238E27FC236}">
                      <a16:creationId xmlns:a16="http://schemas.microsoft.com/office/drawing/2014/main" id="{FDB5E6A9-8FC2-814A-8AAF-774D5EB6A1A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grpSp>
        </p:grpSp>
        <p:grpSp>
          <p:nvGrpSpPr>
            <p:cNvPr id="135" name="Group 134">
              <a:extLst>
                <a:ext uri="{FF2B5EF4-FFF2-40B4-BE49-F238E27FC236}">
                  <a16:creationId xmlns:a16="http://schemas.microsoft.com/office/drawing/2014/main" id="{0CA168D6-DD8A-6046-95A3-9157EBEAED21}"/>
                </a:ext>
              </a:extLst>
            </p:cNvPr>
            <p:cNvGrpSpPr/>
            <p:nvPr/>
          </p:nvGrpSpPr>
          <p:grpSpPr>
            <a:xfrm>
              <a:off x="1117425" y="5157192"/>
              <a:ext cx="2599522" cy="642040"/>
              <a:chOff x="2475278" y="5186520"/>
              <a:chExt cx="2599522" cy="642040"/>
            </a:xfrm>
          </p:grpSpPr>
          <p:grpSp>
            <p:nvGrpSpPr>
              <p:cNvPr id="127" name="Group 9">
                <a:extLst>
                  <a:ext uri="{FF2B5EF4-FFF2-40B4-BE49-F238E27FC236}">
                    <a16:creationId xmlns:a16="http://schemas.microsoft.com/office/drawing/2014/main" id="{71CA1E85-9D15-3C49-9F37-2B4808834EB6}"/>
                  </a:ext>
                </a:extLst>
              </p:cNvPr>
              <p:cNvGrpSpPr/>
              <p:nvPr/>
            </p:nvGrpSpPr>
            <p:grpSpPr>
              <a:xfrm>
                <a:off x="2475278" y="5483347"/>
                <a:ext cx="2599522" cy="345213"/>
                <a:chOff x="5364088" y="1484784"/>
                <a:chExt cx="1440160" cy="360040"/>
              </a:xfrm>
            </p:grpSpPr>
            <p:sp>
              <p:nvSpPr>
                <p:cNvPr id="128" name="Rectangle 29">
                  <a:extLst>
                    <a:ext uri="{FF2B5EF4-FFF2-40B4-BE49-F238E27FC236}">
                      <a16:creationId xmlns:a16="http://schemas.microsoft.com/office/drawing/2014/main" id="{44F4860E-C809-624B-9CC6-63AF3F425C24}"/>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29" name="Rectangle 30">
                  <a:extLst>
                    <a:ext uri="{FF2B5EF4-FFF2-40B4-BE49-F238E27FC236}">
                      <a16:creationId xmlns:a16="http://schemas.microsoft.com/office/drawing/2014/main" id="{18DBA8BC-6FB0-7D43-8939-6A6195189972}"/>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30" name="Rectangle 31">
                  <a:extLst>
                    <a:ext uri="{FF2B5EF4-FFF2-40B4-BE49-F238E27FC236}">
                      <a16:creationId xmlns:a16="http://schemas.microsoft.com/office/drawing/2014/main" id="{F75E5959-0C31-A84A-8952-85EAE56D7132}"/>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31" name="Rectangle 32">
                  <a:extLst>
                    <a:ext uri="{FF2B5EF4-FFF2-40B4-BE49-F238E27FC236}">
                      <a16:creationId xmlns:a16="http://schemas.microsoft.com/office/drawing/2014/main" id="{AFDB5B2D-D83A-954D-8C1C-D494C1144714}"/>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32" name="Pfeil nach unten 56">
                <a:extLst>
                  <a:ext uri="{FF2B5EF4-FFF2-40B4-BE49-F238E27FC236}">
                    <a16:creationId xmlns:a16="http://schemas.microsoft.com/office/drawing/2014/main" id="{F1167391-2AEF-B943-97CE-B5A267932486}"/>
                  </a:ext>
                </a:extLst>
              </p:cNvPr>
              <p:cNvSpPr/>
              <p:nvPr/>
            </p:nvSpPr>
            <p:spPr>
              <a:xfrm>
                <a:off x="3531277" y="5186520"/>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404E265-AED0-0748-B7A1-8D687D343D43}"/>
                    </a:ext>
                  </a:extLst>
                </p:cNvPr>
                <p:cNvSpPr txBox="1"/>
                <p:nvPr/>
              </p:nvSpPr>
              <p:spPr>
                <a:xfrm>
                  <a:off x="3869488" y="5472736"/>
                  <a:ext cx="142814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=4, </m:t>
                        </m:r>
                        <m:r>
                          <a:rPr lang="de-DE" sz="1400" b="0" i="1" smtClean="0">
                            <a:solidFill>
                              <a:srgbClr val="C00000"/>
                            </a:solidFill>
                            <a:latin typeface="Cambria Math" panose="02040503050406030204" pitchFamily="18" charset="0"/>
                            <a:ea typeface="Cambria Math" panose="02040503050406030204" pitchFamily="18" charset="0"/>
                          </a:rPr>
                          <m:t>𝜂</m:t>
                        </m:r>
                        <m:r>
                          <a:rPr lang="de-DE" sz="1400" b="0" i="1" smtClean="0">
                            <a:solidFill>
                              <a:srgbClr val="C00000"/>
                            </a:solidFill>
                            <a:latin typeface="Cambria Math" panose="02040503050406030204" pitchFamily="18" charset="0"/>
                            <a:ea typeface="Cambria Math" panose="02040503050406030204" pitchFamily="18" charset="0"/>
                          </a:rPr>
                          <m:t>=75%</m:t>
                        </m:r>
                      </m:oMath>
                    </m:oMathPara>
                  </a14:m>
                  <a:endParaRPr lang="en-US" sz="1400" i="1">
                    <a:solidFill>
                      <a:srgbClr val="C00000"/>
                    </a:solidFill>
                    <a:latin typeface="+mj-lt"/>
                  </a:endParaRPr>
                </a:p>
              </p:txBody>
            </p:sp>
          </mc:Choice>
          <mc:Fallback xmlns="">
            <p:sp>
              <p:nvSpPr>
                <p:cNvPr id="118" name="TextBox 117">
                  <a:extLst>
                    <a:ext uri="{FF2B5EF4-FFF2-40B4-BE49-F238E27FC236}">
                      <a16:creationId xmlns:a16="http://schemas.microsoft.com/office/drawing/2014/main" id="{6404E265-AED0-0748-B7A1-8D687D343D43}"/>
                    </a:ext>
                  </a:extLst>
                </p:cNvPr>
                <p:cNvSpPr txBox="1">
                  <a:spLocks noRot="1" noChangeAspect="1" noMove="1" noResize="1" noEditPoints="1" noAdjustHandles="1" noChangeArrowheads="1" noChangeShapeType="1" noTextEdit="1"/>
                </p:cNvSpPr>
                <p:nvPr/>
              </p:nvSpPr>
              <p:spPr>
                <a:xfrm>
                  <a:off x="3869488" y="5472736"/>
                  <a:ext cx="1428148" cy="307777"/>
                </a:xfrm>
                <a:prstGeom prst="rect">
                  <a:avLst/>
                </a:prstGeom>
                <a:blipFill>
                  <a:blip r:embed="rId5"/>
                  <a:stretch>
                    <a:fillRect b="-4000"/>
                  </a:stretch>
                </a:blipFill>
              </p:spPr>
              <p:txBody>
                <a:bodyPr/>
                <a:lstStyle/>
                <a:p>
                  <a:r>
                    <a:rPr lang="en-US">
                      <a:noFill/>
                    </a:rPr>
                    <a:t> </a:t>
                  </a:r>
                </a:p>
              </p:txBody>
            </p:sp>
          </mc:Fallback>
        </mc:AlternateContent>
      </p:grpSp>
      <p:sp>
        <p:nvSpPr>
          <p:cNvPr id="156" name="Pfeil nach unten 56">
            <a:extLst>
              <a:ext uri="{FF2B5EF4-FFF2-40B4-BE49-F238E27FC236}">
                <a16:creationId xmlns:a16="http://schemas.microsoft.com/office/drawing/2014/main" id="{C08D339D-7E5E-C649-8B6D-28FCD831D2DA}"/>
              </a:ext>
            </a:extLst>
          </p:cNvPr>
          <p:cNvSpPr/>
          <p:nvPr/>
        </p:nvSpPr>
        <p:spPr>
          <a:xfrm>
            <a:off x="6470526" y="1735474"/>
            <a:ext cx="357389"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422566-1E52-B645-9A60-2277114442F3}"/>
              </a:ext>
            </a:extLst>
          </p:cNvPr>
          <p:cNvGrpSpPr/>
          <p:nvPr/>
        </p:nvGrpSpPr>
        <p:grpSpPr>
          <a:xfrm>
            <a:off x="3128207" y="1196752"/>
            <a:ext cx="5393867" cy="620996"/>
            <a:chOff x="3128207" y="1196752"/>
            <a:chExt cx="5393867" cy="620996"/>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98DDFCD4-AA76-1448-AEEE-6B0C6460DEF9}"/>
                    </a:ext>
                  </a:extLst>
                </p:cNvPr>
                <p:cNvSpPr txBox="1"/>
                <p:nvPr/>
              </p:nvSpPr>
              <p:spPr>
                <a:xfrm>
                  <a:off x="3128207" y="1196752"/>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dirty="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dirty="0">
                    <a:solidFill>
                      <a:srgbClr val="C00000"/>
                    </a:solidFill>
                    <a:latin typeface="+mj-lt"/>
                  </a:endParaRPr>
                </a:p>
              </p:txBody>
            </p:sp>
          </mc:Choice>
          <mc:Fallback xmlns="">
            <p:sp>
              <p:nvSpPr>
                <p:cNvPr id="123" name="TextBox 122">
                  <a:extLst>
                    <a:ext uri="{FF2B5EF4-FFF2-40B4-BE49-F238E27FC236}">
                      <a16:creationId xmlns:a16="http://schemas.microsoft.com/office/drawing/2014/main" id="{98DDFCD4-AA76-1448-AEEE-6B0C6460DEF9}"/>
                    </a:ext>
                  </a:extLst>
                </p:cNvPr>
                <p:cNvSpPr txBox="1">
                  <a:spLocks noRot="1" noChangeAspect="1" noMove="1" noResize="1" noEditPoints="1" noAdjustHandles="1" noChangeArrowheads="1" noChangeShapeType="1" noTextEdit="1"/>
                </p:cNvSpPr>
                <p:nvPr/>
              </p:nvSpPr>
              <p:spPr>
                <a:xfrm>
                  <a:off x="3128207" y="1196752"/>
                  <a:ext cx="1443793" cy="307777"/>
                </a:xfrm>
                <a:prstGeom prst="rect">
                  <a:avLst/>
                </a:prstGeom>
                <a:blipFill>
                  <a:blip r:embed="rId6"/>
                  <a:stretch>
                    <a:fillRect b="-20000"/>
                  </a:stretch>
                </a:blipFill>
              </p:spPr>
              <p:txBody>
                <a:bodyPr/>
                <a:lstStyle/>
                <a:p>
                  <a:r>
                    <a:rPr lang="en-US">
                      <a:noFill/>
                    </a:rPr>
                    <a:t> </a:t>
                  </a:r>
                </a:p>
              </p:txBody>
            </p:sp>
          </mc:Fallback>
        </mc:AlternateContent>
        <p:grpSp>
          <p:nvGrpSpPr>
            <p:cNvPr id="19" name="Group 9">
              <a:extLst>
                <a:ext uri="{FF2B5EF4-FFF2-40B4-BE49-F238E27FC236}">
                  <a16:creationId xmlns:a16="http://schemas.microsoft.com/office/drawing/2014/main" id="{5FA9A2D3-7B93-F44D-A460-506D3A66F9DF}"/>
                </a:ext>
              </a:extLst>
            </p:cNvPr>
            <p:cNvGrpSpPr/>
            <p:nvPr/>
          </p:nvGrpSpPr>
          <p:grpSpPr>
            <a:xfrm>
              <a:off x="4622790" y="1196752"/>
              <a:ext cx="3899284" cy="345213"/>
              <a:chOff x="5004048" y="1484784"/>
              <a:chExt cx="2160240" cy="360040"/>
            </a:xfrm>
          </p:grpSpPr>
          <p:sp>
            <p:nvSpPr>
              <p:cNvPr id="26" name="Rectangle 4">
                <a:extLst>
                  <a:ext uri="{FF2B5EF4-FFF2-40B4-BE49-F238E27FC236}">
                    <a16:creationId xmlns:a16="http://schemas.microsoft.com/office/drawing/2014/main" id="{2969233E-8426-824C-9587-CC43A799C78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7" name="Rectangle 29">
                <a:extLst>
                  <a:ext uri="{FF2B5EF4-FFF2-40B4-BE49-F238E27FC236}">
                    <a16:creationId xmlns:a16="http://schemas.microsoft.com/office/drawing/2014/main" id="{DA09FF10-2372-2B45-AAD8-A753FDC9B378}"/>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5C6A036C-F404-2041-A1B1-E2EE0881AF27}"/>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BA0CE15C-FC89-0B4F-AB2F-7DBEE575EC30}"/>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0" name="Rectangle 32">
                <a:extLst>
                  <a:ext uri="{FF2B5EF4-FFF2-40B4-BE49-F238E27FC236}">
                    <a16:creationId xmlns:a16="http://schemas.microsoft.com/office/drawing/2014/main" id="{C42C60AC-47D6-E748-ADC4-4F2AFD4C674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1" name="Rectangle 33">
                <a:extLst>
                  <a:ext uri="{FF2B5EF4-FFF2-40B4-BE49-F238E27FC236}">
                    <a16:creationId xmlns:a16="http://schemas.microsoft.com/office/drawing/2014/main" id="{5B56E688-1C70-A049-9419-47A3D248466D}"/>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24" name="Gerade Verbindung mit Pfeil 36">
              <a:extLst>
                <a:ext uri="{FF2B5EF4-FFF2-40B4-BE49-F238E27FC236}">
                  <a16:creationId xmlns:a16="http://schemas.microsoft.com/office/drawing/2014/main" id="{7F2F9F30-0738-5240-AE3F-C1FFD5F354EF}"/>
                </a:ext>
              </a:extLst>
            </p:cNvPr>
            <p:cNvCxnSpPr>
              <a:cxnSpLocks/>
            </p:cNvCxnSpPr>
            <p:nvPr/>
          </p:nvCxnSpPr>
          <p:spPr>
            <a:xfrm>
              <a:off x="4622240" y="1772816"/>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feld 37">
                  <a:extLst>
                    <a:ext uri="{FF2B5EF4-FFF2-40B4-BE49-F238E27FC236}">
                      <a16:creationId xmlns:a16="http://schemas.microsoft.com/office/drawing/2014/main" id="{160C731B-AE7B-3343-B11C-E7CEF7137F2A}"/>
                    </a:ext>
                  </a:extLst>
                </p:cNvPr>
                <p:cNvSpPr txBox="1"/>
                <p:nvPr/>
              </p:nvSpPr>
              <p:spPr>
                <a:xfrm>
                  <a:off x="4747147" y="1533706"/>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25" name="Textfeld 37">
                  <a:extLst>
                    <a:ext uri="{FF2B5EF4-FFF2-40B4-BE49-F238E27FC236}">
                      <a16:creationId xmlns:a16="http://schemas.microsoft.com/office/drawing/2014/main" id="{160C731B-AE7B-3343-B11C-E7CEF7137F2A}"/>
                    </a:ext>
                  </a:extLst>
                </p:cNvPr>
                <p:cNvSpPr txBox="1">
                  <a:spLocks noRot="1" noChangeAspect="1" noMove="1" noResize="1" noEditPoints="1" noAdjustHandles="1" noChangeArrowheads="1" noChangeShapeType="1" noTextEdit="1"/>
                </p:cNvSpPr>
                <p:nvPr/>
              </p:nvSpPr>
              <p:spPr>
                <a:xfrm>
                  <a:off x="4747147" y="1533706"/>
                  <a:ext cx="317639" cy="276533"/>
                </a:xfrm>
                <a:prstGeom prst="rect">
                  <a:avLst/>
                </a:prstGeom>
                <a:blipFill>
                  <a:blip r:embed="rId7"/>
                  <a:stretch>
                    <a:fillRect r="-23077"/>
                  </a:stretch>
                </a:blipFill>
              </p:spPr>
              <p:txBody>
                <a:bodyPr/>
                <a:lstStyle/>
                <a:p>
                  <a:r>
                    <a:rPr lang="en-US">
                      <a:noFill/>
                    </a:rPr>
                    <a:t> </a:t>
                  </a:r>
                </a:p>
              </p:txBody>
            </p:sp>
          </mc:Fallback>
        </mc:AlternateContent>
        <p:cxnSp>
          <p:nvCxnSpPr>
            <p:cNvPr id="149" name="Gerade Verbindung mit Pfeil 36">
              <a:extLst>
                <a:ext uri="{FF2B5EF4-FFF2-40B4-BE49-F238E27FC236}">
                  <a16:creationId xmlns:a16="http://schemas.microsoft.com/office/drawing/2014/main" id="{F421326E-80B7-B845-BC5A-9D8DE314BE97}"/>
                </a:ext>
              </a:extLst>
            </p:cNvPr>
            <p:cNvCxnSpPr>
              <a:cxnSpLocks/>
            </p:cNvCxnSpPr>
            <p:nvPr/>
          </p:nvCxnSpPr>
          <p:spPr>
            <a:xfrm>
              <a:off x="5930410" y="1770237"/>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feld 37">
                  <a:extLst>
                    <a:ext uri="{FF2B5EF4-FFF2-40B4-BE49-F238E27FC236}">
                      <a16:creationId xmlns:a16="http://schemas.microsoft.com/office/drawing/2014/main" id="{88FC9110-C9B3-5A48-A1A9-6BEDEDEACD78}"/>
                    </a:ext>
                  </a:extLst>
                </p:cNvPr>
                <p:cNvSpPr txBox="1"/>
                <p:nvPr/>
              </p:nvSpPr>
              <p:spPr>
                <a:xfrm>
                  <a:off x="6002539" y="151404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57" name="Textfeld 37">
                  <a:extLst>
                    <a:ext uri="{FF2B5EF4-FFF2-40B4-BE49-F238E27FC236}">
                      <a16:creationId xmlns:a16="http://schemas.microsoft.com/office/drawing/2014/main" id="{88FC9110-C9B3-5A48-A1A9-6BEDEDEACD78}"/>
                    </a:ext>
                  </a:extLst>
                </p:cNvPr>
                <p:cNvSpPr txBox="1">
                  <a:spLocks noRot="1" noChangeAspect="1" noMove="1" noResize="1" noEditPoints="1" noAdjustHandles="1" noChangeArrowheads="1" noChangeShapeType="1" noTextEdit="1"/>
                </p:cNvSpPr>
                <p:nvPr/>
              </p:nvSpPr>
              <p:spPr>
                <a:xfrm>
                  <a:off x="6002539" y="1514047"/>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159" name="Gerade Verbindung mit Pfeil 36">
              <a:extLst>
                <a:ext uri="{FF2B5EF4-FFF2-40B4-BE49-F238E27FC236}">
                  <a16:creationId xmlns:a16="http://schemas.microsoft.com/office/drawing/2014/main" id="{D6BCC912-4E17-A845-A6B9-91DCA2C67947}"/>
                </a:ext>
              </a:extLst>
            </p:cNvPr>
            <p:cNvCxnSpPr>
              <a:cxnSpLocks/>
            </p:cNvCxnSpPr>
            <p:nvPr/>
          </p:nvCxnSpPr>
          <p:spPr>
            <a:xfrm>
              <a:off x="5272696" y="1780325"/>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feld 37">
                  <a:extLst>
                    <a:ext uri="{FF2B5EF4-FFF2-40B4-BE49-F238E27FC236}">
                      <a16:creationId xmlns:a16="http://schemas.microsoft.com/office/drawing/2014/main" id="{57E5ABD3-715D-F346-97B6-CCCF03792B70}"/>
                    </a:ext>
                  </a:extLst>
                </p:cNvPr>
                <p:cNvSpPr txBox="1"/>
                <p:nvPr/>
              </p:nvSpPr>
              <p:spPr>
                <a:xfrm>
                  <a:off x="5397603" y="1541215"/>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60" name="Textfeld 37">
                  <a:extLst>
                    <a:ext uri="{FF2B5EF4-FFF2-40B4-BE49-F238E27FC236}">
                      <a16:creationId xmlns:a16="http://schemas.microsoft.com/office/drawing/2014/main" id="{57E5ABD3-715D-F346-97B6-CCCF03792B70}"/>
                    </a:ext>
                  </a:extLst>
                </p:cNvPr>
                <p:cNvSpPr txBox="1">
                  <a:spLocks noRot="1" noChangeAspect="1" noMove="1" noResize="1" noEditPoints="1" noAdjustHandles="1" noChangeArrowheads="1" noChangeShapeType="1" noTextEdit="1"/>
                </p:cNvSpPr>
                <p:nvPr/>
              </p:nvSpPr>
              <p:spPr>
                <a:xfrm>
                  <a:off x="5397603" y="1541215"/>
                  <a:ext cx="317639" cy="276533"/>
                </a:xfrm>
                <a:prstGeom prst="rect">
                  <a:avLst/>
                </a:prstGeom>
                <a:blipFill>
                  <a:blip r:embed="rId9"/>
                  <a:stretch>
                    <a:fillRect r="-23077"/>
                  </a:stretch>
                </a:blipFill>
              </p:spPr>
              <p:txBody>
                <a:bodyPr/>
                <a:lstStyle/>
                <a:p>
                  <a:r>
                    <a:rPr lang="en-US">
                      <a:noFill/>
                    </a:rPr>
                    <a:t> </a:t>
                  </a:r>
                </a:p>
              </p:txBody>
            </p:sp>
          </mc:Fallback>
        </mc:AlternateContent>
      </p:grpSp>
      <p:grpSp>
        <p:nvGrpSpPr>
          <p:cNvPr id="167" name="Group 166">
            <a:extLst>
              <a:ext uri="{FF2B5EF4-FFF2-40B4-BE49-F238E27FC236}">
                <a16:creationId xmlns:a16="http://schemas.microsoft.com/office/drawing/2014/main" id="{F59DECEF-3797-6E45-8B1B-9E178DBD68FD}"/>
              </a:ext>
            </a:extLst>
          </p:cNvPr>
          <p:cNvGrpSpPr/>
          <p:nvPr/>
        </p:nvGrpSpPr>
        <p:grpSpPr>
          <a:xfrm>
            <a:off x="188641" y="1411071"/>
            <a:ext cx="2520866" cy="1984855"/>
            <a:chOff x="6506279" y="1400229"/>
            <a:chExt cx="2520866" cy="1984855"/>
          </a:xfrm>
        </p:grpSpPr>
        <p:grpSp>
          <p:nvGrpSpPr>
            <p:cNvPr id="168" name="Group 167">
              <a:extLst>
                <a:ext uri="{FF2B5EF4-FFF2-40B4-BE49-F238E27FC236}">
                  <a16:creationId xmlns:a16="http://schemas.microsoft.com/office/drawing/2014/main" id="{83C44DA2-A86C-CF42-A3A2-56BAFF73646C}"/>
                </a:ext>
              </a:extLst>
            </p:cNvPr>
            <p:cNvGrpSpPr/>
            <p:nvPr/>
          </p:nvGrpSpPr>
          <p:grpSpPr>
            <a:xfrm>
              <a:off x="6506279" y="1400229"/>
              <a:ext cx="2520866" cy="1984855"/>
              <a:chOff x="6483337" y="1396351"/>
              <a:chExt cx="2277208" cy="1972190"/>
            </a:xfrm>
          </p:grpSpPr>
          <p:grpSp>
            <p:nvGrpSpPr>
              <p:cNvPr id="171" name="Group 170">
                <a:extLst>
                  <a:ext uri="{FF2B5EF4-FFF2-40B4-BE49-F238E27FC236}">
                    <a16:creationId xmlns:a16="http://schemas.microsoft.com/office/drawing/2014/main" id="{5CC88377-25F3-C140-9C50-138AE65E72D7}"/>
                  </a:ext>
                </a:extLst>
              </p:cNvPr>
              <p:cNvGrpSpPr/>
              <p:nvPr/>
            </p:nvGrpSpPr>
            <p:grpSpPr>
              <a:xfrm>
                <a:off x="6483337" y="1396351"/>
                <a:ext cx="2277208" cy="1972190"/>
                <a:chOff x="6230959" y="1495219"/>
                <a:chExt cx="2643700" cy="2011969"/>
              </a:xfrm>
            </p:grpSpPr>
            <p:pic>
              <p:nvPicPr>
                <p:cNvPr id="175" name="Picture 174">
                  <a:extLst>
                    <a:ext uri="{FF2B5EF4-FFF2-40B4-BE49-F238E27FC236}">
                      <a16:creationId xmlns:a16="http://schemas.microsoft.com/office/drawing/2014/main" id="{E6A44541-C22F-024B-A7A5-9DA24ABF0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959" y="2167710"/>
                  <a:ext cx="1339478" cy="1339478"/>
                </a:xfrm>
                <a:prstGeom prst="rect">
                  <a:avLst/>
                </a:prstGeom>
              </p:spPr>
            </p:pic>
            <p:sp>
              <p:nvSpPr>
                <p:cNvPr id="176" name="Cloud Callout 175">
                  <a:extLst>
                    <a:ext uri="{FF2B5EF4-FFF2-40B4-BE49-F238E27FC236}">
                      <a16:creationId xmlns:a16="http://schemas.microsoft.com/office/drawing/2014/main" id="{05CABE60-0A2E-6A46-92CF-365CAA93A73E}"/>
                    </a:ext>
                  </a:extLst>
                </p:cNvPr>
                <p:cNvSpPr/>
                <p:nvPr/>
              </p:nvSpPr>
              <p:spPr bwMode="auto">
                <a:xfrm>
                  <a:off x="6978591" y="1495219"/>
                  <a:ext cx="1896068" cy="1005612"/>
                </a:xfrm>
                <a:prstGeom prst="cloudCallout">
                  <a:avLst>
                    <a:gd name="adj1" fmla="val -41986"/>
                    <a:gd name="adj2" fmla="val 55920"/>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172" name="Group 171">
                <a:extLst>
                  <a:ext uri="{FF2B5EF4-FFF2-40B4-BE49-F238E27FC236}">
                    <a16:creationId xmlns:a16="http://schemas.microsoft.com/office/drawing/2014/main" id="{4B48D2CB-DCB4-DE41-8F80-D2239304A5B5}"/>
                  </a:ext>
                </a:extLst>
              </p:cNvPr>
              <p:cNvGrpSpPr/>
              <p:nvPr/>
            </p:nvGrpSpPr>
            <p:grpSpPr>
              <a:xfrm>
                <a:off x="7751572" y="1929400"/>
                <a:ext cx="301892" cy="305813"/>
                <a:chOff x="7697149" y="1925854"/>
                <a:chExt cx="301892" cy="305813"/>
              </a:xfrm>
            </p:grpSpPr>
            <p:cxnSp>
              <p:nvCxnSpPr>
                <p:cNvPr id="173" name="Straight Arrow Connector 172">
                  <a:extLst>
                    <a:ext uri="{FF2B5EF4-FFF2-40B4-BE49-F238E27FC236}">
                      <a16:creationId xmlns:a16="http://schemas.microsoft.com/office/drawing/2014/main" id="{B852072C-FF6C-9846-A3FA-D9264A124285}"/>
                    </a:ext>
                  </a:extLst>
                </p:cNvPr>
                <p:cNvCxnSpPr>
                  <a:cxnSpLocks/>
                </p:cNvCxnSpPr>
                <p:nvPr/>
              </p:nvCxnSpPr>
              <p:spPr bwMode="auto">
                <a:xfrm flipV="1">
                  <a:off x="7976735" y="1956782"/>
                  <a:ext cx="0" cy="235523"/>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20D0510-B10E-F346-BF8A-88182AFFC243}"/>
                        </a:ext>
                      </a:extLst>
                    </p:cNvPr>
                    <p:cNvSpPr txBox="1"/>
                    <p:nvPr/>
                  </p:nvSpPr>
                  <p:spPr>
                    <a:xfrm>
                      <a:off x="7697149" y="1925854"/>
                      <a:ext cx="301892" cy="305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dirty="0">
                        <a:latin typeface="+mj-lt"/>
                      </a:endParaRPr>
                    </a:p>
                  </p:txBody>
                </p:sp>
              </mc:Choice>
              <mc:Fallback xmlns="">
                <p:sp>
                  <p:nvSpPr>
                    <p:cNvPr id="174" name="TextBox 173">
                      <a:extLst>
                        <a:ext uri="{FF2B5EF4-FFF2-40B4-BE49-F238E27FC236}">
                          <a16:creationId xmlns:a16="http://schemas.microsoft.com/office/drawing/2014/main" id="{020D0510-B10E-F346-BF8A-88182AFFC243}"/>
                        </a:ext>
                      </a:extLst>
                    </p:cNvPr>
                    <p:cNvSpPr txBox="1">
                      <a:spLocks noRot="1" noChangeAspect="1" noMove="1" noResize="1" noEditPoints="1" noAdjustHandles="1" noChangeArrowheads="1" noChangeShapeType="1" noTextEdit="1"/>
                    </p:cNvSpPr>
                    <p:nvPr/>
                  </p:nvSpPr>
                  <p:spPr>
                    <a:xfrm>
                      <a:off x="7697149" y="1925854"/>
                      <a:ext cx="301892" cy="305813"/>
                    </a:xfrm>
                    <a:prstGeom prst="rect">
                      <a:avLst/>
                    </a:prstGeom>
                    <a:blipFill>
                      <a:blip r:embed="rId11"/>
                      <a:stretch>
                        <a:fillRect/>
                      </a:stretch>
                    </a:blipFill>
                  </p:spPr>
                  <p:txBody>
                    <a:bodyPr/>
                    <a:lstStyle/>
                    <a:p>
                      <a:r>
                        <a:rPr lang="en-US">
                          <a:noFill/>
                        </a:rPr>
                        <a:t> </a:t>
                      </a:r>
                    </a:p>
                  </p:txBody>
                </p:sp>
              </mc:Fallback>
            </mc:AlternateContent>
          </p:grpSp>
        </p:grpSp>
        <p:cxnSp>
          <p:nvCxnSpPr>
            <p:cNvPr id="169" name="Straight Arrow Connector 168">
              <a:extLst>
                <a:ext uri="{FF2B5EF4-FFF2-40B4-BE49-F238E27FC236}">
                  <a16:creationId xmlns:a16="http://schemas.microsoft.com/office/drawing/2014/main" id="{43D1693E-25A3-1943-B731-32A6ECA7FA22}"/>
                </a:ext>
              </a:extLst>
            </p:cNvPr>
            <p:cNvCxnSpPr>
              <a:cxnSpLocks/>
            </p:cNvCxnSpPr>
            <p:nvPr/>
          </p:nvCxnSpPr>
          <p:spPr bwMode="auto">
            <a:xfrm flipV="1">
              <a:off x="8316416" y="1967828"/>
              <a:ext cx="0" cy="23703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9B6497-05DC-1F46-A981-3F359945D52F}"/>
                    </a:ext>
                  </a:extLst>
                </p:cNvPr>
                <p:cNvSpPr txBox="1"/>
                <p:nvPr/>
              </p:nvSpPr>
              <p:spPr>
                <a:xfrm>
                  <a:off x="7543110" y="1535018"/>
                  <a:ext cx="1137747" cy="369332"/>
                </a:xfrm>
                <a:prstGeom prst="rect">
                  <a:avLst/>
                </a:prstGeom>
                <a:noFill/>
              </p:spPr>
              <p:txBody>
                <a:bodyPr wrap="none" rtlCol="0">
                  <a:spAutoFit/>
                </a:bodyPr>
                <a:lstStyle/>
                <a:p>
                  <a14:m>
                    <m:oMath xmlns:m="http://schemas.openxmlformats.org/officeDocument/2006/math">
                      <m:r>
                        <a:rPr lang="de-DE" b="1" i="1">
                          <a:latin typeface="Cambria Math" panose="02040503050406030204" pitchFamily="18" charset="0"/>
                        </a:rPr>
                        <m:t> </m:t>
                      </m:r>
                    </m:oMath>
                  </a14:m>
                  <a:r>
                    <a:rPr lang="en-US" sz="1400" b="1">
                      <a:latin typeface="Calibri" panose="020F0502020204030204" pitchFamily="34" charset="0"/>
                      <a:cs typeface="Calibri" panose="020F0502020204030204" pitchFamily="34" charset="0"/>
                    </a:rPr>
                    <a:t>Time</a:t>
                  </a:r>
                  <a:r>
                    <a:rPr lang="en-US" b="1">
                      <a:latin typeface="Calibri" panose="020F0502020204030204" pitchFamily="34" charset="0"/>
                      <a:cs typeface="Calibri" panose="020F0502020204030204" pitchFamily="34" charset="0"/>
                    </a:rPr>
                    <a:t> </a:t>
                  </a:r>
                  <a:r>
                    <a:rPr lang="en-US" sz="1400" b="1">
                      <a:latin typeface="Calibri" panose="020F0502020204030204" pitchFamily="34" charset="0"/>
                      <a:cs typeface="Calibri" panose="020F0502020204030204" pitchFamily="34" charset="0"/>
                    </a:rPr>
                    <a:t>Aware</a:t>
                  </a:r>
                  <a:endParaRPr lang="en-US" sz="1400" b="1">
                    <a:latin typeface="+mj-lt"/>
                  </a:endParaRPr>
                </a:p>
              </p:txBody>
            </p:sp>
          </mc:Choice>
          <mc:Fallback xmlns="">
            <p:sp>
              <p:nvSpPr>
                <p:cNvPr id="170" name="TextBox 169">
                  <a:extLst>
                    <a:ext uri="{FF2B5EF4-FFF2-40B4-BE49-F238E27FC236}">
                      <a16:creationId xmlns:a16="http://schemas.microsoft.com/office/drawing/2014/main" id="{A69B6497-05DC-1F46-A981-3F359945D52F}"/>
                    </a:ext>
                  </a:extLst>
                </p:cNvPr>
                <p:cNvSpPr txBox="1">
                  <a:spLocks noRot="1" noChangeAspect="1" noMove="1" noResize="1" noEditPoints="1" noAdjustHandles="1" noChangeArrowheads="1" noChangeShapeType="1" noTextEdit="1"/>
                </p:cNvSpPr>
                <p:nvPr/>
              </p:nvSpPr>
              <p:spPr>
                <a:xfrm>
                  <a:off x="7543110" y="1535018"/>
                  <a:ext cx="1137747" cy="369332"/>
                </a:xfrm>
                <a:prstGeom prst="rect">
                  <a:avLst/>
                </a:prstGeom>
                <a:blipFill>
                  <a:blip r:embed="rId12"/>
                  <a:stretch>
                    <a:fillRect l="-2222" b="-13333"/>
                  </a:stretch>
                </a:blipFill>
              </p:spPr>
              <p:txBody>
                <a:bodyPr/>
                <a:lstStyle/>
                <a:p>
                  <a:r>
                    <a:rPr lang="en-US">
                      <a:noFill/>
                    </a:rPr>
                    <a:t> </a:t>
                  </a:r>
                </a:p>
              </p:txBody>
            </p:sp>
          </mc:Fallback>
        </mc:AlternateContent>
      </p:grpSp>
      <p:grpSp>
        <p:nvGrpSpPr>
          <p:cNvPr id="177" name="Group 176">
            <a:extLst>
              <a:ext uri="{FF2B5EF4-FFF2-40B4-BE49-F238E27FC236}">
                <a16:creationId xmlns:a16="http://schemas.microsoft.com/office/drawing/2014/main" id="{119784A3-742D-544E-A427-AC553B1A3B64}"/>
              </a:ext>
            </a:extLst>
          </p:cNvPr>
          <p:cNvGrpSpPr/>
          <p:nvPr/>
        </p:nvGrpSpPr>
        <p:grpSpPr>
          <a:xfrm>
            <a:off x="6161358" y="3837700"/>
            <a:ext cx="2493904" cy="2039729"/>
            <a:chOff x="5960914" y="3852385"/>
            <a:chExt cx="3024336" cy="2039729"/>
          </a:xfrm>
        </p:grpSpPr>
        <p:grpSp>
          <p:nvGrpSpPr>
            <p:cNvPr id="178" name="Group 177">
              <a:extLst>
                <a:ext uri="{FF2B5EF4-FFF2-40B4-BE49-F238E27FC236}">
                  <a16:creationId xmlns:a16="http://schemas.microsoft.com/office/drawing/2014/main" id="{A5617072-435B-A74C-94BC-445EBB18C4C4}"/>
                </a:ext>
              </a:extLst>
            </p:cNvPr>
            <p:cNvGrpSpPr/>
            <p:nvPr/>
          </p:nvGrpSpPr>
          <p:grpSpPr>
            <a:xfrm>
              <a:off x="5960914" y="3852385"/>
              <a:ext cx="3024336" cy="2039729"/>
              <a:chOff x="5960914" y="3852385"/>
              <a:chExt cx="3024336" cy="2039729"/>
            </a:xfrm>
          </p:grpSpPr>
          <p:pic>
            <p:nvPicPr>
              <p:cNvPr id="183" name="Picture 182">
                <a:extLst>
                  <a:ext uri="{FF2B5EF4-FFF2-40B4-BE49-F238E27FC236}">
                    <a16:creationId xmlns:a16="http://schemas.microsoft.com/office/drawing/2014/main" id="{2FC78D29-9F22-BC42-BF7D-81E3F9B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0914" y="4646482"/>
                <a:ext cx="1339478" cy="1245632"/>
              </a:xfrm>
              <a:prstGeom prst="rect">
                <a:avLst/>
              </a:prstGeom>
            </p:spPr>
          </p:pic>
          <p:sp>
            <p:nvSpPr>
              <p:cNvPr id="184" name="Cloud Callout 183">
                <a:extLst>
                  <a:ext uri="{FF2B5EF4-FFF2-40B4-BE49-F238E27FC236}">
                    <a16:creationId xmlns:a16="http://schemas.microsoft.com/office/drawing/2014/main" id="{F513F479-5015-B24B-958A-F3244AFE7971}"/>
                  </a:ext>
                </a:extLst>
              </p:cNvPr>
              <p:cNvSpPr/>
              <p:nvPr/>
            </p:nvSpPr>
            <p:spPr bwMode="auto">
              <a:xfrm>
                <a:off x="6680995" y="3852385"/>
                <a:ext cx="2304255" cy="989722"/>
              </a:xfrm>
              <a:prstGeom prst="cloudCallout">
                <a:avLst>
                  <a:gd name="adj1" fmla="val -43466"/>
                  <a:gd name="adj2" fmla="val 6536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600" b="0" i="1" u="none" strike="noStrike" cap="none" normalizeH="0" baseline="0">
                  <a:ln>
                    <a:noFill/>
                  </a:ln>
                  <a:solidFill>
                    <a:schemeClr val="tx1"/>
                  </a:solidFill>
                  <a:effectLst/>
                  <a:latin typeface="Cambria Math" panose="02040503050406030204" pitchFamily="18" charset="0"/>
                </a:endParaRPr>
              </a:p>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600" b="0" i="0" u="none" strike="noStrike" cap="none" normalizeH="0" baseline="0">
                  <a:ln>
                    <a:noFill/>
                  </a:ln>
                  <a:solidFill>
                    <a:schemeClr val="tx1"/>
                  </a:solidFill>
                  <a:effectLst/>
                  <a:latin typeface="+mj-lt"/>
                </a:endParaRPr>
              </a:p>
            </p:txBody>
          </p:sp>
          <p:sp>
            <p:nvSpPr>
              <p:cNvPr id="185" name="TextBox 184">
                <a:extLst>
                  <a:ext uri="{FF2B5EF4-FFF2-40B4-BE49-F238E27FC236}">
                    <a16:creationId xmlns:a16="http://schemas.microsoft.com/office/drawing/2014/main" id="{290E0621-CE1D-BA40-ACA3-D0CFB9AE7DEE}"/>
                  </a:ext>
                </a:extLst>
              </p:cNvPr>
              <p:cNvSpPr txBox="1"/>
              <p:nvPr/>
            </p:nvSpPr>
            <p:spPr>
              <a:xfrm>
                <a:off x="6930836" y="4008692"/>
                <a:ext cx="1868367" cy="307777"/>
              </a:xfrm>
              <a:prstGeom prst="rect">
                <a:avLst/>
              </a:prstGeom>
              <a:noFill/>
            </p:spPr>
            <p:txBody>
              <a:bodyPr wrap="none" rtlCol="0">
                <a:spAutoFit/>
              </a:bodyPr>
              <a:lstStyle/>
              <a:p>
                <a:r>
                  <a:rPr lang="en-GB" sz="1400" b="1">
                    <a:latin typeface="Calibri" panose="020F0502020204030204" pitchFamily="34" charset="0"/>
                    <a:cs typeface="Calibri" panose="020F0502020204030204" pitchFamily="34" charset="0"/>
                  </a:rPr>
                  <a:t>Collision Recovery</a:t>
                </a:r>
              </a:p>
            </p:txBody>
          </p:sp>
        </p:grpSp>
        <p:grpSp>
          <p:nvGrpSpPr>
            <p:cNvPr id="179" name="Group 178">
              <a:extLst>
                <a:ext uri="{FF2B5EF4-FFF2-40B4-BE49-F238E27FC236}">
                  <a16:creationId xmlns:a16="http://schemas.microsoft.com/office/drawing/2014/main" id="{F5330045-FAA3-C241-BBA1-D2A479991083}"/>
                </a:ext>
              </a:extLst>
            </p:cNvPr>
            <p:cNvGrpSpPr/>
            <p:nvPr/>
          </p:nvGrpSpPr>
          <p:grpSpPr>
            <a:xfrm>
              <a:off x="7564079" y="4297399"/>
              <a:ext cx="492599" cy="307777"/>
              <a:chOff x="7564079" y="4297399"/>
              <a:chExt cx="492599" cy="307777"/>
            </a:xfrm>
          </p:grpSpPr>
          <p:cxnSp>
            <p:nvCxnSpPr>
              <p:cNvPr id="180" name="Straight Arrow Connector 179">
                <a:extLst>
                  <a:ext uri="{FF2B5EF4-FFF2-40B4-BE49-F238E27FC236}">
                    <a16:creationId xmlns:a16="http://schemas.microsoft.com/office/drawing/2014/main" id="{0D649421-C636-1146-86F9-33C1A2733B8B}"/>
                  </a:ext>
                </a:extLst>
              </p:cNvPr>
              <p:cNvCxnSpPr>
                <a:cxnSpLocks/>
              </p:cNvCxnSpPr>
              <p:nvPr/>
            </p:nvCxnSpPr>
            <p:spPr bwMode="auto">
              <a:xfrm>
                <a:off x="7935610"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C6C6CEDB-3E0B-A745-9254-410964983DEC}"/>
                  </a:ext>
                </a:extLst>
              </p:cNvPr>
              <p:cNvCxnSpPr>
                <a:cxnSpLocks/>
              </p:cNvCxnSpPr>
              <p:nvPr/>
            </p:nvCxnSpPr>
            <p:spPr bwMode="auto">
              <a:xfrm>
                <a:off x="8056678"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AE878B9-7956-1842-9DDF-318B50BCB9CB}"/>
                      </a:ext>
                    </a:extLst>
                  </p:cNvPr>
                  <p:cNvSpPr txBox="1"/>
                  <p:nvPr/>
                </p:nvSpPr>
                <p:spPr>
                  <a:xfrm>
                    <a:off x="7564079" y="4297399"/>
                    <a:ext cx="4052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a:latin typeface="+mj-lt"/>
                    </a:endParaRPr>
                  </a:p>
                </p:txBody>
              </p:sp>
            </mc:Choice>
            <mc:Fallback xmlns="">
              <p:sp>
                <p:nvSpPr>
                  <p:cNvPr id="182" name="TextBox 181">
                    <a:extLst>
                      <a:ext uri="{FF2B5EF4-FFF2-40B4-BE49-F238E27FC236}">
                        <a16:creationId xmlns:a16="http://schemas.microsoft.com/office/drawing/2014/main" id="{1AE878B9-7956-1842-9DDF-318B50BCB9CB}"/>
                      </a:ext>
                    </a:extLst>
                  </p:cNvPr>
                  <p:cNvSpPr txBox="1">
                    <a:spLocks noRot="1" noChangeAspect="1" noMove="1" noResize="1" noEditPoints="1" noAdjustHandles="1" noChangeArrowheads="1" noChangeShapeType="1" noTextEdit="1"/>
                  </p:cNvSpPr>
                  <p:nvPr/>
                </p:nvSpPr>
                <p:spPr>
                  <a:xfrm>
                    <a:off x="7564079" y="4297399"/>
                    <a:ext cx="405274" cy="307777"/>
                  </a:xfrm>
                  <a:prstGeom prst="rect">
                    <a:avLst/>
                  </a:prstGeom>
                  <a:blipFill>
                    <a:blip r:embed="rId13"/>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1AAEEEFA-8AAE-0C49-9C65-BED866CD259D}"/>
              </a:ext>
            </a:extLst>
          </p:cNvPr>
          <p:cNvGrpSpPr/>
          <p:nvPr/>
        </p:nvGrpSpPr>
        <p:grpSpPr>
          <a:xfrm>
            <a:off x="467544" y="4005064"/>
            <a:ext cx="5430354" cy="345213"/>
            <a:chOff x="467544" y="4005064"/>
            <a:chExt cx="5430354" cy="345213"/>
          </a:xfrm>
        </p:grpSpPr>
        <p:grpSp>
          <p:nvGrpSpPr>
            <p:cNvPr id="101" name="Group 9">
              <a:extLst>
                <a:ext uri="{FF2B5EF4-FFF2-40B4-BE49-F238E27FC236}">
                  <a16:creationId xmlns:a16="http://schemas.microsoft.com/office/drawing/2014/main" id="{EA9443F0-1863-AD4A-9335-1D1F9F01FEA7}"/>
                </a:ext>
              </a:extLst>
            </p:cNvPr>
            <p:cNvGrpSpPr/>
            <p:nvPr/>
          </p:nvGrpSpPr>
          <p:grpSpPr>
            <a:xfrm>
              <a:off x="467544" y="4005064"/>
              <a:ext cx="3899284" cy="345213"/>
              <a:chOff x="5004048" y="1484784"/>
              <a:chExt cx="2160240" cy="360040"/>
            </a:xfrm>
          </p:grpSpPr>
          <p:sp>
            <p:nvSpPr>
              <p:cNvPr id="110" name="Rectangle 4">
                <a:extLst>
                  <a:ext uri="{FF2B5EF4-FFF2-40B4-BE49-F238E27FC236}">
                    <a16:creationId xmlns:a16="http://schemas.microsoft.com/office/drawing/2014/main" id="{2057E9D4-5A90-B74F-B833-191F40D2E0D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1" name="Rectangle 29">
                <a:extLst>
                  <a:ext uri="{FF2B5EF4-FFF2-40B4-BE49-F238E27FC236}">
                    <a16:creationId xmlns:a16="http://schemas.microsoft.com/office/drawing/2014/main" id="{A8034D3D-BA2C-A84F-B470-074A67CA857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2" name="Rectangle 30">
                <a:extLst>
                  <a:ext uri="{FF2B5EF4-FFF2-40B4-BE49-F238E27FC236}">
                    <a16:creationId xmlns:a16="http://schemas.microsoft.com/office/drawing/2014/main" id="{F96C34A7-5194-6C42-A83D-FDAE749BD21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3" name="Rectangle 31">
                <a:extLst>
                  <a:ext uri="{FF2B5EF4-FFF2-40B4-BE49-F238E27FC236}">
                    <a16:creationId xmlns:a16="http://schemas.microsoft.com/office/drawing/2014/main" id="{E96FA968-C54F-1D4D-90BB-83CD8510D8F8}"/>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4" name="Rectangle 32">
                <a:extLst>
                  <a:ext uri="{FF2B5EF4-FFF2-40B4-BE49-F238E27FC236}">
                    <a16:creationId xmlns:a16="http://schemas.microsoft.com/office/drawing/2014/main" id="{B9C6B0B2-1CAC-8A44-9A4C-6CA82BD678B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3">
                <a:extLst>
                  <a:ext uri="{FF2B5EF4-FFF2-40B4-BE49-F238E27FC236}">
                    <a16:creationId xmlns:a16="http://schemas.microsoft.com/office/drawing/2014/main" id="{BDD7B95D-81F1-EC41-BD1E-96E7938A4596}"/>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A24BCFD-DD7D-224D-B801-1D635BCE8BDB}"/>
                    </a:ext>
                  </a:extLst>
                </p:cNvPr>
                <p:cNvSpPr txBox="1"/>
                <p:nvPr/>
              </p:nvSpPr>
              <p:spPr>
                <a:xfrm>
                  <a:off x="4454105" y="4024264"/>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08" name="TextBox 107">
                  <a:extLst>
                    <a:ext uri="{FF2B5EF4-FFF2-40B4-BE49-F238E27FC236}">
                      <a16:creationId xmlns:a16="http://schemas.microsoft.com/office/drawing/2014/main" id="{EA24BCFD-DD7D-224D-B801-1D635BCE8BDB}"/>
                    </a:ext>
                  </a:extLst>
                </p:cNvPr>
                <p:cNvSpPr txBox="1">
                  <a:spLocks noRot="1" noChangeAspect="1" noMove="1" noResize="1" noEditPoints="1" noAdjustHandles="1" noChangeArrowheads="1" noChangeShapeType="1" noTextEdit="1"/>
                </p:cNvSpPr>
                <p:nvPr/>
              </p:nvSpPr>
              <p:spPr>
                <a:xfrm>
                  <a:off x="4454105" y="4024264"/>
                  <a:ext cx="1443793" cy="307777"/>
                </a:xfrm>
                <a:prstGeom prst="rect">
                  <a:avLst/>
                </a:prstGeom>
                <a:blipFill>
                  <a:blip r:embed="rId14"/>
                  <a:stretch>
                    <a:fillRect t="-4000" b="-20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557FF2-AEE7-2C41-BC98-3852D0EC7D25}"/>
              </a:ext>
            </a:extLst>
          </p:cNvPr>
          <p:cNvGrpSpPr/>
          <p:nvPr/>
        </p:nvGrpSpPr>
        <p:grpSpPr>
          <a:xfrm>
            <a:off x="3232981" y="2055049"/>
            <a:ext cx="5731507" cy="1301943"/>
            <a:chOff x="3232981" y="2043870"/>
            <a:chExt cx="5731507" cy="1301943"/>
          </a:xfrm>
        </p:grpSpPr>
        <p:grpSp>
          <p:nvGrpSpPr>
            <p:cNvPr id="20" name="Group 19">
              <a:extLst>
                <a:ext uri="{FF2B5EF4-FFF2-40B4-BE49-F238E27FC236}">
                  <a16:creationId xmlns:a16="http://schemas.microsoft.com/office/drawing/2014/main" id="{4C19CCFC-71AF-E14D-8F6E-675E9647D354}"/>
                </a:ext>
              </a:extLst>
            </p:cNvPr>
            <p:cNvGrpSpPr/>
            <p:nvPr/>
          </p:nvGrpSpPr>
          <p:grpSpPr>
            <a:xfrm>
              <a:off x="3974168" y="2043870"/>
              <a:ext cx="4990320" cy="1301943"/>
              <a:chOff x="3974168" y="2043870"/>
              <a:chExt cx="4990320" cy="1301943"/>
            </a:xfrm>
          </p:grpSpPr>
          <p:grpSp>
            <p:nvGrpSpPr>
              <p:cNvPr id="7" name="Group 6">
                <a:extLst>
                  <a:ext uri="{FF2B5EF4-FFF2-40B4-BE49-F238E27FC236}">
                    <a16:creationId xmlns:a16="http://schemas.microsoft.com/office/drawing/2014/main" id="{D29727A1-822B-144A-A11E-760B7FC3F0CA}"/>
                  </a:ext>
                </a:extLst>
              </p:cNvPr>
              <p:cNvGrpSpPr/>
              <p:nvPr/>
            </p:nvGrpSpPr>
            <p:grpSpPr>
              <a:xfrm>
                <a:off x="4785268" y="2449767"/>
                <a:ext cx="3368015" cy="619193"/>
                <a:chOff x="2862820" y="2387634"/>
                <a:chExt cx="3368015" cy="619193"/>
              </a:xfrm>
            </p:grpSpPr>
            <p:sp>
              <p:nvSpPr>
                <p:cNvPr id="100" name="Rectangle 38">
                  <a:extLst>
                    <a:ext uri="{FF2B5EF4-FFF2-40B4-BE49-F238E27FC236}">
                      <a16:creationId xmlns:a16="http://schemas.microsoft.com/office/drawing/2014/main" id="{13CF3E7E-442B-114D-A242-7ABDA4238920}"/>
                    </a:ext>
                  </a:extLst>
                </p:cNvPr>
                <p:cNvSpPr/>
                <p:nvPr/>
              </p:nvSpPr>
              <p:spPr>
                <a:xfrm>
                  <a:off x="4557829" y="2664866"/>
                  <a:ext cx="274867" cy="340955"/>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nvGrpSpPr>
                <p:cNvPr id="143" name="Group 142">
                  <a:extLst>
                    <a:ext uri="{FF2B5EF4-FFF2-40B4-BE49-F238E27FC236}">
                      <a16:creationId xmlns:a16="http://schemas.microsoft.com/office/drawing/2014/main" id="{A888A981-47E8-0640-8AF3-E59B579E83DF}"/>
                    </a:ext>
                  </a:extLst>
                </p:cNvPr>
                <p:cNvGrpSpPr/>
                <p:nvPr/>
              </p:nvGrpSpPr>
              <p:grpSpPr>
                <a:xfrm>
                  <a:off x="2862820" y="2387634"/>
                  <a:ext cx="3368015" cy="619193"/>
                  <a:chOff x="2066190" y="2225230"/>
                  <a:chExt cx="3368015" cy="619193"/>
                </a:xfrm>
              </p:grpSpPr>
              <p:grpSp>
                <p:nvGrpSpPr>
                  <p:cNvPr id="87" name="Group 86">
                    <a:extLst>
                      <a:ext uri="{FF2B5EF4-FFF2-40B4-BE49-F238E27FC236}">
                        <a16:creationId xmlns:a16="http://schemas.microsoft.com/office/drawing/2014/main" id="{51EA143F-9CC8-A649-BF48-9A49C6D2852D}"/>
                      </a:ext>
                    </a:extLst>
                  </p:cNvPr>
                  <p:cNvGrpSpPr/>
                  <p:nvPr/>
                </p:nvGrpSpPr>
                <p:grpSpPr>
                  <a:xfrm>
                    <a:off x="2066190" y="2225230"/>
                    <a:ext cx="2806481" cy="619193"/>
                    <a:chOff x="2066190" y="2203744"/>
                    <a:chExt cx="2806481" cy="619193"/>
                  </a:xfrm>
                </p:grpSpPr>
                <p:sp>
                  <p:nvSpPr>
                    <p:cNvPr id="40" name="Pfeil nach unten 56">
                      <a:extLst>
                        <a:ext uri="{FF2B5EF4-FFF2-40B4-BE49-F238E27FC236}">
                          <a16:creationId xmlns:a16="http://schemas.microsoft.com/office/drawing/2014/main" id="{C3604DBA-97FC-9F42-930A-FB6D143DE775}"/>
                        </a:ext>
                      </a:extLst>
                    </p:cNvPr>
                    <p:cNvSpPr/>
                    <p:nvPr/>
                  </p:nvSpPr>
                  <p:spPr>
                    <a:xfrm>
                      <a:off x="3709592" y="2203744"/>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097FACB-EF71-0D48-9096-FE20403F18AB}"/>
                        </a:ext>
                      </a:extLst>
                    </p:cNvPr>
                    <p:cNvGrpSpPr/>
                    <p:nvPr/>
                  </p:nvGrpSpPr>
                  <p:grpSpPr>
                    <a:xfrm>
                      <a:off x="2066190" y="2480978"/>
                      <a:ext cx="2806481" cy="341959"/>
                      <a:chOff x="2000427" y="2412119"/>
                      <a:chExt cx="2806481" cy="341959"/>
                    </a:xfrm>
                  </p:grpSpPr>
                  <p:sp>
                    <p:nvSpPr>
                      <p:cNvPr id="33" name="Rectangle 36">
                        <a:extLst>
                          <a:ext uri="{FF2B5EF4-FFF2-40B4-BE49-F238E27FC236}">
                            <a16:creationId xmlns:a16="http://schemas.microsoft.com/office/drawing/2014/main" id="{30B8C365-1A68-6D4C-B183-76B440C6AEE7}"/>
                          </a:ext>
                        </a:extLst>
                      </p:cNvPr>
                      <p:cNvSpPr/>
                      <p:nvPr/>
                    </p:nvSpPr>
                    <p:spPr>
                      <a:xfrm>
                        <a:off x="2000427" y="2413518"/>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36" name="Rectangle 39">
                        <a:extLst>
                          <a:ext uri="{FF2B5EF4-FFF2-40B4-BE49-F238E27FC236}">
                            <a16:creationId xmlns:a16="http://schemas.microsoft.com/office/drawing/2014/main" id="{11704E9D-8A27-BF47-B56B-0104BFB32A3A}"/>
                          </a:ext>
                        </a:extLst>
                      </p:cNvPr>
                      <p:cNvSpPr/>
                      <p:nvPr/>
                    </p:nvSpPr>
                    <p:spPr>
                      <a:xfrm>
                        <a:off x="3977224" y="2412952"/>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5" name="Rectangle 38">
                        <a:extLst>
                          <a:ext uri="{FF2B5EF4-FFF2-40B4-BE49-F238E27FC236}">
                            <a16:creationId xmlns:a16="http://schemas.microsoft.com/office/drawing/2014/main" id="{CDC66FCF-FD32-2B4A-BED5-A03ED165FFCD}"/>
                          </a:ext>
                        </a:extLst>
                      </p:cNvPr>
                      <p:cNvSpPr/>
                      <p:nvPr/>
                    </p:nvSpPr>
                    <p:spPr>
                      <a:xfrm>
                        <a:off x="2600647" y="2413517"/>
                        <a:ext cx="268150"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86" name="Rectangle 39">
                        <a:extLst>
                          <a:ext uri="{FF2B5EF4-FFF2-40B4-BE49-F238E27FC236}">
                            <a16:creationId xmlns:a16="http://schemas.microsoft.com/office/drawing/2014/main" id="{68729E96-08F7-6342-8A2C-0CF031FE4572}"/>
                          </a:ext>
                        </a:extLst>
                      </p:cNvPr>
                      <p:cNvSpPr/>
                      <p:nvPr/>
                    </p:nvSpPr>
                    <p:spPr>
                      <a:xfrm>
                        <a:off x="2875110" y="2413517"/>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9" name="Rectangle 38">
                        <a:extLst>
                          <a:ext uri="{FF2B5EF4-FFF2-40B4-BE49-F238E27FC236}">
                            <a16:creationId xmlns:a16="http://schemas.microsoft.com/office/drawing/2014/main" id="{A31E4127-F644-EA4E-98B2-F0EE45A3FDB9}"/>
                          </a:ext>
                        </a:extLst>
                      </p:cNvPr>
                      <p:cNvSpPr/>
                      <p:nvPr/>
                    </p:nvSpPr>
                    <p:spPr>
                      <a:xfrm>
                        <a:off x="4538758" y="2412119"/>
                        <a:ext cx="268150"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8">
                        <a:extLst>
                          <a:ext uri="{FF2B5EF4-FFF2-40B4-BE49-F238E27FC236}">
                            <a16:creationId xmlns:a16="http://schemas.microsoft.com/office/drawing/2014/main" id="{99CF506F-5512-D342-8A52-CFAC9C94C73A}"/>
                          </a:ext>
                        </a:extLst>
                      </p:cNvPr>
                      <p:cNvSpPr/>
                      <p:nvPr/>
                    </p:nvSpPr>
                    <p:spPr>
                      <a:xfrm>
                        <a:off x="3425769" y="2413517"/>
                        <a:ext cx="269667"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grpSp>
              <p:sp>
                <p:nvSpPr>
                  <p:cNvPr id="142" name="Rectangle 39">
                    <a:extLst>
                      <a:ext uri="{FF2B5EF4-FFF2-40B4-BE49-F238E27FC236}">
                        <a16:creationId xmlns:a16="http://schemas.microsoft.com/office/drawing/2014/main" id="{D745DA82-14FD-E946-83DB-B80199718334}"/>
                      </a:ext>
                    </a:extLst>
                  </p:cNvPr>
                  <p:cNvSpPr/>
                  <p:nvPr/>
                </p:nvSpPr>
                <p:spPr>
                  <a:xfrm>
                    <a:off x="4871842" y="2498033"/>
                    <a:ext cx="562363" cy="338882"/>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grpSp>
          </p:grpSp>
          <p:sp>
            <p:nvSpPr>
              <p:cNvPr id="126" name="Rectangle 36">
                <a:extLst>
                  <a:ext uri="{FF2B5EF4-FFF2-40B4-BE49-F238E27FC236}">
                    <a16:creationId xmlns:a16="http://schemas.microsoft.com/office/drawing/2014/main" id="{C55675A4-05AA-534B-9865-212FF542CA89}"/>
                  </a:ext>
                </a:extLst>
              </p:cNvPr>
              <p:cNvSpPr/>
              <p:nvPr/>
            </p:nvSpPr>
            <p:spPr>
              <a:xfrm>
                <a:off x="3974168" y="2047501"/>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144" name="Rectangle 38">
                <a:extLst>
                  <a:ext uri="{FF2B5EF4-FFF2-40B4-BE49-F238E27FC236}">
                    <a16:creationId xmlns:a16="http://schemas.microsoft.com/office/drawing/2014/main" id="{D1C020D7-5F5F-E548-B4B6-3FF2B91791B9}"/>
                  </a:ext>
                </a:extLst>
              </p:cNvPr>
              <p:cNvSpPr/>
              <p:nvPr/>
            </p:nvSpPr>
            <p:spPr>
              <a:xfrm>
                <a:off x="5702360" y="2047500"/>
                <a:ext cx="519205"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45" name="Rectangle 39">
                <a:extLst>
                  <a:ext uri="{FF2B5EF4-FFF2-40B4-BE49-F238E27FC236}">
                    <a16:creationId xmlns:a16="http://schemas.microsoft.com/office/drawing/2014/main" id="{A7746E51-EABD-984D-A44A-11E28EDF08A3}"/>
                  </a:ext>
                </a:extLst>
              </p:cNvPr>
              <p:cNvSpPr/>
              <p:nvPr/>
            </p:nvSpPr>
            <p:spPr>
              <a:xfrm>
                <a:off x="6782480" y="2046935"/>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0" name="Rectangle 38">
                <a:extLst>
                  <a:ext uri="{FF2B5EF4-FFF2-40B4-BE49-F238E27FC236}">
                    <a16:creationId xmlns:a16="http://schemas.microsoft.com/office/drawing/2014/main" id="{56A59426-59E5-274C-88A2-5DE5B9A9ABE9}"/>
                  </a:ext>
                </a:extLst>
              </p:cNvPr>
              <p:cNvSpPr/>
              <p:nvPr/>
            </p:nvSpPr>
            <p:spPr>
              <a:xfrm>
                <a:off x="4550232" y="2047500"/>
                <a:ext cx="580203"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1" name="Rectangle 39">
                <a:extLst>
                  <a:ext uri="{FF2B5EF4-FFF2-40B4-BE49-F238E27FC236}">
                    <a16:creationId xmlns:a16="http://schemas.microsoft.com/office/drawing/2014/main" id="{3EFD4B5A-E0F8-6A42-B5B9-5F72FB9E8995}"/>
                  </a:ext>
                </a:extLst>
              </p:cNvPr>
              <p:cNvSpPr/>
              <p:nvPr/>
            </p:nvSpPr>
            <p:spPr>
              <a:xfrm>
                <a:off x="5136748" y="2047500"/>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2" name="Rectangle 38">
                <a:extLst>
                  <a:ext uri="{FF2B5EF4-FFF2-40B4-BE49-F238E27FC236}">
                    <a16:creationId xmlns:a16="http://schemas.microsoft.com/office/drawing/2014/main" id="{DAF9B576-E1EE-0346-89D5-4872AA55F523}"/>
                  </a:ext>
                </a:extLst>
              </p:cNvPr>
              <p:cNvSpPr/>
              <p:nvPr/>
            </p:nvSpPr>
            <p:spPr>
              <a:xfrm>
                <a:off x="7341580" y="2046102"/>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7" name="Rectangle 38">
                <a:extLst>
                  <a:ext uri="{FF2B5EF4-FFF2-40B4-BE49-F238E27FC236}">
                    <a16:creationId xmlns:a16="http://schemas.microsoft.com/office/drawing/2014/main" id="{A56BF69B-3AA3-914F-82AA-8E93136B4CA3}"/>
                  </a:ext>
                </a:extLst>
              </p:cNvPr>
              <p:cNvSpPr/>
              <p:nvPr/>
            </p:nvSpPr>
            <p:spPr>
              <a:xfrm>
                <a:off x="6206416" y="2046101"/>
                <a:ext cx="577512"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3" name="Rectangle 39">
                <a:extLst>
                  <a:ext uri="{FF2B5EF4-FFF2-40B4-BE49-F238E27FC236}">
                    <a16:creationId xmlns:a16="http://schemas.microsoft.com/office/drawing/2014/main" id="{F362EDBE-BF16-8647-AAFD-8D795A32D80A}"/>
                  </a:ext>
                </a:extLst>
              </p:cNvPr>
              <p:cNvSpPr/>
              <p:nvPr/>
            </p:nvSpPr>
            <p:spPr>
              <a:xfrm>
                <a:off x="7871788" y="2044138"/>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4" name="Rectangle 38">
                <a:extLst>
                  <a:ext uri="{FF2B5EF4-FFF2-40B4-BE49-F238E27FC236}">
                    <a16:creationId xmlns:a16="http://schemas.microsoft.com/office/drawing/2014/main" id="{F628BF61-3BFF-AC47-9F56-12DFC19739C7}"/>
                  </a:ext>
                </a:extLst>
              </p:cNvPr>
              <p:cNvSpPr/>
              <p:nvPr/>
            </p:nvSpPr>
            <p:spPr>
              <a:xfrm>
                <a:off x="8434280" y="2043870"/>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5" name="Rectangle 38">
                <a:extLst>
                  <a:ext uri="{FF2B5EF4-FFF2-40B4-BE49-F238E27FC236}">
                    <a16:creationId xmlns:a16="http://schemas.microsoft.com/office/drawing/2014/main" id="{391E3FB3-0ACF-064D-9F68-A288EEE2E460}"/>
                  </a:ext>
                </a:extLst>
              </p:cNvPr>
              <p:cNvSpPr/>
              <p:nvPr/>
            </p:nvSpPr>
            <p:spPr>
              <a:xfrm>
                <a:off x="8150238" y="2723135"/>
                <a:ext cx="268150" cy="344819"/>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cxnSp>
            <p:nvCxnSpPr>
              <p:cNvPr id="133" name="Gerade Verbindung mit Pfeil 29">
                <a:extLst>
                  <a:ext uri="{FF2B5EF4-FFF2-40B4-BE49-F238E27FC236}">
                    <a16:creationId xmlns:a16="http://schemas.microsoft.com/office/drawing/2014/main" id="{9274A407-3EB8-1C44-BEC3-C4F97D876276}"/>
                  </a:ext>
                </a:extLst>
              </p:cNvPr>
              <p:cNvCxnSpPr/>
              <p:nvPr/>
            </p:nvCxnSpPr>
            <p:spPr>
              <a:xfrm>
                <a:off x="5394656" y="3323675"/>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3872F0B2-8EF7-7C4D-AC65-36396E88F6A1}"/>
                  </a:ext>
                </a:extLst>
              </p:cNvPr>
              <p:cNvCxnSpPr/>
              <p:nvPr/>
            </p:nvCxnSpPr>
            <p:spPr>
              <a:xfrm>
                <a:off x="4793987" y="333040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0653239A-CDDD-D34A-8F33-E196993325B4}"/>
                      </a:ext>
                    </a:extLst>
                  </p:cNvPr>
                  <p:cNvSpPr txBox="1"/>
                  <p:nvPr/>
                </p:nvSpPr>
                <p:spPr>
                  <a:xfrm>
                    <a:off x="4952424" y="306928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a:rPr>
                            <m:t>𝑇</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0653239A-CDDD-D34A-8F33-E196993325B4}"/>
                      </a:ext>
                    </a:extLst>
                  </p:cNvPr>
                  <p:cNvSpPr txBox="1">
                    <a:spLocks noRot="1" noChangeAspect="1" noMove="1" noResize="1" noEditPoints="1" noAdjustHandles="1" noChangeArrowheads="1" noChangeShapeType="1" noTextEdit="1"/>
                  </p:cNvSpPr>
                  <p:nvPr/>
                </p:nvSpPr>
                <p:spPr>
                  <a:xfrm>
                    <a:off x="4952424" y="3069281"/>
                    <a:ext cx="317639" cy="2765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1E67CE0F-F529-DA4A-89D7-58DB2D4AE95B}"/>
                      </a:ext>
                    </a:extLst>
                  </p:cNvPr>
                  <p:cNvSpPr txBox="1"/>
                  <p:nvPr/>
                </p:nvSpPr>
                <p:spPr>
                  <a:xfrm>
                    <a:off x="5375334" y="306145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1E67CE0F-F529-DA4A-89D7-58DB2D4AE95B}"/>
                      </a:ext>
                    </a:extLst>
                  </p:cNvPr>
                  <p:cNvSpPr txBox="1">
                    <a:spLocks noRot="1" noChangeAspect="1" noMove="1" noResize="1" noEditPoints="1" noAdjustHandles="1" noChangeArrowheads="1" noChangeShapeType="1" noTextEdit="1"/>
                  </p:cNvSpPr>
                  <p:nvPr/>
                </p:nvSpPr>
                <p:spPr>
                  <a:xfrm>
                    <a:off x="5375334" y="3061452"/>
                    <a:ext cx="317639" cy="276532"/>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2E803280-2AFD-B74B-AB3A-DD2313D2A595}"/>
                    </a:ext>
                  </a:extLst>
                </p:cNvPr>
                <p:cNvSpPr txBox="1"/>
                <p:nvPr/>
              </p:nvSpPr>
              <p:spPr>
                <a:xfrm>
                  <a:off x="3232981" y="2761183"/>
                  <a:ext cx="147444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dirty="0">
                      <a:solidFill>
                        <a:srgbClr val="C00000"/>
                      </a:solidFill>
                      <a:latin typeface="+mj-lt"/>
                    </a:rPr>
                    <a:t>, </a:t>
                  </a:r>
                  <a14:m>
                    <m:oMath xmlns:m="http://schemas.openxmlformats.org/officeDocument/2006/math">
                      <m:sSub>
                        <m:sSubPr>
                          <m:ctrlPr>
                            <a:rPr lang="de-DE" sz="1400" b="0" i="1" smtClean="0">
                              <a:solidFill>
                                <a:srgbClr val="C00000"/>
                              </a:solidFill>
                              <a:latin typeface="Cambria Math" panose="02040503050406030204" pitchFamily="18" charset="0"/>
                              <a:ea typeface="Cambria Math" panose="02040503050406030204" pitchFamily="18" charset="0"/>
                            </a:rPr>
                          </m:ctrlPr>
                        </m:sSubPr>
                        <m:e>
                          <m:r>
                            <a:rPr lang="de-DE" sz="1400" i="1">
                              <a:solidFill>
                                <a:srgbClr val="C00000"/>
                              </a:solidFill>
                              <a:latin typeface="Cambria Math" panose="02040503050406030204" pitchFamily="18" charset="0"/>
                              <a:ea typeface="Cambria Math" panose="02040503050406030204" pitchFamily="18" charset="0"/>
                            </a:rPr>
                            <m:t>𝜂</m:t>
                          </m:r>
                        </m:e>
                        <m:sub>
                          <m:r>
                            <a:rPr lang="de-DE" sz="1400" b="0" i="1" smtClean="0">
                              <a:solidFill>
                                <a:srgbClr val="C00000"/>
                              </a:solidFill>
                              <a:latin typeface="Cambria Math" panose="02040503050406030204" pitchFamily="18" charset="0"/>
                              <a:ea typeface="Cambria Math" panose="02040503050406030204" pitchFamily="18" charset="0"/>
                            </a:rPr>
                            <m:t>𝑡</m:t>
                          </m:r>
                        </m:sub>
                      </m:sSub>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dirty="0">
                    <a:solidFill>
                      <a:srgbClr val="C00000"/>
                    </a:solidFill>
                    <a:latin typeface="+mj-lt"/>
                  </a:endParaRPr>
                </a:p>
              </p:txBody>
            </p:sp>
          </mc:Choice>
          <mc:Fallback xmlns="">
            <p:sp>
              <p:nvSpPr>
                <p:cNvPr id="196" name="TextBox 195">
                  <a:extLst>
                    <a:ext uri="{FF2B5EF4-FFF2-40B4-BE49-F238E27FC236}">
                      <a16:creationId xmlns:a16="http://schemas.microsoft.com/office/drawing/2014/main" id="{2E803280-2AFD-B74B-AB3A-DD2313D2A595}"/>
                    </a:ext>
                  </a:extLst>
                </p:cNvPr>
                <p:cNvSpPr txBox="1">
                  <a:spLocks noRot="1" noChangeAspect="1" noMove="1" noResize="1" noEditPoints="1" noAdjustHandles="1" noChangeArrowheads="1" noChangeShapeType="1" noTextEdit="1"/>
                </p:cNvSpPr>
                <p:nvPr/>
              </p:nvSpPr>
              <p:spPr>
                <a:xfrm>
                  <a:off x="3232981" y="2761183"/>
                  <a:ext cx="1474443" cy="307777"/>
                </a:xfrm>
                <a:prstGeom prst="rect">
                  <a:avLst/>
                </a:prstGeom>
                <a:blipFill>
                  <a:blip r:embed="rId17"/>
                  <a:stretch>
                    <a:fillRect b="-1538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61280405-0060-784E-B1F8-ADC4CFDB3B7F}"/>
              </a:ext>
            </a:extLst>
          </p:cNvPr>
          <p:cNvGrpSpPr/>
          <p:nvPr/>
        </p:nvGrpSpPr>
        <p:grpSpPr>
          <a:xfrm>
            <a:off x="2738881" y="1605179"/>
            <a:ext cx="3304573" cy="3380922"/>
            <a:chOff x="283018" y="2138076"/>
            <a:chExt cx="3113920" cy="3068735"/>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C83499D-6740-3444-9888-6C434FDA87FE}"/>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7B80B943-88AE-9044-B151-34AE62C817B5}"/>
                </a:ext>
              </a:extLst>
            </p:cNvPr>
            <p:cNvGrpSpPr/>
            <p:nvPr/>
          </p:nvGrpSpPr>
          <p:grpSpPr>
            <a:xfrm>
              <a:off x="283018" y="2138076"/>
              <a:ext cx="3113920" cy="3068735"/>
              <a:chOff x="386177" y="2549116"/>
              <a:chExt cx="1815253" cy="2427700"/>
            </a:xfrm>
          </p:grpSpPr>
          <p:grpSp>
            <p:nvGrpSpPr>
              <p:cNvPr id="187" name="Group 186">
                <a:extLst>
                  <a:ext uri="{FF2B5EF4-FFF2-40B4-BE49-F238E27FC236}">
                    <a16:creationId xmlns:a16="http://schemas.microsoft.com/office/drawing/2014/main" id="{521095FE-DB45-1748-8F7A-CAD5997C8646}"/>
                  </a:ext>
                </a:extLst>
              </p:cNvPr>
              <p:cNvGrpSpPr/>
              <p:nvPr/>
            </p:nvGrpSpPr>
            <p:grpSpPr>
              <a:xfrm>
                <a:off x="386177" y="2549116"/>
                <a:ext cx="1815253" cy="2427700"/>
                <a:chOff x="140398" y="2636109"/>
                <a:chExt cx="1815253" cy="2427700"/>
              </a:xfrm>
            </p:grpSpPr>
            <p:grpSp>
              <p:nvGrpSpPr>
                <p:cNvPr id="192" name="Group 191">
                  <a:extLst>
                    <a:ext uri="{FF2B5EF4-FFF2-40B4-BE49-F238E27FC236}">
                      <a16:creationId xmlns:a16="http://schemas.microsoft.com/office/drawing/2014/main" id="{5A892629-3E0B-6E45-B07D-B6AE5AC325D3}"/>
                    </a:ext>
                  </a:extLst>
                </p:cNvPr>
                <p:cNvGrpSpPr/>
                <p:nvPr/>
              </p:nvGrpSpPr>
              <p:grpSpPr>
                <a:xfrm>
                  <a:off x="140398" y="3433641"/>
                  <a:ext cx="1630168" cy="1630168"/>
                  <a:chOff x="239963" y="2311407"/>
                  <a:chExt cx="1630168" cy="1630168"/>
                </a:xfrm>
              </p:grpSpPr>
              <p:pic>
                <p:nvPicPr>
                  <p:cNvPr id="195" name="Picture 194">
                    <a:extLst>
                      <a:ext uri="{FF2B5EF4-FFF2-40B4-BE49-F238E27FC236}">
                        <a16:creationId xmlns:a16="http://schemas.microsoft.com/office/drawing/2014/main" id="{A5FE094A-56A0-6D47-B35B-E78018E56A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97" name="Picture 196">
                    <a:extLst>
                      <a:ext uri="{FF2B5EF4-FFF2-40B4-BE49-F238E27FC236}">
                        <a16:creationId xmlns:a16="http://schemas.microsoft.com/office/drawing/2014/main" id="{0AA48645-6945-C043-905E-7A579E1AD72A}"/>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93" name="Cloud Callout 192">
                      <a:extLst>
                        <a:ext uri="{FF2B5EF4-FFF2-40B4-BE49-F238E27FC236}">
                          <a16:creationId xmlns:a16="http://schemas.microsoft.com/office/drawing/2014/main" id="{1C0346DC-5E63-FB43-A436-750E9299F838}"/>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cxnSp>
            <p:nvCxnSpPr>
              <p:cNvPr id="188" name="Straight Arrow Connector 187">
                <a:extLst>
                  <a:ext uri="{FF2B5EF4-FFF2-40B4-BE49-F238E27FC236}">
                    <a16:creationId xmlns:a16="http://schemas.microsoft.com/office/drawing/2014/main" id="{EC50E0A7-BEFC-9E49-9E99-4A9D4C7801ED}"/>
                  </a:ext>
                </a:extLst>
              </p:cNvPr>
              <p:cNvCxnSpPr>
                <a:cxnSpLocks/>
              </p:cNvCxnSpPr>
              <p:nvPr/>
            </p:nvCxnSpPr>
            <p:spPr bwMode="auto">
              <a:xfrm flipV="1">
                <a:off x="1313081" y="3044507"/>
                <a:ext cx="0" cy="18989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B48FFA01-8CF5-8C49-9194-E8358775F61B}"/>
                  </a:ext>
                </a:extLst>
              </p:cNvPr>
              <p:cNvCxnSpPr>
                <a:cxnSpLocks/>
              </p:cNvCxnSpPr>
              <p:nvPr/>
            </p:nvCxnSpPr>
            <p:spPr bwMode="auto">
              <a:xfrm>
                <a:off x="1585143" y="3057681"/>
                <a:ext cx="0" cy="189897"/>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7F0E014-64F2-0246-A842-E580CF3E6EA4}"/>
                  </a:ext>
                </a:extLst>
              </p:cNvPr>
              <p:cNvSpPr txBox="1"/>
              <p:nvPr/>
            </p:nvSpPr>
            <p:spPr>
              <a:xfrm>
                <a:off x="634187" y="2755415"/>
                <a:ext cx="1498325" cy="243485"/>
              </a:xfrm>
              <a:prstGeom prst="rect">
                <a:avLst/>
              </a:prstGeom>
              <a:noFill/>
            </p:spPr>
            <p:txBody>
              <a:bodyPr wrap="none" rtlCol="0">
                <a:spAutoFit/>
              </a:bodyPr>
              <a:lstStyle/>
              <a:p>
                <a:r>
                  <a:rPr lang="en-GB" sz="1400">
                    <a:latin typeface="Calibri" panose="020F0502020204030204" pitchFamily="34" charset="0"/>
                    <a:cs typeface="Calibri" panose="020F0502020204030204" pitchFamily="34" charset="0"/>
                  </a:rPr>
                  <a:t>Time Aware &amp; Collision Recovery</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B23CD719-0FEF-A641-94C0-DBFD0584D8E1}"/>
                      </a:ext>
                    </a:extLst>
                  </p:cNvPr>
                  <p:cNvSpPr txBox="1"/>
                  <p:nvPr/>
                </p:nvSpPr>
                <p:spPr>
                  <a:xfrm>
                    <a:off x="1110126" y="2993365"/>
                    <a:ext cx="444022" cy="29218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𝐿</m:t>
                        </m:r>
                        <m:r>
                          <a:rPr lang="de-DE" b="0" i="1" smtClean="0">
                            <a:latin typeface="Cambria Math" panose="02040503050406030204" pitchFamily="18" charset="0"/>
                          </a:rPr>
                          <m:t> </m:t>
                        </m:r>
                      </m:oMath>
                    </a14:m>
                    <a:r>
                      <a:rPr lang="en-US">
                        <a:latin typeface="+mj-lt"/>
                      </a:rPr>
                      <a:t>   or</a:t>
                    </a:r>
                  </a:p>
                </p:txBody>
              </p:sp>
            </mc:Choice>
            <mc:Fallback xmlns="">
              <p:sp>
                <p:nvSpPr>
                  <p:cNvPr id="191" name="TextBox 190">
                    <a:extLst>
                      <a:ext uri="{FF2B5EF4-FFF2-40B4-BE49-F238E27FC236}">
                        <a16:creationId xmlns:a16="http://schemas.microsoft.com/office/drawing/2014/main" id="{B23CD719-0FEF-A641-94C0-DBFD0584D8E1}"/>
                      </a:ext>
                    </a:extLst>
                  </p:cNvPr>
                  <p:cNvSpPr txBox="1">
                    <a:spLocks noRot="1" noChangeAspect="1" noMove="1" noResize="1" noEditPoints="1" noAdjustHandles="1" noChangeArrowheads="1" noChangeShapeType="1" noTextEdit="1"/>
                  </p:cNvSpPr>
                  <p:nvPr/>
                </p:nvSpPr>
                <p:spPr>
                  <a:xfrm>
                    <a:off x="1110126" y="2993365"/>
                    <a:ext cx="444022" cy="292181"/>
                  </a:xfrm>
                  <a:prstGeom prst="rect">
                    <a:avLst/>
                  </a:prstGeom>
                  <a:blipFill>
                    <a:blip r:embed="rId23"/>
                    <a:stretch>
                      <a:fillRect t="-3030" b="-1212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04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childTnLst>
                                    <p:set>
                                      <p:cBhvr>
                                        <p:cTn id="34" dur="indefinite"/>
                                        <p:tgtEl>
                                          <p:spTgt spid="18"/>
                                        </p:tgtEl>
                                        <p:attrNameLst>
                                          <p:attrName>style.opacity</p:attrName>
                                        </p:attrNameLst>
                                      </p:cBhvr>
                                      <p:to>
                                        <p:strVal val="0.25"/>
                                      </p:to>
                                    </p:set>
                                    <p:animEffect filter="image" prLst="opacity: 0.25">
                                      <p:cBhvr rctx="IE">
                                        <p:cTn id="35" dur="indefinite"/>
                                        <p:tgtEl>
                                          <p:spTgt spid="18"/>
                                        </p:tgtEl>
                                      </p:cBhvr>
                                    </p:animEffect>
                                  </p:childTnLst>
                                </p:cTn>
                              </p:par>
                              <p:par>
                                <p:cTn id="36" presetID="9" presetClass="emph" presetSubtype="0" nodeType="withEffect">
                                  <p:stCondLst>
                                    <p:cond delay="0"/>
                                  </p:stCondLst>
                                  <p:childTnLst>
                                    <p:set>
                                      <p:cBhvr>
                                        <p:cTn id="37" dur="indefinite"/>
                                        <p:tgtEl>
                                          <p:spTgt spid="167"/>
                                        </p:tgtEl>
                                        <p:attrNameLst>
                                          <p:attrName>style.opacity</p:attrName>
                                        </p:attrNameLst>
                                      </p:cBhvr>
                                      <p:to>
                                        <p:strVal val="0.25"/>
                                      </p:to>
                                    </p:set>
                                    <p:animEffect filter="image" prLst="opacity: 0.25">
                                      <p:cBhvr rctx="IE">
                                        <p:cTn id="38" dur="indefinite"/>
                                        <p:tgtEl>
                                          <p:spTgt spid="167"/>
                                        </p:tgtEl>
                                      </p:cBhvr>
                                    </p:animEffect>
                                  </p:childTnLst>
                                </p:cTn>
                              </p:par>
                              <p:par>
                                <p:cTn id="39" presetID="9" presetClass="emph" presetSubtype="0" nodeType="withEffect">
                                  <p:stCondLst>
                                    <p:cond delay="0"/>
                                  </p:stCondLst>
                                  <p:childTnLst>
                                    <p:set>
                                      <p:cBhvr>
                                        <p:cTn id="40" dur="indefinite"/>
                                        <p:tgtEl>
                                          <p:spTgt spid="24"/>
                                        </p:tgtEl>
                                        <p:attrNameLst>
                                          <p:attrName>style.opacity</p:attrName>
                                        </p:attrNameLst>
                                      </p:cBhvr>
                                      <p:to>
                                        <p:strVal val="0.25"/>
                                      </p:to>
                                    </p:set>
                                    <p:animEffect filter="image" prLst="opacity: 0.25">
                                      <p:cBhvr rctx="IE">
                                        <p:cTn id="41" dur="indefinite"/>
                                        <p:tgtEl>
                                          <p:spTgt spid="24"/>
                                        </p:tgtEl>
                                      </p:cBhvr>
                                    </p:animEffect>
                                  </p:childTnLst>
                                </p:cTn>
                              </p:par>
                              <p:par>
                                <p:cTn id="42" presetID="9" presetClass="emph" presetSubtype="0" nodeType="withEffect">
                                  <p:stCondLst>
                                    <p:cond delay="0"/>
                                  </p:stCondLst>
                                  <p:childTnLst>
                                    <p:set>
                                      <p:cBhvr>
                                        <p:cTn id="43" dur="indefinite"/>
                                        <p:tgtEl>
                                          <p:spTgt spid="22"/>
                                        </p:tgtEl>
                                        <p:attrNameLst>
                                          <p:attrName>style.opacity</p:attrName>
                                        </p:attrNameLst>
                                      </p:cBhvr>
                                      <p:to>
                                        <p:strVal val="0.25"/>
                                      </p:to>
                                    </p:set>
                                    <p:animEffect filter="image" prLst="opacity: 0.25">
                                      <p:cBhvr rctx="IE">
                                        <p:cTn id="44" dur="indefinite"/>
                                        <p:tgtEl>
                                          <p:spTgt spid="22"/>
                                        </p:tgtEl>
                                      </p:cBhvr>
                                    </p:animEffect>
                                  </p:childTnLst>
                                </p:cTn>
                              </p:par>
                              <p:par>
                                <p:cTn id="45" presetID="9" presetClass="emph" presetSubtype="0" nodeType="withEffect">
                                  <p:stCondLst>
                                    <p:cond delay="0"/>
                                  </p:stCondLst>
                                  <p:childTnLst>
                                    <p:set>
                                      <p:cBhvr>
                                        <p:cTn id="46" dur="indefinite"/>
                                        <p:tgtEl>
                                          <p:spTgt spid="177"/>
                                        </p:tgtEl>
                                        <p:attrNameLst>
                                          <p:attrName>style.opacity</p:attrName>
                                        </p:attrNameLst>
                                      </p:cBhvr>
                                      <p:to>
                                        <p:strVal val="0.25"/>
                                      </p:to>
                                    </p:set>
                                    <p:animEffect filter="image" prLst="opacity: 0.25">
                                      <p:cBhvr rctx="IE">
                                        <p:cTn id="47" dur="indefinite"/>
                                        <p:tgtEl>
                                          <p:spTgt spid="177"/>
                                        </p:tgtEl>
                                      </p:cBhvr>
                                    </p:animEffect>
                                  </p:childTnLst>
                                </p:cTn>
                              </p:par>
                              <p:par>
                                <p:cTn id="48" presetID="9" presetClass="emph" presetSubtype="0" grpId="1" nodeType="withEffect">
                                  <p:stCondLst>
                                    <p:cond delay="0"/>
                                  </p:stCondLst>
                                  <p:childTnLst>
                                    <p:set>
                                      <p:cBhvr>
                                        <p:cTn id="49" dur="indefinite"/>
                                        <p:tgtEl>
                                          <p:spTgt spid="156"/>
                                        </p:tgtEl>
                                        <p:attrNameLst>
                                          <p:attrName>style.opacity</p:attrName>
                                        </p:attrNameLst>
                                      </p:cBhvr>
                                      <p:to>
                                        <p:strVal val="0.25"/>
                                      </p:to>
                                    </p:set>
                                    <p:animEffect filter="image" prLst="opacity: 0.25">
                                      <p:cBhvr rctx="IE">
                                        <p:cTn id="50" dur="indefinite"/>
                                        <p:tgtEl>
                                          <p:spTgt spid="156"/>
                                        </p:tgtEl>
                                      </p:cBhvr>
                                    </p:animEffect>
                                  </p:childTnLst>
                                </p:cTn>
                              </p:par>
                              <p:par>
                                <p:cTn id="51" presetID="14" presetClass="entr" presetSubtype="1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latin typeface="Calibri" panose="020F0502020204030204" pitchFamily="34" charset="0"/>
                <a:cs typeface="Calibri" panose="020F0502020204030204" pitchFamily="34" charset="0"/>
              </a:rPr>
              <a:t>Frame Length Optimization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[1,2]</a:t>
            </a:r>
            <a:endParaRPr lang="en-US" baseline="30000" dirty="0">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A73619A-E4E8-0148-AB37-5E98643EE4CF}"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lvl="1"/>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de-DE" sz="1600" b="0" i="1" kern="0" smtClean="0">
                            <a:solidFill>
                              <a:schemeClr val="tx1"/>
                            </a:solidFill>
                            <a:latin typeface="Cambria Math" panose="02040503050406030204" pitchFamily="18" charset="0"/>
                            <a:ea typeface="Cambria Math"/>
                          </a:rPr>
                          <m:t>𝑐𝑜𝑛𝑣</m:t>
                        </m:r>
                        <m:r>
                          <a:rPr lang="de-DE" sz="1600" b="0" i="1" kern="0" smtClean="0">
                            <a:solidFill>
                              <a:schemeClr val="tx1"/>
                            </a:solidFill>
                            <a:latin typeface="Cambria Math" panose="02040503050406030204" pitchFamily="18" charset="0"/>
                            <a:ea typeface="Cambria Math"/>
                          </a:rPr>
                          <m:t>.</m:t>
                        </m:r>
                      </m:sub>
                    </m:sSub>
                    <m:r>
                      <a:rPr lang="de-DE" sz="1600" i="1" kern="0">
                        <a:solidFill>
                          <a:schemeClr val="tx1"/>
                        </a:solidFill>
                        <a:latin typeface="Cambria Math"/>
                        <a:ea typeface="Cambria Math"/>
                      </a:rPr>
                      <m:t>=</m:t>
                    </m:r>
                    <m:f>
                      <m:fPr>
                        <m:ctrlPr>
                          <a:rPr lang="de-DE" sz="1600" i="1" ker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𝑐</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𝐸</m:t>
                            </m:r>
                          </m:sub>
                        </m:sSub>
                      </m:den>
                    </m:f>
                    <m:r>
                      <a:rPr lang="de-DE" sz="1600" b="0" i="1" kern="0" smtClean="0">
                        <a:solidFill>
                          <a:schemeClr val="tx1"/>
                        </a:solidFill>
                        <a:latin typeface="Cambria Math" panose="02040503050406030204" pitchFamily="18" charset="0"/>
                        <a:ea typeface="Cambria Math"/>
                      </a:rPr>
                      <m:t>=</m:t>
                    </m:r>
                    <m:f>
                      <m:fPr>
                        <m:ctrlPr>
                          <a:rPr lang="de-DE" sz="1600" b="0" i="1" kern="0" smtClea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r>
                          <a:rPr lang="de-DE" sz="1600" b="0" i="1" kern="0" smtClean="0">
                            <a:solidFill>
                              <a:schemeClr val="tx1"/>
                            </a:solidFill>
                            <a:latin typeface="Cambria Math" panose="02040503050406030204" pitchFamily="18" charset="0"/>
                            <a:ea typeface="Cambria Math"/>
                          </a:rPr>
                          <m:t>𝐿</m:t>
                        </m:r>
                      </m:den>
                    </m:f>
                  </m:oMath>
                </a14:m>
                <a:endParaRPr lang="de-DE" sz="1600" i="1" kern="0" dirty="0">
                  <a:solidFill>
                    <a:srgbClr val="000364"/>
                  </a:solidFill>
                  <a:latin typeface="Cambria Math"/>
                  <a:ea typeface="Cambria Math"/>
                </a:endParaRPr>
              </a:p>
              <a:p>
                <a:r>
                  <a:rPr lang="en-US" sz="1600" kern="0" dirty="0"/>
                  <a:t>For optimum  frame length</a:t>
                </a:r>
              </a:p>
              <a:p>
                <a:pPr lvl="1"/>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smtClean="0">
                                <a:latin typeface="Cambria Math" panose="02040503050406030204" pitchFamily="18" charset="0"/>
                                <a:ea typeface="Cambria Math"/>
                              </a:rPr>
                            </m:ctrlPr>
                          </m:sSubPr>
                          <m:e>
                            <m:r>
                              <a:rPr lang="en-US" sz="1600" i="1" kern="0">
                                <a:latin typeface="Cambria Math" panose="02040503050406030204" pitchFamily="18" charset="0"/>
                                <a:ea typeface="Cambria Math" panose="02040503050406030204" pitchFamily="18" charset="0"/>
                              </a:rPr>
                              <m:t>𝜂</m:t>
                            </m:r>
                          </m:e>
                          <m:sub>
                            <m:r>
                              <a:rPr lang="de-DE" sz="1600" b="0" i="1" kern="0" smtClean="0">
                                <a:latin typeface="Cambria Math" panose="02040503050406030204" pitchFamily="18" charset="0"/>
                                <a:ea typeface="Cambria Math"/>
                              </a:rPr>
                              <m:t>𝑐𝑜𝑛𝑣</m:t>
                            </m:r>
                            <m:r>
                              <a:rPr lang="de-DE" sz="1600" b="0" i="1" kern="0" smtClean="0">
                                <a:latin typeface="Cambria Math" panose="02040503050406030204" pitchFamily="18" charset="0"/>
                                <a:ea typeface="Cambria Math"/>
                              </a:rPr>
                              <m:t>.</m:t>
                            </m:r>
                          </m:sub>
                        </m:sSub>
                      </m:num>
                      <m:den>
                        <m:r>
                          <a:rPr lang="en-US" sz="1600" i="1" kern="0">
                            <a:latin typeface="Cambria Math"/>
                            <a:ea typeface="Cambria Math"/>
                          </a:rPr>
                          <m:t>𝜕</m:t>
                        </m:r>
                        <m:r>
                          <a:rPr lang="de-DE" sz="1600" i="1" kern="0">
                            <a:latin typeface="Cambria Math"/>
                            <a:ea typeface="Cambria Math"/>
                          </a:rPr>
                          <m:t>𝐿</m:t>
                        </m:r>
                      </m:den>
                    </m:f>
                    <m:r>
                      <a:rPr lang="de-DE" sz="1600" i="1" kern="0">
                        <a:latin typeface="Cambria Math"/>
                      </a:rPr>
                      <m:t>=0</m:t>
                    </m:r>
                  </m:oMath>
                </a14:m>
                <a:endParaRPr lang="de-DE" sz="1600" kern="0" dirty="0">
                  <a:solidFill>
                    <a:srgbClr val="000364"/>
                  </a:solidFill>
                  <a:ea typeface="Cambria Math"/>
                </a:endParaRPr>
              </a:p>
              <a:p>
                <a:r>
                  <a:rPr lang="en-US" sz="1600" kern="0" dirty="0"/>
                  <a:t>Conventional FSA optimum frame length:</a:t>
                </a:r>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233624" y="3192080"/>
                <a:ext cx="1368152" cy="50405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2">
                                  <a:lumMod val="75000"/>
                                </a:schemeClr>
                              </a:solidFill>
                              <a:latin typeface="Cambria Math" panose="02040503050406030204" pitchFamily="18" charset="0"/>
                            </a:rPr>
                          </m:ctrlPr>
                        </m:sSubPr>
                        <m:e>
                          <m:r>
                            <a:rPr lang="de-DE" sz="1600" b="0" i="1">
                              <a:solidFill>
                                <a:schemeClr val="tx2">
                                  <a:lumMod val="75000"/>
                                </a:schemeClr>
                              </a:solidFill>
                              <a:latin typeface="Cambria Math"/>
                            </a:rPr>
                            <m:t>𝐿</m:t>
                          </m:r>
                        </m:e>
                        <m:sub>
                          <m:r>
                            <a:rPr lang="de-DE" sz="1600" b="0" i="1" smtClean="0">
                              <a:solidFill>
                                <a:schemeClr val="tx2">
                                  <a:lumMod val="75000"/>
                                </a:schemeClr>
                              </a:solidFill>
                              <a:latin typeface="Cambria Math" panose="02040503050406030204" pitchFamily="18" charset="0"/>
                            </a:rPr>
                            <m:t>𝑐𝑜𝑛𝑣</m:t>
                          </m:r>
                          <m:r>
                            <a:rPr lang="de-DE" sz="1600" b="0" i="1" smtClean="0">
                              <a:solidFill>
                                <a:schemeClr val="tx2">
                                  <a:lumMod val="75000"/>
                                </a:schemeClr>
                              </a:solidFill>
                              <a:latin typeface="Cambria Math" panose="02040503050406030204" pitchFamily="18" charset="0"/>
                            </a:rPr>
                            <m:t>.</m:t>
                          </m:r>
                        </m:sub>
                      </m:sSub>
                      <m:r>
                        <a:rPr lang="de-DE" sz="1600" b="0" i="1">
                          <a:solidFill>
                            <a:schemeClr val="tx2">
                              <a:lumMod val="75000"/>
                            </a:schemeClr>
                          </a:solidFill>
                          <a:latin typeface="Cambria Math"/>
                        </a:rPr>
                        <m:t>=</m:t>
                      </m:r>
                      <m:r>
                        <a:rPr lang="de-DE" sz="1600" b="0" i="1" smtClean="0">
                          <a:solidFill>
                            <a:schemeClr val="tx2">
                              <a:lumMod val="75000"/>
                            </a:schemeClr>
                          </a:solidFill>
                          <a:latin typeface="Cambria Math" panose="02040503050406030204" pitchFamily="18" charset="0"/>
                        </a:rPr>
                        <m:t>𝑛</m:t>
                      </m:r>
                    </m:oMath>
                  </m:oMathPara>
                </a14:m>
                <a:endParaRPr lang="en-US" sz="16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233624" y="3192080"/>
                <a:ext cx="1368152" cy="504056"/>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70D3971B-54F9-C646-B8E6-6284E970E3F3}"/>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17" name="TextBox 16">
            <a:extLst>
              <a:ext uri="{FF2B5EF4-FFF2-40B4-BE49-F238E27FC236}">
                <a16:creationId xmlns:a16="http://schemas.microsoft.com/office/drawing/2014/main" id="{CD238334-DE0D-DF4D-8BD4-7AA7F136E5B3}"/>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
        <p:nvSpPr>
          <p:cNvPr id="4" name="TextBox 3">
            <a:extLst>
              <a:ext uri="{FF2B5EF4-FFF2-40B4-BE49-F238E27FC236}">
                <a16:creationId xmlns:a16="http://schemas.microsoft.com/office/drawing/2014/main" id="{D3F4AA87-71AB-8343-A359-1A9B99313B41}"/>
              </a:ext>
            </a:extLst>
          </p:cNvPr>
          <p:cNvSpPr txBox="1"/>
          <p:nvPr/>
        </p:nvSpPr>
        <p:spPr>
          <a:xfrm>
            <a:off x="9722734" y="5879939"/>
            <a:ext cx="184731" cy="369332"/>
          </a:xfrm>
          <a:prstGeom prst="rect">
            <a:avLst/>
          </a:prstGeom>
          <a:noFill/>
        </p:spPr>
        <p:txBody>
          <a:bodyPr wrap="none" rtlCol="0">
            <a:spAutoFit/>
          </a:bodyPr>
          <a:lstStyle/>
          <a:p>
            <a:endParaRPr lang="en-US" dirty="0">
              <a:latin typeface="+mj-lt"/>
            </a:endParaRPr>
          </a:p>
        </p:txBody>
      </p:sp>
      <p:grpSp>
        <p:nvGrpSpPr>
          <p:cNvPr id="23" name="Group 9">
            <a:extLst>
              <a:ext uri="{FF2B5EF4-FFF2-40B4-BE49-F238E27FC236}">
                <a16:creationId xmlns:a16="http://schemas.microsoft.com/office/drawing/2014/main" id="{BC0A3E86-F04B-9942-A2F3-3B2ACE2AFF6D}"/>
              </a:ext>
            </a:extLst>
          </p:cNvPr>
          <p:cNvGrpSpPr/>
          <p:nvPr/>
        </p:nvGrpSpPr>
        <p:grpSpPr>
          <a:xfrm>
            <a:off x="4777172" y="1367844"/>
            <a:ext cx="3899284" cy="345213"/>
            <a:chOff x="5004048" y="1484784"/>
            <a:chExt cx="2160240" cy="360040"/>
          </a:xfrm>
        </p:grpSpPr>
        <p:sp>
          <p:nvSpPr>
            <p:cNvPr id="32" name="Rectangle 4">
              <a:extLst>
                <a:ext uri="{FF2B5EF4-FFF2-40B4-BE49-F238E27FC236}">
                  <a16:creationId xmlns:a16="http://schemas.microsoft.com/office/drawing/2014/main" id="{38586535-A6F9-6E4F-A3C1-6C078D3C3B9A}"/>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3" name="Rectangle 29">
              <a:extLst>
                <a:ext uri="{FF2B5EF4-FFF2-40B4-BE49-F238E27FC236}">
                  <a16:creationId xmlns:a16="http://schemas.microsoft.com/office/drawing/2014/main" id="{8C4754C9-ECB1-1C43-A525-E918AB415C2C}"/>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4" name="Rectangle 30">
              <a:extLst>
                <a:ext uri="{FF2B5EF4-FFF2-40B4-BE49-F238E27FC236}">
                  <a16:creationId xmlns:a16="http://schemas.microsoft.com/office/drawing/2014/main" id="{818AF70F-5948-7743-AD61-A9D22799AF23}"/>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1">
              <a:extLst>
                <a:ext uri="{FF2B5EF4-FFF2-40B4-BE49-F238E27FC236}">
                  <a16:creationId xmlns:a16="http://schemas.microsoft.com/office/drawing/2014/main" id="{AD3B27A9-5F01-EF46-8F2D-14620EB33E3D}"/>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6" name="Rectangle 32">
              <a:extLst>
                <a:ext uri="{FF2B5EF4-FFF2-40B4-BE49-F238E27FC236}">
                  <a16:creationId xmlns:a16="http://schemas.microsoft.com/office/drawing/2014/main" id="{F048A628-823C-3D42-8E04-E0612F6306C3}"/>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7" name="Rectangle 33">
              <a:extLst>
                <a:ext uri="{FF2B5EF4-FFF2-40B4-BE49-F238E27FC236}">
                  <a16:creationId xmlns:a16="http://schemas.microsoft.com/office/drawing/2014/main" id="{03B46D46-A5BB-334F-A5D1-144A040D3FD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26" name="Gerade Verbindung mit Pfeil 36">
            <a:extLst>
              <a:ext uri="{FF2B5EF4-FFF2-40B4-BE49-F238E27FC236}">
                <a16:creationId xmlns:a16="http://schemas.microsoft.com/office/drawing/2014/main" id="{19AD9625-8FD4-394C-883F-539084D5EFFB}"/>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37">
                <a:extLst>
                  <a:ext uri="{FF2B5EF4-FFF2-40B4-BE49-F238E27FC236}">
                    <a16:creationId xmlns:a16="http://schemas.microsoft.com/office/drawing/2014/main" id="{17CEE181-1CB4-A447-8AF5-74746DB708BF}"/>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7" name="Textfeld 37">
                <a:extLst>
                  <a:ext uri="{FF2B5EF4-FFF2-40B4-BE49-F238E27FC236}">
                    <a16:creationId xmlns:a16="http://schemas.microsoft.com/office/drawing/2014/main" id="{17CEE181-1CB4-A447-8AF5-74746DB708BF}"/>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28" name="Gerade Verbindung mit Pfeil 36">
            <a:extLst>
              <a:ext uri="{FF2B5EF4-FFF2-40B4-BE49-F238E27FC236}">
                <a16:creationId xmlns:a16="http://schemas.microsoft.com/office/drawing/2014/main" id="{A4BE61DC-9300-3C4B-92FB-05F326EFBC1E}"/>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feld 37">
                <a:extLst>
                  <a:ext uri="{FF2B5EF4-FFF2-40B4-BE49-F238E27FC236}">
                    <a16:creationId xmlns:a16="http://schemas.microsoft.com/office/drawing/2014/main" id="{B2E10A0B-2810-1043-BB76-F05F6EC13974}"/>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9" name="Textfeld 37">
                <a:extLst>
                  <a:ext uri="{FF2B5EF4-FFF2-40B4-BE49-F238E27FC236}">
                    <a16:creationId xmlns:a16="http://schemas.microsoft.com/office/drawing/2014/main" id="{B2E10A0B-2810-1043-BB76-F05F6EC13974}"/>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9"/>
                <a:stretch>
                  <a:fillRect r="-23077"/>
                </a:stretch>
              </a:blipFill>
            </p:spPr>
            <p:txBody>
              <a:bodyPr/>
              <a:lstStyle/>
              <a:p>
                <a:r>
                  <a:rPr lang="en-US">
                    <a:noFill/>
                  </a:rPr>
                  <a:t> </a:t>
                </a:r>
              </a:p>
            </p:txBody>
          </p:sp>
        </mc:Fallback>
      </mc:AlternateContent>
      <p:cxnSp>
        <p:nvCxnSpPr>
          <p:cNvPr id="30" name="Gerade Verbindung mit Pfeil 36">
            <a:extLst>
              <a:ext uri="{FF2B5EF4-FFF2-40B4-BE49-F238E27FC236}">
                <a16:creationId xmlns:a16="http://schemas.microsoft.com/office/drawing/2014/main" id="{698E69AB-574C-C94C-B81F-3B37E09AF116}"/>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7">
                <a:extLst>
                  <a:ext uri="{FF2B5EF4-FFF2-40B4-BE49-F238E27FC236}">
                    <a16:creationId xmlns:a16="http://schemas.microsoft.com/office/drawing/2014/main" id="{61FEB5E3-B579-EC4C-A64A-DE3E39659876}"/>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31" name="Textfeld 37">
                <a:extLst>
                  <a:ext uri="{FF2B5EF4-FFF2-40B4-BE49-F238E27FC236}">
                    <a16:creationId xmlns:a16="http://schemas.microsoft.com/office/drawing/2014/main" id="{61FEB5E3-B579-EC4C-A64A-DE3E39659876}"/>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0"/>
                <a:stretch>
                  <a:fillRect r="-23077"/>
                </a:stretch>
              </a:blipFill>
            </p:spPr>
            <p:txBody>
              <a:bodyPr/>
              <a:lstStyle/>
              <a:p>
                <a:r>
                  <a:rPr lang="en-US">
                    <a:noFill/>
                  </a:rPr>
                  <a:t> </a:t>
                </a:r>
              </a:p>
            </p:txBody>
          </p:sp>
        </mc:Fallback>
      </mc:AlternateContent>
      <p:grpSp>
        <p:nvGrpSpPr>
          <p:cNvPr id="38" name="Group 9">
            <a:extLst>
              <a:ext uri="{FF2B5EF4-FFF2-40B4-BE49-F238E27FC236}">
                <a16:creationId xmlns:a16="http://schemas.microsoft.com/office/drawing/2014/main" id="{336829FF-E57E-914A-821A-8F4D0FAE5A59}"/>
              </a:ext>
            </a:extLst>
          </p:cNvPr>
          <p:cNvGrpSpPr/>
          <p:nvPr/>
        </p:nvGrpSpPr>
        <p:grpSpPr>
          <a:xfrm>
            <a:off x="4774816" y="3172609"/>
            <a:ext cx="3899284" cy="345213"/>
            <a:chOff x="5004048" y="1484784"/>
            <a:chExt cx="2160240" cy="360040"/>
          </a:xfrm>
        </p:grpSpPr>
        <p:sp>
          <p:nvSpPr>
            <p:cNvPr id="39" name="Rectangle 4">
              <a:extLst>
                <a:ext uri="{FF2B5EF4-FFF2-40B4-BE49-F238E27FC236}">
                  <a16:creationId xmlns:a16="http://schemas.microsoft.com/office/drawing/2014/main" id="{DA4197EA-CD7C-984A-8D72-422D4525C792}"/>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29">
              <a:extLst>
                <a:ext uri="{FF2B5EF4-FFF2-40B4-BE49-F238E27FC236}">
                  <a16:creationId xmlns:a16="http://schemas.microsoft.com/office/drawing/2014/main" id="{19907679-F72A-5F42-91F5-9AA3B64EB8F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1" name="Rectangle 30">
              <a:extLst>
                <a:ext uri="{FF2B5EF4-FFF2-40B4-BE49-F238E27FC236}">
                  <a16:creationId xmlns:a16="http://schemas.microsoft.com/office/drawing/2014/main" id="{E0951C0A-3235-8643-A293-2F64AEA0DE04}"/>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2" name="Rectangle 31">
              <a:extLst>
                <a:ext uri="{FF2B5EF4-FFF2-40B4-BE49-F238E27FC236}">
                  <a16:creationId xmlns:a16="http://schemas.microsoft.com/office/drawing/2014/main" id="{970CE968-9FE4-4A4D-8583-41A46D5C18CA}"/>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3" name="Rectangle 32">
              <a:extLst>
                <a:ext uri="{FF2B5EF4-FFF2-40B4-BE49-F238E27FC236}">
                  <a16:creationId xmlns:a16="http://schemas.microsoft.com/office/drawing/2014/main" id="{E836E840-3E2A-D94F-8089-914408CF9DD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4" name="Rectangle 33">
              <a:extLst>
                <a:ext uri="{FF2B5EF4-FFF2-40B4-BE49-F238E27FC236}">
                  <a16:creationId xmlns:a16="http://schemas.microsoft.com/office/drawing/2014/main" id="{5E312018-4D94-4644-8651-E20B667C0599}"/>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45" name="Gerade Verbindung mit Pfeil 36">
            <a:extLst>
              <a:ext uri="{FF2B5EF4-FFF2-40B4-BE49-F238E27FC236}">
                <a16:creationId xmlns:a16="http://schemas.microsoft.com/office/drawing/2014/main" id="{39602006-8E3B-7944-BAC4-8ACCD5FABDCF}"/>
              </a:ext>
            </a:extLst>
          </p:cNvPr>
          <p:cNvCxnSpPr>
            <a:cxnSpLocks/>
          </p:cNvCxnSpPr>
          <p:nvPr/>
        </p:nvCxnSpPr>
        <p:spPr>
          <a:xfrm>
            <a:off x="4774266"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feld 37">
                <a:extLst>
                  <a:ext uri="{FF2B5EF4-FFF2-40B4-BE49-F238E27FC236}">
                    <a16:creationId xmlns:a16="http://schemas.microsoft.com/office/drawing/2014/main" id="{E8C7D447-5DB9-FC40-8B07-BD83A46C4AE9}"/>
                  </a:ext>
                </a:extLst>
              </p:cNvPr>
              <p:cNvSpPr txBox="1"/>
              <p:nvPr/>
            </p:nvSpPr>
            <p:spPr>
              <a:xfrm>
                <a:off x="4899173"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6" name="Textfeld 37">
                <a:extLst>
                  <a:ext uri="{FF2B5EF4-FFF2-40B4-BE49-F238E27FC236}">
                    <a16:creationId xmlns:a16="http://schemas.microsoft.com/office/drawing/2014/main" id="{E8C7D447-5DB9-FC40-8B07-BD83A46C4AE9}"/>
                  </a:ext>
                </a:extLst>
              </p:cNvPr>
              <p:cNvSpPr txBox="1">
                <a:spLocks noRot="1" noChangeAspect="1" noMove="1" noResize="1" noEditPoints="1" noAdjustHandles="1" noChangeArrowheads="1" noChangeShapeType="1" noTextEdit="1"/>
              </p:cNvSpPr>
              <p:nvPr/>
            </p:nvSpPr>
            <p:spPr>
              <a:xfrm>
                <a:off x="4899173" y="3509563"/>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47" name="Gerade Verbindung mit Pfeil 36">
            <a:extLst>
              <a:ext uri="{FF2B5EF4-FFF2-40B4-BE49-F238E27FC236}">
                <a16:creationId xmlns:a16="http://schemas.microsoft.com/office/drawing/2014/main" id="{5EB33FFC-7103-F747-9635-009FA6F802D8}"/>
              </a:ext>
            </a:extLst>
          </p:cNvPr>
          <p:cNvCxnSpPr>
            <a:cxnSpLocks/>
          </p:cNvCxnSpPr>
          <p:nvPr/>
        </p:nvCxnSpPr>
        <p:spPr>
          <a:xfrm>
            <a:off x="6082436"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37">
                <a:extLst>
                  <a:ext uri="{FF2B5EF4-FFF2-40B4-BE49-F238E27FC236}">
                    <a16:creationId xmlns:a16="http://schemas.microsoft.com/office/drawing/2014/main" id="{73FC68A3-48E5-D243-B64F-9EC4B6EEECFF}"/>
                  </a:ext>
                </a:extLst>
              </p:cNvPr>
              <p:cNvSpPr txBox="1"/>
              <p:nvPr/>
            </p:nvSpPr>
            <p:spPr>
              <a:xfrm>
                <a:off x="6154565"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8" name="Textfeld 37">
                <a:extLst>
                  <a:ext uri="{FF2B5EF4-FFF2-40B4-BE49-F238E27FC236}">
                    <a16:creationId xmlns:a16="http://schemas.microsoft.com/office/drawing/2014/main" id="{73FC68A3-48E5-D243-B64F-9EC4B6EEECFF}"/>
                  </a:ext>
                </a:extLst>
              </p:cNvPr>
              <p:cNvSpPr txBox="1">
                <a:spLocks noRot="1" noChangeAspect="1" noMove="1" noResize="1" noEditPoints="1" noAdjustHandles="1" noChangeArrowheads="1" noChangeShapeType="1" noTextEdit="1"/>
              </p:cNvSpPr>
              <p:nvPr/>
            </p:nvSpPr>
            <p:spPr>
              <a:xfrm>
                <a:off x="6154565" y="3489904"/>
                <a:ext cx="317639" cy="276533"/>
              </a:xfrm>
              <a:prstGeom prst="rect">
                <a:avLst/>
              </a:prstGeom>
              <a:blipFill>
                <a:blip r:embed="rId12"/>
                <a:stretch>
                  <a:fillRect r="-23077"/>
                </a:stretch>
              </a:blipFill>
            </p:spPr>
            <p:txBody>
              <a:bodyPr/>
              <a:lstStyle/>
              <a:p>
                <a:r>
                  <a:rPr lang="en-US">
                    <a:noFill/>
                  </a:rPr>
                  <a:t> </a:t>
                </a:r>
              </a:p>
            </p:txBody>
          </p:sp>
        </mc:Fallback>
      </mc:AlternateContent>
      <p:cxnSp>
        <p:nvCxnSpPr>
          <p:cNvPr id="49" name="Gerade Verbindung mit Pfeil 36">
            <a:extLst>
              <a:ext uri="{FF2B5EF4-FFF2-40B4-BE49-F238E27FC236}">
                <a16:creationId xmlns:a16="http://schemas.microsoft.com/office/drawing/2014/main" id="{6C6CF20C-7DFD-2247-8FF9-A0F4F569C43B}"/>
              </a:ext>
            </a:extLst>
          </p:cNvPr>
          <p:cNvCxnSpPr>
            <a:cxnSpLocks/>
          </p:cNvCxnSpPr>
          <p:nvPr/>
        </p:nvCxnSpPr>
        <p:spPr>
          <a:xfrm>
            <a:off x="5424722"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feld 37">
                <a:extLst>
                  <a:ext uri="{FF2B5EF4-FFF2-40B4-BE49-F238E27FC236}">
                    <a16:creationId xmlns:a16="http://schemas.microsoft.com/office/drawing/2014/main" id="{4BD975C1-DB3C-4B4E-AE00-33B85E57D986}"/>
                  </a:ext>
                </a:extLst>
              </p:cNvPr>
              <p:cNvSpPr txBox="1"/>
              <p:nvPr/>
            </p:nvSpPr>
            <p:spPr>
              <a:xfrm>
                <a:off x="5549629"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0" name="Textfeld 37">
                <a:extLst>
                  <a:ext uri="{FF2B5EF4-FFF2-40B4-BE49-F238E27FC236}">
                    <a16:creationId xmlns:a16="http://schemas.microsoft.com/office/drawing/2014/main" id="{4BD975C1-DB3C-4B4E-AE00-33B85E57D986}"/>
                  </a:ext>
                </a:extLst>
              </p:cNvPr>
              <p:cNvSpPr txBox="1">
                <a:spLocks noRot="1" noChangeAspect="1" noMove="1" noResize="1" noEditPoints="1" noAdjustHandles="1" noChangeArrowheads="1" noChangeShapeType="1" noTextEdit="1"/>
              </p:cNvSpPr>
              <p:nvPr/>
            </p:nvSpPr>
            <p:spPr>
              <a:xfrm>
                <a:off x="5549629" y="3517072"/>
                <a:ext cx="317639" cy="276533"/>
              </a:xfrm>
              <a:prstGeom prst="rect">
                <a:avLst/>
              </a:prstGeom>
              <a:blipFill>
                <a:blip r:embed="rId13"/>
                <a:stretch>
                  <a:fillRect r="-23077"/>
                </a:stretch>
              </a:blipFill>
            </p:spPr>
            <p:txBody>
              <a:bodyPr/>
              <a:lstStyle/>
              <a:p>
                <a:r>
                  <a:rPr lang="en-US">
                    <a:noFill/>
                  </a:rPr>
                  <a:t> </a:t>
                </a:r>
              </a:p>
            </p:txBody>
          </p:sp>
        </mc:Fallback>
      </mc:AlternateContent>
      <p:sp>
        <p:nvSpPr>
          <p:cNvPr id="51" name="Pfeil nach unten 56">
            <a:extLst>
              <a:ext uri="{FF2B5EF4-FFF2-40B4-BE49-F238E27FC236}">
                <a16:creationId xmlns:a16="http://schemas.microsoft.com/office/drawing/2014/main" id="{774516CC-4F3E-F842-B298-FD980587ECDE}"/>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7C5028-0964-B740-A27B-11F1ED500DD4}"/>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5" name="TextBox 4">
                <a:extLst>
                  <a:ext uri="{FF2B5EF4-FFF2-40B4-BE49-F238E27FC236}">
                    <a16:creationId xmlns:a16="http://schemas.microsoft.com/office/drawing/2014/main" id="{657C5028-0964-B740-A27B-11F1ED500DD4}"/>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A5A08A7-9622-664F-8FF0-95DA5A42013D}"/>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 name="Rectangle 5">
                <a:extLst>
                  <a:ext uri="{FF2B5EF4-FFF2-40B4-BE49-F238E27FC236}">
                    <a16:creationId xmlns:a16="http://schemas.microsoft.com/office/drawing/2014/main" id="{8A5A08A7-9622-664F-8FF0-95DA5A42013D}"/>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843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B70FA45-30D0-C647-A624-1F672675DCD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marL="360363" lvl="1" indent="0">
                  <a:buNone/>
                </a:pPr>
                <a:r>
                  <a:rPr lang="en-US" sz="1600" kern="0" dirty="0">
                    <a:solidFill>
                      <a:schemeClr val="tx1"/>
                    </a:solidFill>
                    <a:ea typeface="Cambria Math"/>
                  </a:rPr>
                  <a:t> </a:t>
                </a:r>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en-US" sz="1600" i="1" kern="0">
                            <a:solidFill>
                              <a:schemeClr val="tx1"/>
                            </a:solidFill>
                            <a:latin typeface="Cambria Math"/>
                            <a:ea typeface="Cambria Math"/>
                          </a:rPr>
                          <m:t>𝑇𝐴</m:t>
                        </m:r>
                      </m:sub>
                    </m:sSub>
                    <m:r>
                      <a:rPr lang="en-US" sz="1600" i="1" kern="0">
                        <a:solidFill>
                          <a:schemeClr val="tx1"/>
                        </a:solidFill>
                        <a:latin typeface="Cambria Math"/>
                        <a:ea typeface="Cambria Math"/>
                      </a:rPr>
                      <m:t>=</m:t>
                    </m:r>
                    <m:f>
                      <m:fPr>
                        <m:ctrlPr>
                          <a:rPr lang="en-US" sz="1600" i="1" kern="0">
                            <a:solidFill>
                              <a:schemeClr val="tx1"/>
                            </a:solidFill>
                            <a:latin typeface="Cambria Math" panose="02040503050406030204" pitchFamily="18" charset="0"/>
                            <a:ea typeface="Cambria Math"/>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num>
                      <m:den>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𝐸</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𝑒</m:t>
                            </m:r>
                          </m:sub>
                        </m:sSub>
                      </m:den>
                    </m:f>
                  </m:oMath>
                </a14:m>
                <a:endParaRPr lang="en-US" sz="1600" i="1" kern="0" dirty="0">
                  <a:solidFill>
                    <a:srgbClr val="000364"/>
                  </a:solidFill>
                  <a:latin typeface="Cambria Math"/>
                  <a:ea typeface="Cambria Math"/>
                </a:endParaRPr>
              </a:p>
              <a:p>
                <a:r>
                  <a:rPr lang="en-US" sz="1600" kern="0" dirty="0"/>
                  <a:t>For optimum frame length</a:t>
                </a:r>
              </a:p>
              <a:p>
                <a:pPr marL="360363" lvl="1" indent="0">
                  <a:buNone/>
                </a:pPr>
                <a:r>
                  <a:rPr lang="en-US" sz="1600" kern="0" dirty="0"/>
                  <a:t>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a:latin typeface="Cambria Math" panose="02040503050406030204" pitchFamily="18" charset="0"/>
                                <a:ea typeface="Cambria Math"/>
                              </a:rPr>
                            </m:ctrlPr>
                          </m:sSubPr>
                          <m:e>
                            <m:r>
                              <a:rPr lang="en-US" sz="1600" i="1" kern="0">
                                <a:latin typeface="Cambria Math"/>
                                <a:ea typeface="Cambria Math"/>
                              </a:rPr>
                              <m:t>𝜂</m:t>
                            </m:r>
                          </m:e>
                          <m:sub>
                            <m:r>
                              <a:rPr lang="en-US" sz="1600" i="1" kern="0">
                                <a:latin typeface="Cambria Math"/>
                                <a:ea typeface="Cambria Math"/>
                              </a:rPr>
                              <m:t>𝑇𝐴</m:t>
                            </m:r>
                          </m:sub>
                        </m:sSub>
                      </m:num>
                      <m:den>
                        <m:r>
                          <a:rPr lang="en-US" sz="1600" i="1" kern="0">
                            <a:latin typeface="Cambria Math"/>
                            <a:ea typeface="Cambria Math"/>
                          </a:rPr>
                          <m:t>𝜕</m:t>
                        </m:r>
                        <m:r>
                          <a:rPr lang="en-US" sz="1600" i="1" kern="0">
                            <a:latin typeface="Cambria Math"/>
                            <a:ea typeface="Cambria Math"/>
                          </a:rPr>
                          <m:t>𝐿</m:t>
                        </m:r>
                      </m:den>
                    </m:f>
                    <m:r>
                      <a:rPr lang="en-US" sz="1600" i="1" kern="0">
                        <a:latin typeface="Cambria Math"/>
                      </a:rPr>
                      <m:t>=0</m:t>
                    </m:r>
                  </m:oMath>
                </a14:m>
                <a:endParaRPr lang="en-US" sz="1600" kern="0" dirty="0">
                  <a:solidFill>
                    <a:schemeClr val="tx2">
                      <a:lumMod val="50000"/>
                    </a:schemeClr>
                  </a:solidFill>
                </a:endParaRPr>
              </a:p>
              <a:p>
                <a:r>
                  <a:rPr lang="en-US" sz="1600" kern="0" dirty="0"/>
                  <a:t>After simplifications:</a:t>
                </a:r>
              </a:p>
              <a:p>
                <a:pPr marL="360363" lvl="1" indent="0">
                  <a:buNone/>
                </a:pPr>
                <a:r>
                  <a:rPr lang="en-US" sz="1600" kern="0" dirty="0">
                    <a:solidFill>
                      <a:schemeClr val="tx1"/>
                    </a:solidFill>
                  </a:rPr>
                  <a:t> </a:t>
                </a:r>
                <a14:m>
                  <m:oMath xmlns:m="http://schemas.openxmlformats.org/officeDocument/2006/math">
                    <m:sSup>
                      <m:sSupPr>
                        <m:ctrlPr>
                          <a:rPr lang="en-US" sz="1600" i="1" kern="0" smtClean="0">
                            <a:solidFill>
                              <a:schemeClr val="tx1"/>
                            </a:solidFill>
                            <a:latin typeface="Cambria Math" panose="02040503050406030204" pitchFamily="18" charset="0"/>
                          </a:rPr>
                        </m:ctrlPr>
                      </m:sSupPr>
                      <m:e>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e>
                      <m:sup>
                        <m:r>
                          <a:rPr lang="en-US" sz="1600" i="1" kern="0">
                            <a:solidFill>
                              <a:schemeClr val="tx1"/>
                            </a:solidFill>
                            <a:latin typeface="Cambria Math"/>
                          </a:rPr>
                          <m:t>2</m:t>
                        </m:r>
                      </m:sup>
                    </m:sSup>
                    <m:sSub>
                      <m:sSubPr>
                        <m:ctrlPr>
                          <a:rPr lang="en-US" sz="1600" i="1" kern="0">
                            <a:solidFill>
                              <a:schemeClr val="tx1"/>
                            </a:solidFill>
                            <a:latin typeface="Cambria Math" panose="02040503050406030204" pitchFamily="18" charset="0"/>
                          </a:rPr>
                        </m:ctrlPr>
                      </m:sSubPr>
                      <m:e>
                        <m:r>
                          <a:rPr lang="en-US" sz="1600" i="1" kern="0">
                            <a:solidFill>
                              <a:schemeClr val="tx1"/>
                            </a:solidFill>
                            <a:latin typeface="Cambria Math"/>
                          </a:rPr>
                          <m:t>𝐶</m:t>
                        </m:r>
                      </m:e>
                      <m:sub>
                        <m:r>
                          <a:rPr lang="en-US" sz="1600" i="1" kern="0">
                            <a:solidFill>
                              <a:schemeClr val="tx1"/>
                            </a:solidFill>
                            <a:latin typeface="Cambria Math"/>
                          </a:rPr>
                          <m:t>𝑡</m:t>
                        </m:r>
                      </m:sub>
                    </m:sSub>
                    <m:r>
                      <a:rPr lang="en-US" sz="1600" i="1" kern="0">
                        <a:solidFill>
                          <a:schemeClr val="tx1"/>
                        </a:solidFill>
                        <a:latin typeface="Cambria Math"/>
                      </a:rPr>
                      <m:t>−</m:t>
                    </m:r>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+0.5</m:t>
                    </m:r>
                    <m:d>
                      <m:dPr>
                        <m:ctrlPr>
                          <a:rPr lang="en-US" sz="1600" i="1" kern="0">
                            <a:solidFill>
                              <a:schemeClr val="tx1"/>
                            </a:solidFill>
                            <a:latin typeface="Cambria Math" panose="02040503050406030204" pitchFamily="18" charset="0"/>
                            <a:ea typeface="Cambria Math"/>
                          </a:rPr>
                        </m:ctrlPr>
                      </m:dPr>
                      <m:e>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−1</m:t>
                        </m:r>
                      </m:e>
                    </m:d>
                    <m:r>
                      <a:rPr lang="en-US" sz="1600" i="1" kern="0">
                        <a:solidFill>
                          <a:schemeClr val="tx1"/>
                        </a:solidFill>
                        <a:latin typeface="Cambria Math"/>
                        <a:ea typeface="Cambria Math"/>
                      </a:rPr>
                      <m:t>=0</m:t>
                    </m:r>
                  </m:oMath>
                </a14:m>
                <a:r>
                  <a:rPr lang="en-US" sz="1600" kern="0" dirty="0">
                    <a:solidFill>
                      <a:schemeClr val="tx1"/>
                    </a:solidFill>
                    <a:ea typeface="Cambria Math"/>
                  </a:rPr>
                  <a:t>,</a:t>
                </a:r>
              </a:p>
              <a:p>
                <a:pPr marL="0" indent="0">
                  <a:buNone/>
                </a:pPr>
                <a:r>
                  <a:rPr lang="en-US" sz="1600" kern="0" dirty="0"/>
                  <a:t>where, </a:t>
                </a:r>
                <a14:m>
                  <m:oMath xmlns:m="http://schemas.openxmlformats.org/officeDocument/2006/math">
                    <m:sSub>
                      <m:sSubPr>
                        <m:ctrlPr>
                          <a:rPr lang="en-US" sz="1600" i="1" kern="0">
                            <a:latin typeface="Cambria Math" panose="02040503050406030204" pitchFamily="18" charset="0"/>
                          </a:rPr>
                        </m:ctrlPr>
                      </m:sSubPr>
                      <m:e>
                        <m:r>
                          <a:rPr lang="en-US" sz="1600" kern="0">
                            <a:latin typeface="Cambria Math"/>
                          </a:rPr>
                          <m:t>𝐶</m:t>
                        </m:r>
                      </m:e>
                      <m:sub>
                        <m:r>
                          <a:rPr lang="en-US" sz="1600" kern="0">
                            <a:latin typeface="Cambria Math"/>
                          </a:rPr>
                          <m:t>𝑡</m:t>
                        </m:r>
                      </m:sub>
                    </m:sSub>
                    <m:r>
                      <a:rPr lang="en-US" sz="1600" kern="0">
                        <a:latin typeface="Cambria Math"/>
                      </a:rPr>
                      <m:t>=</m:t>
                    </m:r>
                    <m:f>
                      <m:fPr>
                        <m:ctrlPr>
                          <a:rPr lang="en-US" sz="1600" i="1" kern="0">
                            <a:latin typeface="Cambria Math" panose="02040503050406030204" pitchFamily="18" charset="0"/>
                          </a:rPr>
                        </m:ctrlPr>
                      </m:fPr>
                      <m:num>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a:rPr lang="en-US" sz="1600" kern="0">
                                <a:latin typeface="Cambria Math"/>
                              </a:rPr>
                              <m:t>𝑒</m:t>
                            </m:r>
                          </m:sub>
                        </m:sSub>
                      </m:num>
                      <m:den>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m:rPr>
                                <m:sty m:val="p"/>
                              </m:rPr>
                              <a:rPr lang="en-US" sz="1600" b="0" i="0" kern="0" smtClean="0">
                                <a:latin typeface="Cambria Math" panose="02040503050406030204" pitchFamily="18" charset="0"/>
                              </a:rPr>
                              <m:t>c</m:t>
                            </m:r>
                          </m:sub>
                        </m:sSub>
                      </m:den>
                    </m:f>
                  </m:oMath>
                </a14:m>
                <a:r>
                  <a:rPr lang="en-US" sz="1600" kern="0" dirty="0"/>
                  <a:t>  is the slot duration constant</a:t>
                </a:r>
                <a:endParaRPr lang="en-US" sz="1600" kern="0" dirty="0">
                  <a:solidFill>
                    <a:srgbClr val="000364"/>
                  </a:solidFill>
                  <a:ea typeface="Cambria Math"/>
                </a:endParaRPr>
              </a:p>
              <a:p>
                <a:r>
                  <a:rPr lang="en-US" sz="1600" kern="0" dirty="0"/>
                  <a:t>Proposed Time Aware Frame Length:</a:t>
                </a:r>
              </a:p>
              <a:p>
                <a:endParaRPr lang="en-US"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917700" y="4725144"/>
                <a:ext cx="2651204" cy="8857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ad>
                            <m:radPr>
                              <m:degHide m:val="on"/>
                              <m:ctrlPr>
                                <a:rPr lang="de-DE" sz="1400" b="0" i="1" smtClean="0">
                                  <a:solidFill>
                                    <a:schemeClr val="tx2">
                                      <a:lumMod val="75000"/>
                                    </a:schemeClr>
                                  </a:solidFill>
                                  <a:latin typeface="Cambria Math" panose="02040503050406030204" pitchFamily="18" charset="0"/>
                                </a:rPr>
                              </m:ctrlPr>
                            </m:radPr>
                            <m:deg/>
                            <m:e>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r>
                                <a:rPr lang="de-DE" sz="1400" b="0" i="1" smtClean="0">
                                  <a:solidFill>
                                    <a:schemeClr val="tx2">
                                      <a:lumMod val="75000"/>
                                    </a:schemeClr>
                                  </a:solidFill>
                                  <a:latin typeface="Cambria Math"/>
                                </a:rPr>
                                <m:t>−1</m:t>
                              </m:r>
                            </m:e>
                          </m:rad>
                        </m:e>
                      </m:d>
                    </m:oMath>
                  </m:oMathPara>
                </a14:m>
                <a:endParaRPr lang="en-US" sz="14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917700" y="4725144"/>
                <a:ext cx="2651204" cy="88578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A81276A-166D-5644-9397-9C447BE900AC}"/>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cxnSp>
        <p:nvCxnSpPr>
          <p:cNvPr id="27" name="Gerade Verbindung mit Pfeil 29">
            <a:extLst>
              <a:ext uri="{FF2B5EF4-FFF2-40B4-BE49-F238E27FC236}">
                <a16:creationId xmlns:a16="http://schemas.microsoft.com/office/drawing/2014/main" id="{91543493-E0B2-C348-AC70-38B7F3997E23}"/>
              </a:ext>
            </a:extLst>
          </p:cNvPr>
          <p:cNvCxnSpPr>
            <a:cxnSpLocks/>
          </p:cNvCxnSpPr>
          <p:nvPr/>
        </p:nvCxnSpPr>
        <p:spPr>
          <a:xfrm flipV="1">
            <a:off x="6025366" y="3731483"/>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1">
            <a:extLst>
              <a:ext uri="{FF2B5EF4-FFF2-40B4-BE49-F238E27FC236}">
                <a16:creationId xmlns:a16="http://schemas.microsoft.com/office/drawing/2014/main" id="{DCD761DB-0EF1-CC43-9B69-DF6B37540585}"/>
              </a:ext>
            </a:extLst>
          </p:cNvPr>
          <p:cNvCxnSpPr/>
          <p:nvPr/>
        </p:nvCxnSpPr>
        <p:spPr>
          <a:xfrm>
            <a:off x="5424697" y="374016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feld 32">
                <a:extLst>
                  <a:ext uri="{FF2B5EF4-FFF2-40B4-BE49-F238E27FC236}">
                    <a16:creationId xmlns:a16="http://schemas.microsoft.com/office/drawing/2014/main" id="{3FE250DE-46FA-1441-8C09-0D6F0C1B1409}"/>
                  </a:ext>
                </a:extLst>
              </p:cNvPr>
              <p:cNvSpPr txBox="1"/>
              <p:nvPr/>
            </p:nvSpPr>
            <p:spPr>
              <a:xfrm>
                <a:off x="5583134" y="347904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2" name="Textfeld 32">
                <a:extLst>
                  <a:ext uri="{FF2B5EF4-FFF2-40B4-BE49-F238E27FC236}">
                    <a16:creationId xmlns:a16="http://schemas.microsoft.com/office/drawing/2014/main" id="{3FE250DE-46FA-1441-8C09-0D6F0C1B1409}"/>
                  </a:ext>
                </a:extLst>
              </p:cNvPr>
              <p:cNvSpPr txBox="1">
                <a:spLocks noRot="1" noChangeAspect="1" noMove="1" noResize="1" noEditPoints="1" noAdjustHandles="1" noChangeArrowheads="1" noChangeShapeType="1" noTextEdit="1"/>
              </p:cNvSpPr>
              <p:nvPr/>
            </p:nvSpPr>
            <p:spPr>
              <a:xfrm>
                <a:off x="5583134" y="3479041"/>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feld 33">
                <a:extLst>
                  <a:ext uri="{FF2B5EF4-FFF2-40B4-BE49-F238E27FC236}">
                    <a16:creationId xmlns:a16="http://schemas.microsoft.com/office/drawing/2014/main" id="{284A8D5A-69F4-DC47-B94A-7A8540721556}"/>
                  </a:ext>
                </a:extLst>
              </p:cNvPr>
              <p:cNvSpPr txBox="1"/>
              <p:nvPr/>
            </p:nvSpPr>
            <p:spPr>
              <a:xfrm>
                <a:off x="6086466"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33" name="Textfeld 33">
                <a:extLst>
                  <a:ext uri="{FF2B5EF4-FFF2-40B4-BE49-F238E27FC236}">
                    <a16:creationId xmlns:a16="http://schemas.microsoft.com/office/drawing/2014/main" id="{284A8D5A-69F4-DC47-B94A-7A8540721556}"/>
                  </a:ext>
                </a:extLst>
              </p:cNvPr>
              <p:cNvSpPr txBox="1">
                <a:spLocks noRot="1" noChangeAspect="1" noMove="1" noResize="1" noEditPoints="1" noAdjustHandles="1" noChangeArrowheads="1" noChangeShapeType="1" noTextEdit="1"/>
              </p:cNvSpPr>
              <p:nvPr/>
            </p:nvSpPr>
            <p:spPr>
              <a:xfrm>
                <a:off x="6086466"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34" name="Rectangle 4">
            <a:extLst>
              <a:ext uri="{FF2B5EF4-FFF2-40B4-BE49-F238E27FC236}">
                <a16:creationId xmlns:a16="http://schemas.microsoft.com/office/drawing/2014/main" id="{51F738B6-92E3-DC46-94BE-ED25E7C0E448}"/>
              </a:ext>
            </a:extLst>
          </p:cNvPr>
          <p:cNvSpPr/>
          <p:nvPr/>
        </p:nvSpPr>
        <p:spPr>
          <a:xfrm>
            <a:off x="5398295"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5" name="Rectangle 29">
            <a:extLst>
              <a:ext uri="{FF2B5EF4-FFF2-40B4-BE49-F238E27FC236}">
                <a16:creationId xmlns:a16="http://schemas.microsoft.com/office/drawing/2014/main" id="{E11BDAF6-628F-6341-B0E3-C168392CFE9D}"/>
              </a:ext>
            </a:extLst>
          </p:cNvPr>
          <p:cNvSpPr/>
          <p:nvPr/>
        </p:nvSpPr>
        <p:spPr>
          <a:xfrm>
            <a:off x="6048177" y="3140968"/>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6" name="Rectangle 30">
            <a:extLst>
              <a:ext uri="{FF2B5EF4-FFF2-40B4-BE49-F238E27FC236}">
                <a16:creationId xmlns:a16="http://schemas.microsoft.com/office/drawing/2014/main" id="{8962138A-946A-5A45-8282-2F9B076342A7}"/>
              </a:ext>
            </a:extLst>
          </p:cNvPr>
          <p:cNvSpPr/>
          <p:nvPr/>
        </p:nvSpPr>
        <p:spPr>
          <a:xfrm>
            <a:off x="6486028"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7" name="Rectangle 31">
            <a:extLst>
              <a:ext uri="{FF2B5EF4-FFF2-40B4-BE49-F238E27FC236}">
                <a16:creationId xmlns:a16="http://schemas.microsoft.com/office/drawing/2014/main" id="{6588FE67-5AE5-6E40-B05F-03684931C5C9}"/>
              </a:ext>
            </a:extLst>
          </p:cNvPr>
          <p:cNvSpPr/>
          <p:nvPr/>
        </p:nvSpPr>
        <p:spPr>
          <a:xfrm>
            <a:off x="6698057"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8" name="Rectangle 32">
            <a:extLst>
              <a:ext uri="{FF2B5EF4-FFF2-40B4-BE49-F238E27FC236}">
                <a16:creationId xmlns:a16="http://schemas.microsoft.com/office/drawing/2014/main" id="{D9066CBD-349B-284B-AB46-0AB8B5C010CF}"/>
              </a:ext>
            </a:extLst>
          </p:cNvPr>
          <p:cNvSpPr/>
          <p:nvPr/>
        </p:nvSpPr>
        <p:spPr>
          <a:xfrm>
            <a:off x="7107067" y="3140968"/>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9" name="Rectangle 33">
            <a:extLst>
              <a:ext uri="{FF2B5EF4-FFF2-40B4-BE49-F238E27FC236}">
                <a16:creationId xmlns:a16="http://schemas.microsoft.com/office/drawing/2014/main" id="{E904C8CF-D945-E44F-B298-737305428756}"/>
              </a:ext>
            </a:extLst>
          </p:cNvPr>
          <p:cNvSpPr/>
          <p:nvPr/>
        </p:nvSpPr>
        <p:spPr>
          <a:xfrm>
            <a:off x="7525654"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0" name="Gerade Verbindung mit Pfeil 29">
            <a:extLst>
              <a:ext uri="{FF2B5EF4-FFF2-40B4-BE49-F238E27FC236}">
                <a16:creationId xmlns:a16="http://schemas.microsoft.com/office/drawing/2014/main" id="{F29D2A72-B7CB-E444-80DE-7992068F3FC9}"/>
              </a:ext>
            </a:extLst>
          </p:cNvPr>
          <p:cNvCxnSpPr/>
          <p:nvPr/>
        </p:nvCxnSpPr>
        <p:spPr>
          <a:xfrm>
            <a:off x="6469768"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feld 33">
                <a:extLst>
                  <a:ext uri="{FF2B5EF4-FFF2-40B4-BE49-F238E27FC236}">
                    <a16:creationId xmlns:a16="http://schemas.microsoft.com/office/drawing/2014/main" id="{671EF4A8-226B-3444-AF33-806D8C6217AE}"/>
                  </a:ext>
                </a:extLst>
              </p:cNvPr>
              <p:cNvSpPr txBox="1"/>
              <p:nvPr/>
            </p:nvSpPr>
            <p:spPr>
              <a:xfrm>
                <a:off x="6450446"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1" name="Textfeld 33">
                <a:extLst>
                  <a:ext uri="{FF2B5EF4-FFF2-40B4-BE49-F238E27FC236}">
                    <a16:creationId xmlns:a16="http://schemas.microsoft.com/office/drawing/2014/main" id="{671EF4A8-226B-3444-AF33-806D8C6217AE}"/>
                  </a:ext>
                </a:extLst>
              </p:cNvPr>
              <p:cNvSpPr txBox="1">
                <a:spLocks noRot="1" noChangeAspect="1" noMove="1" noResize="1" noEditPoints="1" noAdjustHandles="1" noChangeArrowheads="1" noChangeShapeType="1" noTextEdit="1"/>
              </p:cNvSpPr>
              <p:nvPr/>
            </p:nvSpPr>
            <p:spPr>
              <a:xfrm>
                <a:off x="6450446"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55" name="Group 9">
            <a:extLst>
              <a:ext uri="{FF2B5EF4-FFF2-40B4-BE49-F238E27FC236}">
                <a16:creationId xmlns:a16="http://schemas.microsoft.com/office/drawing/2014/main" id="{3FBB79D7-1A8C-9645-B0A3-48D7B12ADDB5}"/>
              </a:ext>
            </a:extLst>
          </p:cNvPr>
          <p:cNvGrpSpPr/>
          <p:nvPr/>
        </p:nvGrpSpPr>
        <p:grpSpPr>
          <a:xfrm>
            <a:off x="4777172" y="1367844"/>
            <a:ext cx="3899284" cy="345213"/>
            <a:chOff x="5004048" y="1484784"/>
            <a:chExt cx="2160240" cy="360040"/>
          </a:xfrm>
        </p:grpSpPr>
        <p:sp>
          <p:nvSpPr>
            <p:cNvPr id="56" name="Rectangle 4">
              <a:extLst>
                <a:ext uri="{FF2B5EF4-FFF2-40B4-BE49-F238E27FC236}">
                  <a16:creationId xmlns:a16="http://schemas.microsoft.com/office/drawing/2014/main" id="{9B1A7B97-2D49-9542-AAC9-BB708CBEC6AB}"/>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7" name="Rectangle 29">
              <a:extLst>
                <a:ext uri="{FF2B5EF4-FFF2-40B4-BE49-F238E27FC236}">
                  <a16:creationId xmlns:a16="http://schemas.microsoft.com/office/drawing/2014/main" id="{66593B99-00DC-BF4F-8C2D-383C911ADE03}"/>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58" name="Rectangle 30">
              <a:extLst>
                <a:ext uri="{FF2B5EF4-FFF2-40B4-BE49-F238E27FC236}">
                  <a16:creationId xmlns:a16="http://schemas.microsoft.com/office/drawing/2014/main" id="{C33A07A9-1BD9-7449-A1FB-013A9D6D730F}"/>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9" name="Rectangle 31">
              <a:extLst>
                <a:ext uri="{FF2B5EF4-FFF2-40B4-BE49-F238E27FC236}">
                  <a16:creationId xmlns:a16="http://schemas.microsoft.com/office/drawing/2014/main" id="{A6D80960-D002-ED41-86A4-4B576280EE2B}"/>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0" name="Rectangle 32">
              <a:extLst>
                <a:ext uri="{FF2B5EF4-FFF2-40B4-BE49-F238E27FC236}">
                  <a16:creationId xmlns:a16="http://schemas.microsoft.com/office/drawing/2014/main" id="{18A85A0F-1BAD-1549-B5BA-6EF59039662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1" name="Rectangle 33">
              <a:extLst>
                <a:ext uri="{FF2B5EF4-FFF2-40B4-BE49-F238E27FC236}">
                  <a16:creationId xmlns:a16="http://schemas.microsoft.com/office/drawing/2014/main" id="{1468C314-9492-DC4E-8E28-82E14065ECA2}"/>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2" name="Gerade Verbindung mit Pfeil 36">
            <a:extLst>
              <a:ext uri="{FF2B5EF4-FFF2-40B4-BE49-F238E27FC236}">
                <a16:creationId xmlns:a16="http://schemas.microsoft.com/office/drawing/2014/main" id="{E031189D-F43C-FA4D-9199-8143FD6CD6DE}"/>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feld 37">
                <a:extLst>
                  <a:ext uri="{FF2B5EF4-FFF2-40B4-BE49-F238E27FC236}">
                    <a16:creationId xmlns:a16="http://schemas.microsoft.com/office/drawing/2014/main" id="{03668C6F-128C-D549-89E9-E94403AB26E8}"/>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3" name="Textfeld 37">
                <a:extLst>
                  <a:ext uri="{FF2B5EF4-FFF2-40B4-BE49-F238E27FC236}">
                    <a16:creationId xmlns:a16="http://schemas.microsoft.com/office/drawing/2014/main" id="{03668C6F-128C-D549-89E9-E94403AB26E8}"/>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4" name="Gerade Verbindung mit Pfeil 36">
            <a:extLst>
              <a:ext uri="{FF2B5EF4-FFF2-40B4-BE49-F238E27FC236}">
                <a16:creationId xmlns:a16="http://schemas.microsoft.com/office/drawing/2014/main" id="{E88B512B-29D3-C64E-AC05-620D2A8D9BDD}"/>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37">
                <a:extLst>
                  <a:ext uri="{FF2B5EF4-FFF2-40B4-BE49-F238E27FC236}">
                    <a16:creationId xmlns:a16="http://schemas.microsoft.com/office/drawing/2014/main" id="{5BEE1624-C37D-EA44-9CB8-70193F4D385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5" name="Textfeld 37">
                <a:extLst>
                  <a:ext uri="{FF2B5EF4-FFF2-40B4-BE49-F238E27FC236}">
                    <a16:creationId xmlns:a16="http://schemas.microsoft.com/office/drawing/2014/main" id="{5BEE1624-C37D-EA44-9CB8-70193F4D385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66" name="Gerade Verbindung mit Pfeil 36">
            <a:extLst>
              <a:ext uri="{FF2B5EF4-FFF2-40B4-BE49-F238E27FC236}">
                <a16:creationId xmlns:a16="http://schemas.microsoft.com/office/drawing/2014/main" id="{AF69533F-0462-C046-A421-2A717487E07B}"/>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feld 37">
                <a:extLst>
                  <a:ext uri="{FF2B5EF4-FFF2-40B4-BE49-F238E27FC236}">
                    <a16:creationId xmlns:a16="http://schemas.microsoft.com/office/drawing/2014/main" id="{79C07C9A-9E4A-0949-A263-0A80BB568275}"/>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7" name="Textfeld 37">
                <a:extLst>
                  <a:ext uri="{FF2B5EF4-FFF2-40B4-BE49-F238E27FC236}">
                    <a16:creationId xmlns:a16="http://schemas.microsoft.com/office/drawing/2014/main" id="{79C07C9A-9E4A-0949-A263-0A80BB568275}"/>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5"/>
                <a:stretch>
                  <a:fillRect r="-23077"/>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DC6C2F3E-D41E-3945-85D3-018C8EFA289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71" name="Gerade Verbindung mit Pfeil 36">
            <a:extLst>
              <a:ext uri="{FF2B5EF4-FFF2-40B4-BE49-F238E27FC236}">
                <a16:creationId xmlns:a16="http://schemas.microsoft.com/office/drawing/2014/main" id="{AFEF47A7-C577-AE4E-BA21-CD89C8F6C163}"/>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Gerade Verbindung mit Pfeil 36">
            <a:extLst>
              <a:ext uri="{FF2B5EF4-FFF2-40B4-BE49-F238E27FC236}">
                <a16:creationId xmlns:a16="http://schemas.microsoft.com/office/drawing/2014/main" id="{BA78F0B5-F130-8B43-9F31-F39B6410B54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Gerade Verbindung mit Pfeil 36">
            <a:extLst>
              <a:ext uri="{FF2B5EF4-FFF2-40B4-BE49-F238E27FC236}">
                <a16:creationId xmlns:a16="http://schemas.microsoft.com/office/drawing/2014/main" id="{27593F0F-73B0-1448-A966-B3195470CC75}"/>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Pfeil nach unten 56">
            <a:extLst>
              <a:ext uri="{FF2B5EF4-FFF2-40B4-BE49-F238E27FC236}">
                <a16:creationId xmlns:a16="http://schemas.microsoft.com/office/drawing/2014/main" id="{68D1CA57-9872-EA45-93FE-772F8A202DD4}"/>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1BAE2A4-DCB1-FE46-8B88-59AB519A963D}"/>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75" name="TextBox 74">
                <a:extLst>
                  <a:ext uri="{FF2B5EF4-FFF2-40B4-BE49-F238E27FC236}">
                    <a16:creationId xmlns:a16="http://schemas.microsoft.com/office/drawing/2014/main" id="{11BAE2A4-DCB1-FE46-8B88-59AB519A963D}"/>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17FFDF5-9C74-D446-9AFD-8A0DFC0F573E}"/>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6" name="Rectangle 75">
                <a:extLst>
                  <a:ext uri="{FF2B5EF4-FFF2-40B4-BE49-F238E27FC236}">
                    <a16:creationId xmlns:a16="http://schemas.microsoft.com/office/drawing/2014/main" id="{617FFDF5-9C74-D446-9AFD-8A0DFC0F573E}"/>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9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847EA3B5-2E4C-9945-88C7-29A24522A01B}"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latin typeface="Calibri" panose="020F0502020204030204" pitchFamily="34" charset="0"/>
                    <a:cs typeface="Calibri" panose="020F0502020204030204" pitchFamily="34" charset="0"/>
                  </a:rPr>
                  <a:t>Frame length comparison</a:t>
                </a:r>
                <a:endParaRPr lang="en-US" sz="1600" kern="0">
                  <a:latin typeface="Calibri" panose="020F0502020204030204" pitchFamily="34" charset="0"/>
                  <a:cs typeface="Calibri" panose="020F0502020204030204" pitchFamily="34" charset="0"/>
                </a:endParaRPr>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latin typeface="Calibri" panose="020F0502020204030204" pitchFamily="34" charset="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endParaRPr lang="en-US" sz="1400" i="1" kern="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241708270"/>
              </p:ext>
            </p:extLst>
          </p:nvPr>
        </p:nvGraphicFramePr>
        <p:xfrm>
          <a:off x="466725" y="2204864"/>
          <a:ext cx="3927636" cy="35283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103970856"/>
              </p:ext>
            </p:extLst>
          </p:nvPr>
        </p:nvGraphicFramePr>
        <p:xfrm>
          <a:off x="4538823" y="2204865"/>
          <a:ext cx="4105275" cy="3528392"/>
        </p:xfrm>
        <a:graphic>
          <a:graphicData uri="http://schemas.openxmlformats.org/drawingml/2006/chart">
            <c:chart xmlns:c="http://schemas.openxmlformats.org/drawingml/2006/chart" xmlns:r="http://schemas.openxmlformats.org/officeDocument/2006/relationships" r:id="rId9"/>
          </a:graphicData>
        </a:graphic>
      </p:graphicFrame>
      <p:pic>
        <p:nvPicPr>
          <p:cNvPr id="15" name="Picture 14">
            <a:extLst>
              <a:ext uri="{FF2B5EF4-FFF2-40B4-BE49-F238E27FC236}">
                <a16:creationId xmlns:a16="http://schemas.microsoft.com/office/drawing/2014/main" id="{70079B25-9549-2241-A2FA-28CA887CF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30" y="2564905"/>
            <a:ext cx="3837225" cy="3096344"/>
          </a:xfrm>
          <a:prstGeom prst="rect">
            <a:avLst/>
          </a:prstGeom>
        </p:spPr>
      </p:pic>
      <p:pic>
        <p:nvPicPr>
          <p:cNvPr id="17" name="Picture 16">
            <a:extLst>
              <a:ext uri="{FF2B5EF4-FFF2-40B4-BE49-F238E27FC236}">
                <a16:creationId xmlns:a16="http://schemas.microsoft.com/office/drawing/2014/main" id="{3C2F8990-8234-7945-81D6-157D86BEF1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1240" y="2564905"/>
            <a:ext cx="3960440" cy="3096344"/>
          </a:xfrm>
          <a:prstGeom prst="rect">
            <a:avLst/>
          </a:prstGeom>
        </p:spPr>
      </p:pic>
      <p:sp>
        <p:nvSpPr>
          <p:cNvPr id="12" name="TextBox 11">
            <a:extLst>
              <a:ext uri="{FF2B5EF4-FFF2-40B4-BE49-F238E27FC236}">
                <a16:creationId xmlns:a16="http://schemas.microsoft.com/office/drawing/2014/main" id="{85ABF51F-3D42-1D40-A23A-5D9990BB1F4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97559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896657E-12DF-824A-BC29-0F383280505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Percentages of the mean reading time reduction</a:t>
                </a:r>
              </a:p>
              <a:p>
                <a:pPr lvl="1"/>
                <a:r>
                  <a:rPr lang="en-US" sz="1400" kern="0" dirty="0"/>
                  <a:t>FSA using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a:rPr>
                          <m:t>𝑇𝐴</m:t>
                        </m:r>
                      </m:sub>
                    </m:sSub>
                  </m:oMath>
                </a14:m>
                <a:r>
                  <a:rPr lang="en-US" sz="1400" kern="0" dirty="0"/>
                  <a:t> compared to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panose="02040503050406030204" pitchFamily="18" charset="0"/>
                          </a:rPr>
                          <m:t>𝑐𝑜𝑛𝑣</m:t>
                        </m:r>
                        <m:r>
                          <a:rPr lang="de-DE" sz="1400" i="1">
                            <a:solidFill>
                              <a:schemeClr val="tx1"/>
                            </a:solidFill>
                            <a:latin typeface="Cambria Math" panose="02040503050406030204" pitchFamily="18" charset="0"/>
                          </a:rPr>
                          <m:t>.</m:t>
                        </m:r>
                      </m:sub>
                    </m:sSub>
                  </m:oMath>
                </a14:m>
                <a:endParaRPr lang="en-US" sz="1400" kern="0" dirty="0"/>
              </a:p>
              <a:p>
                <a:pPr lvl="1"/>
                <a:r>
                  <a:rPr lang="en-US" sz="1400" kern="0" dirty="0"/>
                  <a:t>1000 iterations</a:t>
                </a:r>
              </a:p>
              <a:p>
                <a:pPr lvl="1"/>
                <a14:m>
                  <m:oMath xmlns:m="http://schemas.openxmlformats.org/officeDocument/2006/math">
                    <m:sSub>
                      <m:sSubPr>
                        <m:ctrlPr>
                          <a:rPr lang="en-US" sz="1400" i="1" kern="0" smtClean="0">
                            <a:latin typeface="Cambria Math" panose="02040503050406030204" pitchFamily="18" charset="0"/>
                          </a:rPr>
                        </m:ctrlPr>
                      </m:sSubPr>
                      <m:e>
                        <m:r>
                          <a:rPr lang="de-DE" sz="1400" b="0" i="1" kern="0" smtClean="0">
                            <a:latin typeface="Cambria Math" panose="02040503050406030204" pitchFamily="18" charset="0"/>
                          </a:rPr>
                          <m:t>𝐶</m:t>
                        </m:r>
                      </m:e>
                      <m:sub>
                        <m:r>
                          <a:rPr lang="de-DE" sz="1400" b="0" i="1" kern="0" smtClean="0">
                            <a:latin typeface="Cambria Math" panose="02040503050406030204" pitchFamily="18" charset="0"/>
                          </a:rPr>
                          <m:t>𝑡</m:t>
                        </m:r>
                      </m:sub>
                    </m:sSub>
                    <m:r>
                      <a:rPr lang="de-DE" sz="1400" b="0" i="1" kern="0" smtClean="0">
                        <a:latin typeface="Cambria Math" panose="02040503050406030204" pitchFamily="18" charset="0"/>
                      </a:rPr>
                      <m:t>=0.2</m:t>
                    </m:r>
                  </m:oMath>
                </a14:m>
                <a:endParaRPr lang="en-US" sz="1400" dirty="0"/>
              </a:p>
              <a:p>
                <a:pPr lvl="1"/>
                <a:endParaRPr lang="en-US" sz="1400" kern="0" dirty="0"/>
              </a:p>
              <a:p>
                <a:pPr marL="360363" lvl="1" indent="0">
                  <a:buNone/>
                </a:pPr>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5F445B-2ACE-4B4A-9245-FE73B45DF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2562059"/>
            <a:ext cx="8062540" cy="309918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10F7B0C2-12D0-6049-8415-B136BA0D28CF}"/>
                  </a:ext>
                </a:extLst>
              </p:cNvPr>
              <p:cNvSpPr/>
              <p:nvPr/>
            </p:nvSpPr>
            <p:spPr>
              <a:xfrm>
                <a:off x="5724128" y="1222630"/>
                <a:ext cx="2908281"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𝜁</m:t>
                      </m:r>
                      <m:r>
                        <a:rPr lang="de-DE" sz="1600" b="0" i="1" kern="0" smtClean="0">
                          <a:solidFill>
                            <a:schemeClr val="tx1"/>
                          </a:solidFill>
                          <a:latin typeface="Cambria Math" panose="02040503050406030204" pitchFamily="18" charset="0"/>
                        </a:rPr>
                        <m:t>= </m:t>
                      </m:r>
                      <m:d>
                        <m:dPr>
                          <m:ctrlPr>
                            <a:rPr lang="de-DE" sz="1600" b="0" i="1" kern="0" smtClean="0">
                              <a:solidFill>
                                <a:schemeClr val="tx1"/>
                              </a:solidFill>
                              <a:latin typeface="Cambria Math" panose="02040503050406030204" pitchFamily="18" charset="0"/>
                            </a:rPr>
                          </m:ctrlPr>
                        </m:dPr>
                        <m:e>
                          <m:f>
                            <m:fPr>
                              <m:ctrlPr>
                                <a:rPr lang="de-DE"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r>
                                <a:rPr lang="de-DE" sz="1600" i="1" kern="0">
                                  <a:solidFill>
                                    <a:schemeClr val="tx1"/>
                                  </a:solidFill>
                                  <a:latin typeface="Cambria Math" panose="02040503050406030204" pitchFamily="18" charset="0"/>
                                </a:rPr>
                                <m:t>−</m:t>
                              </m:r>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𝑝𝑟𝑜</m:t>
                                  </m:r>
                                </m:sub>
                              </m:sSub>
                            </m:num>
                            <m:den>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10F7B0C2-12D0-6049-8415-B136BA0D28CF}"/>
                  </a:ext>
                </a:extLst>
              </p:cNvPr>
              <p:cNvSpPr>
                <a:spLocks noRot="1" noChangeAspect="1" noMove="1" noResize="1" noEditPoints="1" noAdjustHandles="1" noChangeArrowheads="1" noChangeShapeType="1" noTextEdit="1"/>
              </p:cNvSpPr>
              <p:nvPr/>
            </p:nvSpPr>
            <p:spPr>
              <a:xfrm>
                <a:off x="5724128" y="1222630"/>
                <a:ext cx="2908281"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1BE62D1-36C1-404C-A8B2-5D480902D0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545072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[10]</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14BD0369-D6EE-B740-8855-92AA158AEAF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9" name="Textplatzhalter 6">
                <a:extLst>
                  <a:ext uri="{FF2B5EF4-FFF2-40B4-BE49-F238E27FC236}">
                    <a16:creationId xmlns:a16="http://schemas.microsoft.com/office/drawing/2014/main" id="{DA02AD6B-1A49-A744-94C2-9C2C23CCF1BF}"/>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kern="0" dirty="0">
                    <a:solidFill>
                      <a:schemeClr val="tx1"/>
                    </a:solidFill>
                    <a:cs typeface="Calibri" panose="020F0502020204030204" pitchFamily="34" charset="0"/>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𝜂</m:t>
                        </m:r>
                      </m:e>
                      <m:sub>
                        <m:r>
                          <a:rPr lang="en-US" sz="1600" i="1">
                            <a:solidFill>
                              <a:schemeClr val="tx1"/>
                            </a:solidFill>
                            <a:latin typeface="Cambria Math"/>
                            <a:ea typeface="Cambria Math"/>
                          </a:rPr>
                          <m:t>𝑇𝐶</m:t>
                        </m:r>
                        <m:r>
                          <a:rPr lang="de-DE" sz="1600" i="1">
                            <a:solidFill>
                              <a:schemeClr val="tx1"/>
                            </a:solidFill>
                            <a:latin typeface="Cambria Math"/>
                            <a:ea typeface="Cambria Math"/>
                          </a:rPr>
                          <m:t>𝐴</m:t>
                        </m:r>
                      </m:sub>
                    </m:sSub>
                    <m:r>
                      <a:rPr lang="ar-EG" sz="1600" i="1">
                        <a:solidFill>
                          <a:schemeClr val="tx1"/>
                        </a:solidFill>
                        <a:latin typeface="Cambria Math"/>
                        <a:ea typeface="Cambria Math"/>
                      </a:rPr>
                      <m:t>=</m:t>
                    </m:r>
                    <m:f>
                      <m:fPr>
                        <m:ctrlPr>
                          <a:rPr lang="en-US" sz="1600" i="1" dirty="0">
                            <a:solidFill>
                              <a:schemeClr val="tx1"/>
                            </a:solidFill>
                            <a:latin typeface="Cambria Math" panose="02040503050406030204" pitchFamily="18" charset="0"/>
                            <a:ea typeface="Cambria Math"/>
                          </a:rPr>
                        </m:ctrlPr>
                      </m:fPr>
                      <m:num>
                        <m:d>
                          <m:dPr>
                            <m:ctrlPr>
                              <a:rPr lang="en-US" sz="1600" i="1" dirty="0" smtClean="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b="0" i="1" dirty="0" smtClean="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smtClean="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num>
                      <m:den>
                        <m:d>
                          <m:dPr>
                            <m:ctrlPr>
                              <a:rPr lang="en-US" sz="1600" i="1" dirty="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i="1" dirty="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r>
                          <a:rPr lang="en-US" sz="1600" i="1" dirty="0">
                            <a:solidFill>
                              <a:schemeClr val="tx1"/>
                            </a:solidFill>
                            <a:latin typeface="Cambria Math"/>
                            <a:ea typeface="Cambria Math"/>
                          </a:rPr>
                          <m:t>+</m:t>
                        </m:r>
                        <m:sSub>
                          <m:sSubPr>
                            <m:ctrlPr>
                              <a:rPr lang="en-US" sz="1600" i="1" dirty="0" smtClean="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r>
                          <a:rPr lang="en-US" sz="1600" i="1" dirty="0" smtClean="0">
                            <a:solidFill>
                              <a:schemeClr val="tx1"/>
                            </a:solidFill>
                            <a:latin typeface="Cambria Math" panose="02040503050406030204" pitchFamily="18" charset="0"/>
                            <a:ea typeface="Cambria Math" panose="02040503050406030204" pitchFamily="18" charset="0"/>
                          </a:rPr>
                          <m:t>∙</m:t>
                        </m:r>
                        <m:d>
                          <m:dPr>
                            <m:ctrlPr>
                              <a:rPr lang="en-US" sz="1600" i="1" dirty="0" smtClean="0">
                                <a:solidFill>
                                  <a:schemeClr val="tx1"/>
                                </a:solidFill>
                                <a:latin typeface="Cambria Math" panose="02040503050406030204" pitchFamily="18" charset="0"/>
                                <a:ea typeface="Cambria Math" panose="02040503050406030204" pitchFamily="18" charset="0"/>
                              </a:rPr>
                            </m:ctrlPr>
                          </m:dPr>
                          <m:e>
                            <m:r>
                              <a:rPr lang="de-DE" sz="1600" b="0" i="1" dirty="0" smtClean="0">
                                <a:solidFill>
                                  <a:schemeClr val="tx1"/>
                                </a:solidFill>
                                <a:latin typeface="Cambria Math" panose="02040503050406030204" pitchFamily="18" charset="0"/>
                                <a:ea typeface="Cambria Math" panose="02040503050406030204" pitchFamily="18" charset="0"/>
                              </a:rPr>
                              <m:t>1−</m:t>
                            </m:r>
                            <m:r>
                              <a:rPr lang="de-DE" sz="1600" b="0" i="1" dirty="0" smtClean="0">
                                <a:solidFill>
                                  <a:schemeClr val="tx1"/>
                                </a:solidFill>
                                <a:latin typeface="Cambria Math" panose="02040503050406030204" pitchFamily="18" charset="0"/>
                                <a:ea typeface="Cambria Math" panose="02040503050406030204" pitchFamily="18" charset="0"/>
                              </a:rPr>
                              <m:t>𝛼</m:t>
                            </m:r>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𝑐</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𝐸</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𝑒</m:t>
                            </m:r>
                          </m:sub>
                        </m:sSub>
                      </m:den>
                    </m:f>
                  </m:oMath>
                </a14:m>
                <a:r>
                  <a:rPr lang="ar-EG" sz="1600" b="0" dirty="0">
                    <a:solidFill>
                      <a:schemeClr val="tx1"/>
                    </a:solidFill>
                  </a:rPr>
                  <a:t>	</a:t>
                </a:r>
              </a:p>
              <a:p>
                <a:r>
                  <a:rPr lang="en-US" sz="1600" kern="0" dirty="0">
                    <a:solidFill>
                      <a:schemeClr val="tx1"/>
                    </a:solidFill>
                    <a:cs typeface="Calibri" panose="020F0502020204030204" pitchFamily="34" charset="0"/>
                  </a:rPr>
                  <a:t>For optimum frame length</a:t>
                </a:r>
              </a:p>
              <a:p>
                <a:pPr marL="180975" lvl="1"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a:ea typeface="Cambria Math"/>
                              </a:rPr>
                              <m:t>𝐶</m:t>
                            </m:r>
                            <m:r>
                              <a:rPr lang="de-DE" sz="1600" b="0" i="1" smtClean="0">
                                <a:solidFill>
                                  <a:schemeClr val="tx1"/>
                                </a:solidFill>
                                <a:latin typeface="Cambria Math" panose="02040503050406030204" pitchFamily="18" charset="0"/>
                                <a:ea typeface="Cambria Math"/>
                              </a:rPr>
                              <m:t>𝐴</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kern="0" dirty="0">
                    <a:solidFill>
                      <a:schemeClr val="tx1"/>
                    </a:solidFill>
                    <a:cs typeface="Calibri" panose="020F0502020204030204" pitchFamily="34" charset="0"/>
                  </a:rPr>
                  <a:t>After simplifications</a:t>
                </a:r>
              </a:p>
              <a:p>
                <a:pPr marL="360363" lvl="1" indent="0">
                  <a:buNone/>
                </a:pPr>
                <a14:m>
                  <m:oMathPara xmlns:m="http://schemas.openxmlformats.org/officeDocument/2006/math">
                    <m:oMathParaPr>
                      <m:jc m:val="left"/>
                    </m:oMathParaPr>
                    <m:oMath xmlns:m="http://schemas.openxmlformats.org/officeDocument/2006/math">
                      <m:sSup>
                        <m:sSupPr>
                          <m:ctrlPr>
                            <a:rPr lang="en-US" sz="1600" i="1">
                              <a:solidFill>
                                <a:schemeClr val="tx1"/>
                              </a:solidFill>
                              <a:latin typeface="Cambria Math" panose="02040503050406030204" pitchFamily="18" charset="0"/>
                              <a:ea typeface="Cambria Math"/>
                            </a:rPr>
                          </m:ctrlPr>
                        </m:sSupPr>
                        <m:e>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e>
                        <m:sup>
                          <m:r>
                            <a:rPr lang="en-US" sz="1600" i="1">
                              <a:solidFill>
                                <a:schemeClr val="tx1"/>
                              </a:solidFill>
                              <a:latin typeface="Cambria Math"/>
                              <a:ea typeface="Cambria Math"/>
                            </a:rPr>
                            <m:t>2</m:t>
                          </m:r>
                        </m:sup>
                      </m:sSup>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en-US" sz="1600" i="1">
                          <a:solidFill>
                            <a:schemeClr val="tx1"/>
                          </a:solidFill>
                          <a:latin typeface="Cambria Math"/>
                          <a:ea typeface="Cambria Math"/>
                        </a:rPr>
                        <m:t>−</m:t>
                      </m:r>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de-DE" sz="1600" i="1">
                          <a:solidFill>
                            <a:schemeClr val="tx1"/>
                          </a:solidFill>
                          <a:latin typeface="Cambria Math"/>
                          <a:ea typeface="Cambria Math"/>
                        </a:rPr>
                        <m:t>−</m:t>
                      </m:r>
                      <m:r>
                        <a:rPr lang="en-US" sz="1600" i="1">
                          <a:solidFill>
                            <a:schemeClr val="tx1"/>
                          </a:solidFill>
                          <a:latin typeface="Cambria Math"/>
                          <a:ea typeface="Cambria Math"/>
                        </a:rPr>
                        <m:t>0.5</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r>
                            <a:rPr lang="de-DE" sz="1600" i="1">
                              <a:solidFill>
                                <a:schemeClr val="tx1"/>
                              </a:solidFill>
                              <a:latin typeface="Cambria Math"/>
                              <a:ea typeface="Cambria Math"/>
                            </a:rPr>
                            <m:t>𝛼</m:t>
                          </m:r>
                        </m:e>
                      </m:d>
                      <m:r>
                        <a:rPr lang="de-DE" sz="1600" i="1">
                          <a:solidFill>
                            <a:schemeClr val="tx1"/>
                          </a:solidFill>
                          <a:latin typeface="Cambria Math"/>
                          <a:ea typeface="Cambria Math"/>
                        </a:rPr>
                        <m:t>∙</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sSub>
                            <m:sSubPr>
                              <m:ctrlPr>
                                <a:rPr lang="de-DE" sz="1600" i="1">
                                  <a:solidFill>
                                    <a:schemeClr val="tx1"/>
                                  </a:solidFill>
                                  <a:latin typeface="Cambria Math" panose="02040503050406030204" pitchFamily="18" charset="0"/>
                                  <a:ea typeface="Cambria Math"/>
                                </a:rPr>
                              </m:ctrlPr>
                            </m:sSubPr>
                            <m:e>
                              <m:r>
                                <a:rPr lang="de-DE" sz="1600" i="1">
                                  <a:solidFill>
                                    <a:schemeClr val="tx1"/>
                                  </a:solidFill>
                                  <a:latin typeface="Cambria Math"/>
                                  <a:ea typeface="Cambria Math"/>
                                </a:rPr>
                                <m:t>𝐶</m:t>
                              </m:r>
                            </m:e>
                            <m:sub>
                              <m:r>
                                <a:rPr lang="de-DE" sz="1600" i="1">
                                  <a:solidFill>
                                    <a:schemeClr val="tx1"/>
                                  </a:solidFill>
                                  <a:latin typeface="Cambria Math"/>
                                  <a:ea typeface="Cambria Math"/>
                                </a:rPr>
                                <m:t>𝑡</m:t>
                              </m:r>
                            </m:sub>
                          </m:sSub>
                        </m:e>
                      </m:d>
                      <m:r>
                        <a:rPr lang="en-US" sz="1600" i="1">
                          <a:solidFill>
                            <a:schemeClr val="tx1"/>
                          </a:solidFill>
                          <a:latin typeface="Cambria Math"/>
                          <a:ea typeface="Cambria Math"/>
                        </a:rPr>
                        <m:t>=0</m:t>
                      </m:r>
                    </m:oMath>
                  </m:oMathPara>
                </a14:m>
                <a:endParaRPr lang="en-US" sz="1600" kern="0" dirty="0">
                  <a:solidFill>
                    <a:schemeClr val="tx1"/>
                  </a:solidFill>
                  <a:cs typeface="Calibri" panose="020F0502020204030204" pitchFamily="34" charset="0"/>
                </a:endParaRPr>
              </a:p>
              <a:p>
                <a:pPr marL="0" indent="0">
                  <a:buNone/>
                </a:pPr>
                <a:r>
                  <a:rPr lang="en-US" sz="1600" kern="0" dirty="0">
                    <a:solidFill>
                      <a:schemeClr val="tx1"/>
                    </a:solidFill>
                  </a:rPr>
                  <a:t>where, </a:t>
                </a:r>
                <a14:m>
                  <m:oMath xmlns:m="http://schemas.openxmlformats.org/officeDocument/2006/math">
                    <m:sSub>
                      <m:sSubPr>
                        <m:ctrlPr>
                          <a:rPr lang="en-US" sz="1600" i="1" kern="0">
                            <a:solidFill>
                              <a:schemeClr val="tx1"/>
                            </a:solidFill>
                            <a:latin typeface="Cambria Math" panose="02040503050406030204" pitchFamily="18" charset="0"/>
                          </a:rPr>
                        </m:ctrlPr>
                      </m:sSubPr>
                      <m:e>
                        <m:r>
                          <a:rPr lang="en-US" sz="1600" kern="0">
                            <a:solidFill>
                              <a:schemeClr val="tx1"/>
                            </a:solidFill>
                            <a:latin typeface="Cambria Math"/>
                          </a:rPr>
                          <m:t>𝐶</m:t>
                        </m:r>
                      </m:e>
                      <m:sub>
                        <m:r>
                          <a:rPr lang="en-US" sz="1600" kern="0">
                            <a:solidFill>
                              <a:schemeClr val="tx1"/>
                            </a:solidFill>
                            <a:latin typeface="Cambria Math"/>
                          </a:rPr>
                          <m:t>𝑡</m:t>
                        </m:r>
                      </m:sub>
                    </m:sSub>
                    <m:r>
                      <a:rPr lang="en-US" sz="1600" kern="0">
                        <a:solidFill>
                          <a:schemeClr val="tx1"/>
                        </a:solidFill>
                        <a:latin typeface="Cambria Math"/>
                      </a:rPr>
                      <m:t>=</m:t>
                    </m:r>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a:rPr lang="en-US" sz="1600" kern="0">
                                <a:solidFill>
                                  <a:schemeClr val="tx1"/>
                                </a:solidFill>
                                <a:latin typeface="Cambria Math"/>
                              </a:rPr>
                              <m:t>𝑒</m:t>
                            </m:r>
                          </m:sub>
                        </m:sSub>
                      </m:num>
                      <m:den>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m:rPr>
                                <m:sty m:val="p"/>
                              </m:rPr>
                              <a:rPr lang="en-US" sz="1600" kern="0">
                                <a:solidFill>
                                  <a:schemeClr val="tx1"/>
                                </a:solidFill>
                                <a:latin typeface="Cambria Math" panose="02040503050406030204" pitchFamily="18" charset="0"/>
                              </a:rPr>
                              <m:t>c</m:t>
                            </m:r>
                          </m:sub>
                        </m:sSub>
                      </m:den>
                    </m:f>
                  </m:oMath>
                </a14:m>
                <a:r>
                  <a:rPr lang="en-US" sz="1600" kern="0" dirty="0">
                    <a:solidFill>
                      <a:schemeClr val="tx1"/>
                    </a:solidFill>
                  </a:rPr>
                  <a:t>  is the slot duration constant</a:t>
                </a:r>
                <a:endParaRPr lang="en-US" sz="1600" kern="0" dirty="0">
                  <a:solidFill>
                    <a:schemeClr val="tx1"/>
                  </a:solidFill>
                  <a:cs typeface="Calibri" panose="020F0502020204030204" pitchFamily="34" charset="0"/>
                </a:endParaRPr>
              </a:p>
              <a:p>
                <a:r>
                  <a:rPr lang="en-US" sz="1600" kern="0" dirty="0">
                    <a:solidFill>
                      <a:schemeClr val="tx1"/>
                    </a:solidFill>
                    <a:cs typeface="Calibri" panose="020F0502020204030204" pitchFamily="34" charset="0"/>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9" name="Textplatzhalter 6">
                <a:extLst>
                  <a:ext uri="{FF2B5EF4-FFF2-40B4-BE49-F238E27FC236}">
                    <a16:creationId xmlns:a16="http://schemas.microsoft.com/office/drawing/2014/main" id="{DA02AD6B-1A49-A744-94C2-9C2C23CCF1BF}"/>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Abgerundetes Rechteck 15">
                <a:extLst>
                  <a:ext uri="{FF2B5EF4-FFF2-40B4-BE49-F238E27FC236}">
                    <a16:creationId xmlns:a16="http://schemas.microsoft.com/office/drawing/2014/main" id="{D0E46537-A72A-984E-89F1-7AD1DC3FC7BF}"/>
                  </a:ext>
                </a:extLst>
              </p:cNvPr>
              <p:cNvSpPr/>
              <p:nvPr/>
            </p:nvSpPr>
            <p:spPr>
              <a:xfrm>
                <a:off x="611560" y="4653136"/>
                <a:ext cx="4608512" cy="86409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m:t>
                          </m:r>
                          <m:r>
                            <a:rPr lang="de-DE" sz="1400" b="0" i="1" smtClean="0">
                              <a:solidFill>
                                <a:schemeClr val="tx2">
                                  <a:lumMod val="75000"/>
                                </a:schemeClr>
                              </a:solidFill>
                              <a:latin typeface="Cambria Math"/>
                            </a:rPr>
                            <m:t>𝐶</m:t>
                          </m:r>
                          <m:r>
                            <a:rPr lang="de-DE" sz="1400" b="0" i="1" smtClean="0">
                              <a:solidFill>
                                <a:schemeClr val="tx2">
                                  <a:lumMod val="75000"/>
                                </a:schemeClr>
                              </a:solidFill>
                              <a:latin typeface="Cambria Math" panose="02040503050406030204" pitchFamily="18" charset="0"/>
                            </a:rPr>
                            <m:t>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
                                <a:rPr lang="de-DE" sz="1400" b="0" i="1" smtClean="0">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rPr>
                            <m:t>+</m:t>
                          </m:r>
                          <m:rad>
                            <m:radPr>
                              <m:degHide m:val="on"/>
                              <m:ctrlPr>
                                <a:rPr lang="de-DE" sz="1400" b="0" i="1" smtClean="0">
                                  <a:solidFill>
                                    <a:schemeClr val="tx2">
                                      <a:lumMod val="75000"/>
                                    </a:schemeClr>
                                  </a:solidFill>
                                  <a:latin typeface="Cambria Math" panose="02040503050406030204" pitchFamily="18" charset="0"/>
                                </a:rPr>
                              </m:ctrlPr>
                            </m:radPr>
                            <m:deg/>
                            <m:e>
                              <m:sSup>
                                <m:sSupPr>
                                  <m:ctrlPr>
                                    <a:rPr lang="de-DE" sz="1400" b="0" i="1" smtClean="0">
                                      <a:solidFill>
                                        <a:schemeClr val="tx2">
                                          <a:lumMod val="75000"/>
                                        </a:schemeClr>
                                      </a:solidFill>
                                      <a:latin typeface="Cambria Math" panose="02040503050406030204" pitchFamily="18" charset="0"/>
                                    </a:rPr>
                                  </m:ctrlPr>
                                </m:sSupPr>
                                <m:e>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e>
                                <m:sup>
                                  <m:r>
                                    <a:rPr lang="de-DE" sz="1400" b="0" i="1" smtClean="0">
                                      <a:solidFill>
                                        <a:schemeClr val="tx2">
                                          <a:lumMod val="75000"/>
                                        </a:schemeClr>
                                      </a:solidFill>
                                      <a:latin typeface="Cambria Math"/>
                                    </a:rPr>
                                    <m:t>2</m:t>
                                  </m:r>
                                </m:sup>
                              </m:sSup>
                              <m:r>
                                <a:rPr lang="de-DE" sz="1400" b="0" i="1" smtClean="0">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ea typeface="Cambria Math"/>
                                </a:rPr>
                                <m:t>∙</m:t>
                              </m:r>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e>
                              </m:d>
                            </m:e>
                          </m:rad>
                        </m:e>
                      </m:d>
                    </m:oMath>
                  </m:oMathPara>
                </a14:m>
                <a:endParaRPr lang="en-US" sz="1400" b="0">
                  <a:solidFill>
                    <a:schemeClr val="tx2">
                      <a:lumMod val="75000"/>
                    </a:schemeClr>
                  </a:solidFill>
                </a:endParaRPr>
              </a:p>
            </p:txBody>
          </p:sp>
        </mc:Choice>
        <mc:Fallback xmlns="">
          <p:sp>
            <p:nvSpPr>
              <p:cNvPr id="24" name="Abgerundetes Rechteck 15">
                <a:extLst>
                  <a:ext uri="{FF2B5EF4-FFF2-40B4-BE49-F238E27FC236}">
                    <a16:creationId xmlns:a16="http://schemas.microsoft.com/office/drawing/2014/main" id="{D0E46537-A72A-984E-89F1-7AD1DC3FC7BF}"/>
                  </a:ext>
                </a:extLst>
              </p:cNvPr>
              <p:cNvSpPr>
                <a:spLocks noRot="1" noChangeAspect="1" noMove="1" noResize="1" noEditPoints="1" noAdjustHandles="1" noChangeArrowheads="1" noChangeShapeType="1" noTextEdit="1"/>
              </p:cNvSpPr>
              <p:nvPr/>
            </p:nvSpPr>
            <p:spPr>
              <a:xfrm>
                <a:off x="611560" y="4653136"/>
                <a:ext cx="4608512" cy="86409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A3A357B0-5488-8E40-81EB-7E46EE44B3C3}"/>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cxnSp>
        <p:nvCxnSpPr>
          <p:cNvPr id="21" name="Gerade Verbindung mit Pfeil 29">
            <a:extLst>
              <a:ext uri="{FF2B5EF4-FFF2-40B4-BE49-F238E27FC236}">
                <a16:creationId xmlns:a16="http://schemas.microsoft.com/office/drawing/2014/main" id="{AD613B00-B10B-8B4A-9D01-7DE58CD0926B}"/>
              </a:ext>
            </a:extLst>
          </p:cNvPr>
          <p:cNvCxnSpPr>
            <a:cxnSpLocks/>
          </p:cNvCxnSpPr>
          <p:nvPr/>
        </p:nvCxnSpPr>
        <p:spPr>
          <a:xfrm>
            <a:off x="6980103" y="3733435"/>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erade Verbindung mit Pfeil 31">
            <a:extLst>
              <a:ext uri="{FF2B5EF4-FFF2-40B4-BE49-F238E27FC236}">
                <a16:creationId xmlns:a16="http://schemas.microsoft.com/office/drawing/2014/main" id="{AED7CE8A-C7E7-264B-AC6B-B3E1CDA4A825}"/>
              </a:ext>
            </a:extLst>
          </p:cNvPr>
          <p:cNvCxnSpPr/>
          <p:nvPr/>
        </p:nvCxnSpPr>
        <p:spPr>
          <a:xfrm>
            <a:off x="6153400" y="3731483"/>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32">
                <a:extLst>
                  <a:ext uri="{FF2B5EF4-FFF2-40B4-BE49-F238E27FC236}">
                    <a16:creationId xmlns:a16="http://schemas.microsoft.com/office/drawing/2014/main" id="{ED8C805D-29B7-624E-88A7-2F22DAE6552F}"/>
                  </a:ext>
                </a:extLst>
              </p:cNvPr>
              <p:cNvSpPr txBox="1"/>
              <p:nvPr/>
            </p:nvSpPr>
            <p:spPr>
              <a:xfrm>
                <a:off x="6311896" y="349399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23" name="Textfeld 32">
                <a:extLst>
                  <a:ext uri="{FF2B5EF4-FFF2-40B4-BE49-F238E27FC236}">
                    <a16:creationId xmlns:a16="http://schemas.microsoft.com/office/drawing/2014/main" id="{ED8C805D-29B7-624E-88A7-2F22DAE6552F}"/>
                  </a:ext>
                </a:extLst>
              </p:cNvPr>
              <p:cNvSpPr txBox="1">
                <a:spLocks noRot="1" noChangeAspect="1" noMove="1" noResize="1" noEditPoints="1" noAdjustHandles="1" noChangeArrowheads="1" noChangeShapeType="1" noTextEdit="1"/>
              </p:cNvSpPr>
              <p:nvPr/>
            </p:nvSpPr>
            <p:spPr>
              <a:xfrm>
                <a:off x="6311896" y="3493992"/>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33">
                <a:extLst>
                  <a:ext uri="{FF2B5EF4-FFF2-40B4-BE49-F238E27FC236}">
                    <a16:creationId xmlns:a16="http://schemas.microsoft.com/office/drawing/2014/main" id="{6659CEF0-E425-F747-A416-9A3BA5C8418C}"/>
                  </a:ext>
                </a:extLst>
              </p:cNvPr>
              <p:cNvSpPr txBox="1"/>
              <p:nvPr/>
            </p:nvSpPr>
            <p:spPr>
              <a:xfrm>
                <a:off x="7009604"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25" name="Textfeld 33">
                <a:extLst>
                  <a:ext uri="{FF2B5EF4-FFF2-40B4-BE49-F238E27FC236}">
                    <a16:creationId xmlns:a16="http://schemas.microsoft.com/office/drawing/2014/main" id="{6659CEF0-E425-F747-A416-9A3BA5C8418C}"/>
                  </a:ext>
                </a:extLst>
              </p:cNvPr>
              <p:cNvSpPr txBox="1">
                <a:spLocks noRot="1" noChangeAspect="1" noMove="1" noResize="1" noEditPoints="1" noAdjustHandles="1" noChangeArrowheads="1" noChangeShapeType="1" noTextEdit="1"/>
              </p:cNvSpPr>
              <p:nvPr/>
            </p:nvSpPr>
            <p:spPr>
              <a:xfrm>
                <a:off x="7009604"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26" name="Rectangle 4">
            <a:extLst>
              <a:ext uri="{FF2B5EF4-FFF2-40B4-BE49-F238E27FC236}">
                <a16:creationId xmlns:a16="http://schemas.microsoft.com/office/drawing/2014/main" id="{8B811376-80A1-9E46-90B0-D172DB06F8A4}"/>
              </a:ext>
            </a:extLst>
          </p:cNvPr>
          <p:cNvSpPr/>
          <p:nvPr/>
        </p:nvSpPr>
        <p:spPr>
          <a:xfrm>
            <a:off x="6101298"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F65AF0E1-3A54-994A-82CE-173F22497FDE}"/>
              </a:ext>
            </a:extLst>
          </p:cNvPr>
          <p:cNvSpPr/>
          <p:nvPr/>
        </p:nvSpPr>
        <p:spPr>
          <a:xfrm>
            <a:off x="6720991"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C4430E54-0E1B-5D4C-A0AB-76F29F2D1B17}"/>
              </a:ext>
            </a:extLst>
          </p:cNvPr>
          <p:cNvSpPr/>
          <p:nvPr/>
        </p:nvSpPr>
        <p:spPr>
          <a:xfrm>
            <a:off x="6933020"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E410397A-3713-0146-B0D6-B1B3CABCD662}"/>
              </a:ext>
            </a:extLst>
          </p:cNvPr>
          <p:cNvSpPr/>
          <p:nvPr/>
        </p:nvSpPr>
        <p:spPr>
          <a:xfrm>
            <a:off x="7940458" y="3135641"/>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9D4FF79C-C40F-EC48-AE08-F30CB0AB1A0F}"/>
              </a:ext>
            </a:extLst>
          </p:cNvPr>
          <p:cNvCxnSpPr/>
          <p:nvPr/>
        </p:nvCxnSpPr>
        <p:spPr>
          <a:xfrm>
            <a:off x="6704731"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20DD8388-9EFB-A04B-945C-302C131B6D52}"/>
                  </a:ext>
                </a:extLst>
              </p:cNvPr>
              <p:cNvSpPr txBox="1"/>
              <p:nvPr/>
            </p:nvSpPr>
            <p:spPr>
              <a:xfrm>
                <a:off x="6685409"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20DD8388-9EFB-A04B-945C-302C131B6D52}"/>
                  </a:ext>
                </a:extLst>
              </p:cNvPr>
              <p:cNvSpPr txBox="1">
                <a:spLocks noRot="1" noChangeAspect="1" noMove="1" noResize="1" noEditPoints="1" noAdjustHandles="1" noChangeArrowheads="1" noChangeShapeType="1" noTextEdit="1"/>
              </p:cNvSpPr>
              <p:nvPr/>
            </p:nvSpPr>
            <p:spPr>
              <a:xfrm>
                <a:off x="6685409"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45" name="Group 9">
            <a:extLst>
              <a:ext uri="{FF2B5EF4-FFF2-40B4-BE49-F238E27FC236}">
                <a16:creationId xmlns:a16="http://schemas.microsoft.com/office/drawing/2014/main" id="{4C7F1F22-AFEC-434D-BA5B-D421AFFA8B91}"/>
              </a:ext>
            </a:extLst>
          </p:cNvPr>
          <p:cNvGrpSpPr/>
          <p:nvPr/>
        </p:nvGrpSpPr>
        <p:grpSpPr>
          <a:xfrm>
            <a:off x="4777172" y="1367844"/>
            <a:ext cx="3899284" cy="345213"/>
            <a:chOff x="5004048" y="1484784"/>
            <a:chExt cx="2160240" cy="360040"/>
          </a:xfrm>
        </p:grpSpPr>
        <p:sp>
          <p:nvSpPr>
            <p:cNvPr id="46" name="Rectangle 4">
              <a:extLst>
                <a:ext uri="{FF2B5EF4-FFF2-40B4-BE49-F238E27FC236}">
                  <a16:creationId xmlns:a16="http://schemas.microsoft.com/office/drawing/2014/main" id="{A27DC159-989B-0941-AD8F-8B22BE0BF051}"/>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C286D234-B236-5F4D-BE99-DAB6A3D8C582}"/>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8F489651-0199-6B40-9C4A-D6F3AA13407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8D0307E9-6E7E-CB4B-BC7D-82100AD990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A48E83EB-8ED2-2849-AF81-74DC5F697E8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FE6D412A-1A94-0C4A-8855-A4BBCDB8513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237BBE65-600D-1444-BABE-6748E696DE79}"/>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CB908405-8AEB-584B-A460-D6A8864FF5CC}"/>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CB908405-8AEB-584B-A460-D6A8864FF5CC}"/>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A84022B7-76E7-6647-8AD3-4B8D67E7EB1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B10BB993-D835-3141-8619-F33220F6C46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B10BB993-D835-3141-8619-F33220F6C46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6FF5F931-CFDD-6942-83BD-E11A4E53D240}"/>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DF4F4220-6FEB-714F-8FC5-7EC29A64C384}"/>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DF4F4220-6FEB-714F-8FC5-7EC29A64C384}"/>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2"/>
                <a:stretch>
                  <a:fillRect r="-2307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2811642-6868-F249-B06B-53FA87BDF31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59" name="Gerade Verbindung mit Pfeil 36">
            <a:extLst>
              <a:ext uri="{FF2B5EF4-FFF2-40B4-BE49-F238E27FC236}">
                <a16:creationId xmlns:a16="http://schemas.microsoft.com/office/drawing/2014/main" id="{BE4366C1-D3DA-5844-AE0F-E9D5C75A1EF0}"/>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36">
            <a:extLst>
              <a:ext uri="{FF2B5EF4-FFF2-40B4-BE49-F238E27FC236}">
                <a16:creationId xmlns:a16="http://schemas.microsoft.com/office/drawing/2014/main" id="{69E7F7AC-4F95-9F43-A84B-07C1DEA6E885}"/>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Gerade Verbindung mit Pfeil 36">
            <a:extLst>
              <a:ext uri="{FF2B5EF4-FFF2-40B4-BE49-F238E27FC236}">
                <a16:creationId xmlns:a16="http://schemas.microsoft.com/office/drawing/2014/main" id="{8042BD9C-BD5B-774A-AAC2-D072C157878C}"/>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Pfeil nach unten 56">
            <a:extLst>
              <a:ext uri="{FF2B5EF4-FFF2-40B4-BE49-F238E27FC236}">
                <a16:creationId xmlns:a16="http://schemas.microsoft.com/office/drawing/2014/main" id="{1DE0268A-50E3-AC45-B855-2D3F596359CA}"/>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4467D8E-B6B3-5B4F-B9DE-0450D1935187}"/>
                  </a:ext>
                </a:extLst>
              </p:cNvPr>
              <p:cNvSpPr txBox="1"/>
              <p:nvPr/>
            </p:nvSpPr>
            <p:spPr>
              <a:xfrm>
                <a:off x="4963551" y="2336001"/>
                <a:ext cx="1113382" cy="369332"/>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63" name="TextBox 62">
                <a:extLst>
                  <a:ext uri="{FF2B5EF4-FFF2-40B4-BE49-F238E27FC236}">
                    <a16:creationId xmlns:a16="http://schemas.microsoft.com/office/drawing/2014/main" id="{24467D8E-B6B3-5B4F-B9DE-0450D1935187}"/>
                  </a:ext>
                </a:extLst>
              </p:cNvPr>
              <p:cNvSpPr txBox="1">
                <a:spLocks noRot="1" noChangeAspect="1" noMove="1" noResize="1" noEditPoints="1" noAdjustHandles="1" noChangeArrowheads="1" noChangeShapeType="1" noTextEdit="1"/>
              </p:cNvSpPr>
              <p:nvPr/>
            </p:nvSpPr>
            <p:spPr>
              <a:xfrm>
                <a:off x="4963551" y="2336001"/>
                <a:ext cx="1113382" cy="369332"/>
              </a:xfrm>
              <a:prstGeom prst="rect">
                <a:avLst/>
              </a:prstGeom>
              <a:blipFill>
                <a:blip r:embed="rId13"/>
                <a:stretch>
                  <a:fillRect l="-454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7234027-291A-4E45-BBD5-2D3E45FFE2D5}"/>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4" name="Rectangle 63">
                <a:extLst>
                  <a:ext uri="{FF2B5EF4-FFF2-40B4-BE49-F238E27FC236}">
                    <a16:creationId xmlns:a16="http://schemas.microsoft.com/office/drawing/2014/main" id="{A7234027-291A-4E45-BBD5-2D3E45FFE2D5}"/>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6"/>
                <a:stretch>
                  <a:fillRect/>
                </a:stretch>
              </a:blipFill>
            </p:spPr>
            <p:txBody>
              <a:bodyPr/>
              <a:lstStyle/>
              <a:p>
                <a:r>
                  <a:rPr lang="en-US">
                    <a:noFill/>
                  </a:rPr>
                  <a:t> </a:t>
                </a:r>
              </a:p>
            </p:txBody>
          </p:sp>
        </mc:Fallback>
      </mc:AlternateContent>
      <p:sp>
        <p:nvSpPr>
          <p:cNvPr id="65" name="Rectangle 33">
            <a:extLst>
              <a:ext uri="{FF2B5EF4-FFF2-40B4-BE49-F238E27FC236}">
                <a16:creationId xmlns:a16="http://schemas.microsoft.com/office/drawing/2014/main" id="{862D2193-1FC7-8C44-A197-E9BEB65C6EFB}"/>
              </a:ext>
            </a:extLst>
          </p:cNvPr>
          <p:cNvSpPr/>
          <p:nvPr/>
        </p:nvSpPr>
        <p:spPr>
          <a:xfrm>
            <a:off x="7343334" y="313564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6" name="Rectangle 4">
            <a:extLst>
              <a:ext uri="{FF2B5EF4-FFF2-40B4-BE49-F238E27FC236}">
                <a16:creationId xmlns:a16="http://schemas.microsoft.com/office/drawing/2014/main" id="{2D108857-585F-3046-B046-293A6C8A9B2D}"/>
              </a:ext>
            </a:extLst>
          </p:cNvPr>
          <p:cNvSpPr/>
          <p:nvPr/>
        </p:nvSpPr>
        <p:spPr>
          <a:xfrm>
            <a:off x="5503520" y="3140967"/>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205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CA5B45C4-F495-7D4C-AB45-CC3187068517}"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t>Frame </a:t>
                </a:r>
                <a:r>
                  <a:rPr lang="en-US" sz="1600">
                    <a:latin typeface="Calibri" panose="020F0502020204030204" pitchFamily="34" charset="0"/>
                    <a:cs typeface="Calibri" panose="020F0502020204030204" pitchFamily="34" charset="0"/>
                  </a:rPr>
                  <a:t>length</a:t>
                </a:r>
                <a:r>
                  <a:rPr lang="en-US" sz="1600"/>
                  <a:t> comparison</a:t>
                </a:r>
                <a:endParaRPr lang="en-US" sz="1600" kern="0"/>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cs typeface="Calibri" panose="020F0502020204030204" pitchFamily="34" charset="0"/>
                </a:endParaRPr>
              </a:p>
              <a:p>
                <a:pPr lvl="1"/>
                <a14:m>
                  <m:oMath xmlns:m="http://schemas.openxmlformats.org/officeDocument/2006/math">
                    <m:r>
                      <a:rPr lang="en-US" sz="1400" i="1" kern="0"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400" kern="0">
                    <a:cs typeface="Calibri" panose="020F0502020204030204" pitchFamily="34" charset="0"/>
                  </a:rPr>
                  <a:t>:</a:t>
                </a:r>
                <a:r>
                  <a:rPr lang="en-US" sz="1400" i="1" kern="0">
                    <a:cs typeface="Calibri" panose="020F0502020204030204" pitchFamily="34" charset="0"/>
                  </a:rPr>
                  <a:t> </a:t>
                </a:r>
                <a:r>
                  <a:rPr lang="en-US" sz="1400" kern="0">
                    <a:latin typeface="Calibri" panose="020F0502020204030204" pitchFamily="34" charset="0"/>
                    <a:cs typeface="Calibri" panose="020F0502020204030204" pitchFamily="34" charset="0"/>
                  </a:rPr>
                  <a:t>The collision recovery capability</a:t>
                </a: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489"/>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034873242"/>
              </p:ext>
            </p:extLst>
          </p:nvPr>
        </p:nvGraphicFramePr>
        <p:xfrm>
          <a:off x="466725" y="2492896"/>
          <a:ext cx="3927636" cy="3240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2082056980"/>
              </p:ext>
            </p:extLst>
          </p:nvPr>
        </p:nvGraphicFramePr>
        <p:xfrm>
          <a:off x="4538823" y="2492896"/>
          <a:ext cx="4105275" cy="324036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1AB6087F-CA5E-D94C-92C2-1C487DED42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729" y="2852936"/>
            <a:ext cx="3863628" cy="2840608"/>
          </a:xfrm>
          <a:prstGeom prst="rect">
            <a:avLst/>
          </a:prstGeom>
        </p:spPr>
      </p:pic>
      <p:pic>
        <p:nvPicPr>
          <p:cNvPr id="10" name="Picture 9">
            <a:extLst>
              <a:ext uri="{FF2B5EF4-FFF2-40B4-BE49-F238E27FC236}">
                <a16:creationId xmlns:a16="http://schemas.microsoft.com/office/drawing/2014/main" id="{0F392EF9-69BB-1E45-8E86-141194CA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3086" y="2852936"/>
            <a:ext cx="4035556" cy="2840608"/>
          </a:xfrm>
          <a:prstGeom prst="rect">
            <a:avLst/>
          </a:prstGeom>
        </p:spPr>
      </p:pic>
      <p:sp>
        <p:nvSpPr>
          <p:cNvPr id="12" name="TextBox 11">
            <a:extLst>
              <a:ext uri="{FF2B5EF4-FFF2-40B4-BE49-F238E27FC236}">
                <a16:creationId xmlns:a16="http://schemas.microsoft.com/office/drawing/2014/main" id="{07184FFB-00C4-0746-A5C7-567DC96B971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198102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en-US" sz="2800" dirty="0">
                <a:latin typeface="Calibri" panose="020F0502020204030204" pitchFamily="34" charset="0"/>
                <a:cs typeface="Calibri" panose="020F0502020204030204" pitchFamily="34" charset="0"/>
              </a:rPr>
              <a:t>Differences Between RFID and Barcode</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2C750C09-CD86-034E-9B74-7C03956CA345}"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6" name="Picture 5">
            <a:extLst>
              <a:ext uri="{FF2B5EF4-FFF2-40B4-BE49-F238E27FC236}">
                <a16:creationId xmlns:a16="http://schemas.microsoft.com/office/drawing/2014/main" id="{38BB974B-35A6-284D-A4B8-EF5C297E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858117"/>
            <a:ext cx="4968553" cy="3240360"/>
          </a:xfrm>
          <a:prstGeom prst="rect">
            <a:avLst/>
          </a:prstGeom>
        </p:spPr>
      </p:pic>
      <p:sp>
        <p:nvSpPr>
          <p:cNvPr id="13" name="Cloud Callout 12">
            <a:extLst>
              <a:ext uri="{FF2B5EF4-FFF2-40B4-BE49-F238E27FC236}">
                <a16:creationId xmlns:a16="http://schemas.microsoft.com/office/drawing/2014/main" id="{57154741-1B0A-3844-9862-0C6C15524BBD}"/>
              </a:ext>
            </a:extLst>
          </p:cNvPr>
          <p:cNvSpPr/>
          <p:nvPr/>
        </p:nvSpPr>
        <p:spPr bwMode="auto">
          <a:xfrm>
            <a:off x="297519" y="1094341"/>
            <a:ext cx="3770425" cy="1763775"/>
          </a:xfrm>
          <a:prstGeom prst="cloudCallout">
            <a:avLst>
              <a:gd name="adj1" fmla="val 15715"/>
              <a:gd name="adj2" fmla="val 69126"/>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21" name="Cloud Callout 20">
            <a:extLst>
              <a:ext uri="{FF2B5EF4-FFF2-40B4-BE49-F238E27FC236}">
                <a16:creationId xmlns:a16="http://schemas.microsoft.com/office/drawing/2014/main" id="{DF0C2B2A-F8B7-364F-9DE2-1F8C48854D06}"/>
              </a:ext>
            </a:extLst>
          </p:cNvPr>
          <p:cNvSpPr/>
          <p:nvPr/>
        </p:nvSpPr>
        <p:spPr bwMode="auto">
          <a:xfrm>
            <a:off x="4860032" y="1094341"/>
            <a:ext cx="3888432" cy="1624941"/>
          </a:xfrm>
          <a:prstGeom prst="cloudCallout">
            <a:avLst>
              <a:gd name="adj1" fmla="val -19704"/>
              <a:gd name="adj2" fmla="val 67732"/>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4" name="TextBox 13">
            <a:extLst>
              <a:ext uri="{FF2B5EF4-FFF2-40B4-BE49-F238E27FC236}">
                <a16:creationId xmlns:a16="http://schemas.microsoft.com/office/drawing/2014/main" id="{7620A0FE-DFE5-7942-9655-CB8325C9C7B4}"/>
              </a:ext>
            </a:extLst>
          </p:cNvPr>
          <p:cNvSpPr txBox="1"/>
          <p:nvPr/>
        </p:nvSpPr>
        <p:spPr>
          <a:xfrm>
            <a:off x="611560" y="1340768"/>
            <a:ext cx="1224136" cy="461665"/>
          </a:xfrm>
          <a:prstGeom prst="rect">
            <a:avLst/>
          </a:prstGeom>
          <a:noFill/>
        </p:spPr>
        <p:txBody>
          <a:bodyPr wrap="square" rtlCol="0">
            <a:spAutoFit/>
          </a:bodyPr>
          <a:lstStyle/>
          <a:p>
            <a:pPr algn="ctr"/>
            <a:r>
              <a:rPr lang="en-US" sz="1200" b="1">
                <a:latin typeface="+mj-lt"/>
              </a:rPr>
              <a:t>Limited to LOS scanning</a:t>
            </a:r>
          </a:p>
        </p:txBody>
      </p:sp>
      <p:sp>
        <p:nvSpPr>
          <p:cNvPr id="22" name="TextBox 21">
            <a:extLst>
              <a:ext uri="{FF2B5EF4-FFF2-40B4-BE49-F238E27FC236}">
                <a16:creationId xmlns:a16="http://schemas.microsoft.com/office/drawing/2014/main" id="{36955F8A-458A-764D-9E26-8BE300C6A12B}"/>
              </a:ext>
            </a:extLst>
          </p:cNvPr>
          <p:cNvSpPr txBox="1"/>
          <p:nvPr/>
        </p:nvSpPr>
        <p:spPr>
          <a:xfrm>
            <a:off x="5292080" y="1340768"/>
            <a:ext cx="1224136" cy="461665"/>
          </a:xfrm>
          <a:prstGeom prst="rect">
            <a:avLst/>
          </a:prstGeom>
          <a:noFill/>
        </p:spPr>
        <p:txBody>
          <a:bodyPr wrap="square" rtlCol="0">
            <a:spAutoFit/>
          </a:bodyPr>
          <a:lstStyle/>
          <a:p>
            <a:pPr algn="ctr"/>
            <a:r>
              <a:rPr lang="en-US" sz="1200" b="1">
                <a:latin typeface="+mj-lt"/>
              </a:rPr>
              <a:t>Not limited to LOS scanning</a:t>
            </a:r>
          </a:p>
        </p:txBody>
      </p:sp>
      <p:sp>
        <p:nvSpPr>
          <p:cNvPr id="23" name="TextBox 22">
            <a:extLst>
              <a:ext uri="{FF2B5EF4-FFF2-40B4-BE49-F238E27FC236}">
                <a16:creationId xmlns:a16="http://schemas.microsoft.com/office/drawing/2014/main" id="{05CA218C-525D-C749-8A3E-14967F14B19E}"/>
              </a:ext>
            </a:extLst>
          </p:cNvPr>
          <p:cNvSpPr txBox="1"/>
          <p:nvPr/>
        </p:nvSpPr>
        <p:spPr>
          <a:xfrm>
            <a:off x="2231208" y="1311804"/>
            <a:ext cx="1224136" cy="461665"/>
          </a:xfrm>
          <a:prstGeom prst="rect">
            <a:avLst/>
          </a:prstGeom>
          <a:noFill/>
        </p:spPr>
        <p:txBody>
          <a:bodyPr wrap="square" rtlCol="0">
            <a:spAutoFit/>
          </a:bodyPr>
          <a:lstStyle/>
          <a:p>
            <a:pPr algn="ctr"/>
            <a:r>
              <a:rPr lang="en-US" sz="1200" b="1" dirty="0">
                <a:solidFill>
                  <a:schemeClr val="accent1">
                    <a:lumMod val="75000"/>
                  </a:schemeClr>
                </a:solidFill>
                <a:latin typeface="+mj-lt"/>
              </a:rPr>
              <a:t>Manual intervention</a:t>
            </a:r>
          </a:p>
        </p:txBody>
      </p:sp>
      <p:sp>
        <p:nvSpPr>
          <p:cNvPr id="25" name="TextBox 24">
            <a:extLst>
              <a:ext uri="{FF2B5EF4-FFF2-40B4-BE49-F238E27FC236}">
                <a16:creationId xmlns:a16="http://schemas.microsoft.com/office/drawing/2014/main" id="{9D0E3C07-7F81-C541-9915-0CEF79B4B62D}"/>
              </a:ext>
            </a:extLst>
          </p:cNvPr>
          <p:cNvSpPr txBox="1"/>
          <p:nvPr/>
        </p:nvSpPr>
        <p:spPr>
          <a:xfrm>
            <a:off x="6804248" y="1296320"/>
            <a:ext cx="1440160" cy="461665"/>
          </a:xfrm>
          <a:prstGeom prst="rect">
            <a:avLst/>
          </a:prstGeom>
          <a:noFill/>
        </p:spPr>
        <p:txBody>
          <a:bodyPr wrap="square" rtlCol="0">
            <a:spAutoFit/>
          </a:bodyPr>
          <a:lstStyle/>
          <a:p>
            <a:pPr algn="ctr"/>
            <a:r>
              <a:rPr lang="en-US" sz="1200" b="1">
                <a:solidFill>
                  <a:schemeClr val="accent1">
                    <a:lumMod val="75000"/>
                  </a:schemeClr>
                </a:solidFill>
                <a:latin typeface="+mj-lt"/>
              </a:rPr>
              <a:t>Fully automated process</a:t>
            </a:r>
          </a:p>
        </p:txBody>
      </p:sp>
      <p:sp>
        <p:nvSpPr>
          <p:cNvPr id="28" name="TextBox 27">
            <a:extLst>
              <a:ext uri="{FF2B5EF4-FFF2-40B4-BE49-F238E27FC236}">
                <a16:creationId xmlns:a16="http://schemas.microsoft.com/office/drawing/2014/main" id="{5B1A4283-1D7A-6343-80DC-0181A2B488E4}"/>
              </a:ext>
            </a:extLst>
          </p:cNvPr>
          <p:cNvSpPr txBox="1"/>
          <p:nvPr/>
        </p:nvSpPr>
        <p:spPr>
          <a:xfrm rot="20611041">
            <a:off x="6526535" y="1933438"/>
            <a:ext cx="1410240" cy="276999"/>
          </a:xfrm>
          <a:prstGeom prst="rect">
            <a:avLst/>
          </a:prstGeom>
          <a:noFill/>
        </p:spPr>
        <p:txBody>
          <a:bodyPr wrap="square" rtlCol="0">
            <a:spAutoFit/>
          </a:bodyPr>
          <a:lstStyle/>
          <a:p>
            <a:pPr algn="ctr"/>
            <a:r>
              <a:rPr lang="en-US" sz="1200" b="1" dirty="0">
                <a:solidFill>
                  <a:schemeClr val="accent2"/>
                </a:solidFill>
                <a:latin typeface="+mj-lt"/>
              </a:rPr>
              <a:t>Read/write</a:t>
            </a:r>
          </a:p>
        </p:txBody>
      </p:sp>
      <p:sp>
        <p:nvSpPr>
          <p:cNvPr id="29" name="TextBox 28">
            <a:extLst>
              <a:ext uri="{FF2B5EF4-FFF2-40B4-BE49-F238E27FC236}">
                <a16:creationId xmlns:a16="http://schemas.microsoft.com/office/drawing/2014/main" id="{B1763CB7-8AD8-1346-A9DA-FDAC37463C44}"/>
              </a:ext>
            </a:extLst>
          </p:cNvPr>
          <p:cNvSpPr txBox="1"/>
          <p:nvPr/>
        </p:nvSpPr>
        <p:spPr>
          <a:xfrm rot="20984079">
            <a:off x="1974102" y="1903462"/>
            <a:ext cx="1410240" cy="276999"/>
          </a:xfrm>
          <a:prstGeom prst="rect">
            <a:avLst/>
          </a:prstGeom>
          <a:noFill/>
        </p:spPr>
        <p:txBody>
          <a:bodyPr wrap="square" rtlCol="0">
            <a:spAutoFit/>
          </a:bodyPr>
          <a:lstStyle/>
          <a:p>
            <a:pPr algn="ctr"/>
            <a:r>
              <a:rPr lang="en-US" sz="1200" b="1" dirty="0">
                <a:solidFill>
                  <a:schemeClr val="accent2"/>
                </a:solidFill>
                <a:latin typeface="+mj-lt"/>
              </a:rPr>
              <a:t>Read </a:t>
            </a:r>
            <a:r>
              <a:rPr lang="en-US" sz="1200" b="1" dirty="0">
                <a:solidFill>
                  <a:schemeClr val="accent2"/>
                </a:solidFill>
              </a:rPr>
              <a:t>Only</a:t>
            </a:r>
            <a:endParaRPr lang="en-US" sz="1200" b="1" dirty="0">
              <a:solidFill>
                <a:schemeClr val="accent2"/>
              </a:solidFill>
              <a:latin typeface="+mj-lt"/>
            </a:endParaRPr>
          </a:p>
        </p:txBody>
      </p:sp>
      <p:sp>
        <p:nvSpPr>
          <p:cNvPr id="30" name="TextBox 29">
            <a:extLst>
              <a:ext uri="{FF2B5EF4-FFF2-40B4-BE49-F238E27FC236}">
                <a16:creationId xmlns:a16="http://schemas.microsoft.com/office/drawing/2014/main" id="{19D471F7-9025-D143-ABCC-6752FAD36373}"/>
              </a:ext>
            </a:extLst>
          </p:cNvPr>
          <p:cNvSpPr txBox="1"/>
          <p:nvPr/>
        </p:nvSpPr>
        <p:spPr>
          <a:xfrm rot="996414">
            <a:off x="5328018" y="1971721"/>
            <a:ext cx="1440160" cy="461665"/>
          </a:xfrm>
          <a:prstGeom prst="rect">
            <a:avLst/>
          </a:prstGeom>
          <a:noFill/>
        </p:spPr>
        <p:txBody>
          <a:bodyPr wrap="square" rtlCol="0">
            <a:spAutoFit/>
          </a:bodyPr>
          <a:lstStyle/>
          <a:p>
            <a:pPr algn="ctr"/>
            <a:r>
              <a:rPr lang="en-US" sz="1200" b="1" dirty="0">
                <a:solidFill>
                  <a:srgbClr val="FF0000"/>
                </a:solidFill>
                <a:latin typeface="+mj-lt"/>
              </a:rPr>
              <a:t>Significantly faster</a:t>
            </a:r>
          </a:p>
        </p:txBody>
      </p:sp>
      <p:sp>
        <p:nvSpPr>
          <p:cNvPr id="31" name="TextBox 30">
            <a:extLst>
              <a:ext uri="{FF2B5EF4-FFF2-40B4-BE49-F238E27FC236}">
                <a16:creationId xmlns:a16="http://schemas.microsoft.com/office/drawing/2014/main" id="{96EE8A38-5A4F-674C-A0CB-44531F09F340}"/>
              </a:ext>
            </a:extLst>
          </p:cNvPr>
          <p:cNvSpPr txBox="1"/>
          <p:nvPr/>
        </p:nvSpPr>
        <p:spPr>
          <a:xfrm rot="372769">
            <a:off x="982359" y="2177293"/>
            <a:ext cx="1440160" cy="276999"/>
          </a:xfrm>
          <a:prstGeom prst="rect">
            <a:avLst/>
          </a:prstGeom>
          <a:noFill/>
        </p:spPr>
        <p:txBody>
          <a:bodyPr wrap="square" rtlCol="0">
            <a:spAutoFit/>
          </a:bodyPr>
          <a:lstStyle/>
          <a:p>
            <a:pPr algn="ctr"/>
            <a:r>
              <a:rPr lang="en-US" sz="1200" b="1" dirty="0">
                <a:solidFill>
                  <a:srgbClr val="FF0000"/>
                </a:solidFill>
                <a:latin typeface="+mj-lt"/>
              </a:rPr>
              <a:t>Limited speed</a:t>
            </a:r>
          </a:p>
        </p:txBody>
      </p:sp>
      <p:pic>
        <p:nvPicPr>
          <p:cNvPr id="5" name="Picture 4">
            <a:extLst>
              <a:ext uri="{FF2B5EF4-FFF2-40B4-BE49-F238E27FC236}">
                <a16:creationId xmlns:a16="http://schemas.microsoft.com/office/drawing/2014/main" id="{5DA33DBF-BF2B-BC41-8AE3-E7D44BB8C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664" y="3339010"/>
            <a:ext cx="682420" cy="682420"/>
          </a:xfrm>
          <a:prstGeom prst="rect">
            <a:avLst/>
          </a:prstGeom>
        </p:spPr>
      </p:pic>
      <p:pic>
        <p:nvPicPr>
          <p:cNvPr id="9" name="Picture 8">
            <a:extLst>
              <a:ext uri="{FF2B5EF4-FFF2-40B4-BE49-F238E27FC236}">
                <a16:creationId xmlns:a16="http://schemas.microsoft.com/office/drawing/2014/main" id="{BC7212A8-C7C8-8E43-B1D9-6AB97EFFF0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7382" y="3399067"/>
            <a:ext cx="571523" cy="562305"/>
          </a:xfrm>
          <a:prstGeom prst="rect">
            <a:avLst/>
          </a:prstGeom>
        </p:spPr>
      </p:pic>
    </p:spTree>
    <p:extLst>
      <p:ext uri="{BB962C8B-B14F-4D97-AF65-F5344CB8AC3E}">
        <p14:creationId xmlns:p14="http://schemas.microsoft.com/office/powerpoint/2010/main" val="27203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1"/>
                                        </p:tgtEl>
                                        <p:attrNameLst>
                                          <p:attrName>fillcolor</p:attrName>
                                        </p:attrNameLst>
                                      </p:cBhvr>
                                      <p:to>
                                        <a:schemeClr val="bg2"/>
                                      </p:to>
                                    </p:animClr>
                                    <p:set>
                                      <p:cBhvr>
                                        <p:cTn id="37" dur="2000" fill="hold"/>
                                        <p:tgtEl>
                                          <p:spTgt spid="21"/>
                                        </p:tgtEl>
                                        <p:attrNameLst>
                                          <p:attrName>fill.type</p:attrName>
                                        </p:attrNameLst>
                                      </p:cBhvr>
                                      <p:to>
                                        <p:strVal val="solid"/>
                                      </p:to>
                                    </p:set>
                                    <p:set>
                                      <p:cBhvr>
                                        <p:cTn id="38"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5"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75C746B-F9C3-5140-A819-0903E7BEE4BF}"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𝐶</m:t>
                        </m:r>
                        <m:r>
                          <a:rPr lang="de-DE" sz="1400" i="1">
                            <a:latin typeface="Cambria Math"/>
                          </a:rPr>
                          <m:t>𝐴</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b="0" i="0" kern="0" smtClean="0">
                        <a:latin typeface="Cambria Math" panose="02040503050406030204" pitchFamily="18" charset="0"/>
                      </a:rPr>
                      <m:t>, </m:t>
                    </m:r>
                    <m:r>
                      <a:rPr lang="en-US" sz="1400" i="1" kern="0" smtClean="0">
                        <a:latin typeface="Cambria Math" panose="02040503050406030204" pitchFamily="18" charset="0"/>
                        <a:ea typeface="Cambria Math" panose="02040503050406030204" pitchFamily="18" charset="0"/>
                      </a:rPr>
                      <m:t>𝛼</m:t>
                    </m:r>
                    <m:r>
                      <a:rPr lang="de-DE" sz="1400" b="0" i="1" kern="0" smtClean="0">
                        <a:latin typeface="Cambria Math" panose="02040503050406030204" pitchFamily="18" charset="0"/>
                        <a:ea typeface="Cambria Math" panose="02040503050406030204" pitchFamily="18" charset="0"/>
                      </a:rPr>
                      <m:t>=0.7</m:t>
                    </m:r>
                  </m:oMath>
                </a14:m>
                <a:endParaRPr lang="en-US" sz="14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53C4F2-8ED2-F249-98E5-061370FC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7" y="2420888"/>
            <a:ext cx="7992069" cy="3168352"/>
          </a:xfrm>
          <a:prstGeom prst="rect">
            <a:avLst/>
          </a:prstGeom>
        </p:spPr>
      </p:pic>
      <p:sp>
        <p:nvSpPr>
          <p:cNvPr id="12" name="TextBox 11">
            <a:extLst>
              <a:ext uri="{FF2B5EF4-FFF2-40B4-BE49-F238E27FC236}">
                <a16:creationId xmlns:a16="http://schemas.microsoft.com/office/drawing/2014/main" id="{132B15DB-69FE-5946-BE71-E9338E4454B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2924817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en-US" sz="1600" b="0" dirty="0">
                    <a:solidFill>
                      <a:schemeClr val="tx1"/>
                    </a:solidFill>
                    <a:ea typeface="Cambria Math"/>
                  </a:rPr>
                  <a:t>		</a:t>
                </a:r>
                <a14:m>
                  <m:oMath xmlns:m="http://schemas.openxmlformats.org/officeDocument/2006/math">
                    <m:sSub>
                      <m:sSubPr>
                        <m:ctrlPr>
                          <a:rPr lang="en-US" sz="1400" b="0" i="1" smtClean="0">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en-US" sz="1400" b="0" i="1" smtClean="0">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d>
                      <m:dPr>
                        <m:ctrlPr>
                          <a:rPr lang="en-US" sz="1400" b="0" i="1" smtClean="0">
                            <a:solidFill>
                              <a:schemeClr val="tx1"/>
                            </a:solidFill>
                            <a:latin typeface="Cambria Math" panose="02040503050406030204" pitchFamily="18" charset="0"/>
                            <a:ea typeface="Cambria Math"/>
                          </a:rPr>
                        </m:ctrlPr>
                      </m:dPr>
                      <m:e>
                        <m:r>
                          <a:rPr lang="en-US" sz="1400" b="0" i="1" smtClean="0">
                            <a:solidFill>
                              <a:schemeClr val="tx1"/>
                            </a:solidFill>
                            <a:latin typeface="Cambria Math"/>
                            <a:ea typeface="Cambria Math"/>
                          </a:rPr>
                          <m:t>1</m:t>
                        </m:r>
                      </m:e>
                    </m:d>
                    <m:r>
                      <a:rPr lang="en-US" sz="1400" b="0" i="1" smtClean="0">
                        <a:solidFill>
                          <a:schemeClr val="tx1"/>
                        </a:solidFill>
                        <a:latin typeface="Cambria Math"/>
                        <a:ea typeface="Cambria Math"/>
                      </a:rPr>
                      <m:t>+</m:t>
                    </m:r>
                    <m:nary>
                      <m:naryPr>
                        <m:chr m:val="∑"/>
                        <m:ctrlPr>
                          <a:rPr lang="en-US" sz="1400" b="0" i="1" smtClean="0">
                            <a:solidFill>
                              <a:schemeClr val="tx1"/>
                            </a:solidFill>
                            <a:latin typeface="Cambria Math" panose="02040503050406030204" pitchFamily="18" charset="0"/>
                            <a:ea typeface="Cambria Math"/>
                          </a:rPr>
                        </m:ctrlPr>
                      </m:naryPr>
                      <m:sub>
                        <m:r>
                          <m:rPr>
                            <m:brk m:alnAt="23"/>
                          </m:rPr>
                          <a:rPr lang="en-US" sz="1400" b="0" i="1">
                            <a:solidFill>
                              <a:schemeClr val="tx1"/>
                            </a:solidFill>
                            <a:latin typeface="Cambria Math"/>
                            <a:ea typeface="Cambria Math"/>
                          </a:rPr>
                          <m:t>𝑖</m:t>
                        </m:r>
                        <m:r>
                          <a:rPr lang="en-US" sz="1400" b="0" i="1">
                            <a:solidFill>
                              <a:schemeClr val="tx1"/>
                            </a:solidFill>
                            <a:latin typeface="Cambria Math"/>
                            <a:ea typeface="Cambria Math"/>
                          </a:rPr>
                          <m:t>=2</m:t>
                        </m:r>
                      </m:sub>
                      <m:sup>
                        <m:r>
                          <a:rPr lang="en-US" sz="1400" b="0" i="1" smtClean="0">
                            <a:solidFill>
                              <a:schemeClr val="tx1"/>
                            </a:solidFill>
                            <a:latin typeface="Cambria Math" panose="02040503050406030204" pitchFamily="18" charset="0"/>
                            <a:ea typeface="Cambria Math"/>
                          </a:rPr>
                          <m:t>𝑘</m:t>
                        </m:r>
                      </m:sup>
                      <m:e>
                        <m:sSub>
                          <m:sSubPr>
                            <m:ctrlPr>
                              <a:rPr lang="en-US" sz="1400" b="0" i="1" smtClean="0">
                                <a:solidFill>
                                  <a:schemeClr val="tx1"/>
                                </a:solidFill>
                                <a:latin typeface="Cambria Math" panose="02040503050406030204" pitchFamily="18" charset="0"/>
                                <a:ea typeface="Cambria Math"/>
                              </a:rPr>
                            </m:ctrlPr>
                          </m:sSubPr>
                          <m:e>
                            <m:r>
                              <a:rPr lang="en-US" sz="1400" b="0" i="1" smtClean="0">
                                <a:solidFill>
                                  <a:schemeClr val="tx1"/>
                                </a:solidFill>
                                <a:latin typeface="Cambria Math"/>
                                <a:ea typeface="Cambria Math"/>
                              </a:rPr>
                              <m:t>𝛼</m:t>
                            </m:r>
                          </m:e>
                          <m:sub>
                            <m:r>
                              <a:rPr lang="en-US" sz="1400" b="0" i="1" smtClean="0">
                                <a:solidFill>
                                  <a:schemeClr val="tx1"/>
                                </a:solidFill>
                                <a:latin typeface="Cambria Math"/>
                                <a:ea typeface="Cambria Math"/>
                              </a:rPr>
                              <m:t>𝑖</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m:t>
                        </m:r>
                        <m:r>
                          <a:rPr lang="en-US" sz="1400" b="0" i="1">
                            <a:solidFill>
                              <a:schemeClr val="tx1"/>
                            </a:solidFill>
                            <a:latin typeface="Cambria Math"/>
                            <a:ea typeface="Cambria Math"/>
                          </a:rPr>
                          <m:t>𝑖</m:t>
                        </m:r>
                        <m:r>
                          <a:rPr lang="en-US" sz="1400" b="0" i="1">
                            <a:solidFill>
                              <a:schemeClr val="tx1"/>
                            </a:solidFill>
                            <a:latin typeface="Cambria Math"/>
                            <a:ea typeface="Cambria Math"/>
                          </a:rPr>
                          <m:t>)</m:t>
                        </m:r>
                      </m:e>
                    </m:nary>
                    <m:r>
                      <a:rPr lang="en-US" sz="1400" b="0" i="1" smtClean="0">
                        <a:solidFill>
                          <a:schemeClr val="tx1"/>
                        </a:solidFill>
                        <a:latin typeface="Cambria Math" panose="02040503050406030204" pitchFamily="18" charset="0"/>
                        <a:ea typeface="Cambria Math"/>
                      </a:rPr>
                      <m:t>, </m:t>
                    </m:r>
                  </m:oMath>
                </a14:m>
                <a:endParaRPr lang="en-US" sz="1400" b="0" i="1" dirty="0">
                  <a:solidFill>
                    <a:schemeClr val="tx1"/>
                  </a:solidFill>
                  <a:latin typeface="Cambria Math" panose="02040503050406030204" pitchFamily="18" charset="0"/>
                  <a:ea typeface="Cambria Math"/>
                </a:endParaRPr>
              </a:p>
              <a:p>
                <a:pPr marL="0" indent="0">
                  <a:buNone/>
                </a:pPr>
                <a:r>
                  <a:rPr lang="en-US" sz="1400" b="0" dirty="0">
                    <a:solidFill>
                      <a:schemeClr val="tx1"/>
                    </a:solidFill>
                    <a:ea typeface="Cambria Math"/>
                  </a:rPr>
                  <a:t> where, </a:t>
                </a:r>
                <a14:m>
                  <m:oMath xmlns:m="http://schemas.openxmlformats.org/officeDocument/2006/math">
                    <m:r>
                      <a:rPr lang="en-US" sz="1400" b="0" i="1" smtClean="0">
                        <a:solidFill>
                          <a:schemeClr val="tx1"/>
                        </a:solidFill>
                        <a:latin typeface="Cambria Math" panose="02040503050406030204" pitchFamily="18" charset="0"/>
                        <a:ea typeface="Cambria Math"/>
                      </a:rPr>
                      <m:t>𝑘</m:t>
                    </m:r>
                  </m:oMath>
                </a14:m>
                <a:r>
                  <a:rPr lang="en-US" sz="1400" b="0" i="1" dirty="0">
                    <a:solidFill>
                      <a:schemeClr val="tx1"/>
                    </a:solidFill>
                    <a:ea typeface="Cambria Math"/>
                    <a:cs typeface="Calibri" panose="020F0502020204030204" pitchFamily="34" charset="0"/>
                  </a:rPr>
                  <a:t> </a:t>
                </a:r>
                <a:r>
                  <a:rPr lang="en-US" sz="1400" b="0" dirty="0">
                    <a:solidFill>
                      <a:schemeClr val="tx1"/>
                    </a:solidFill>
                    <a:ea typeface="Cambria Math"/>
                    <a:cs typeface="Calibri" panose="020F0502020204030204" pitchFamily="34" charset="0"/>
                  </a:rPr>
                  <a:t>is the number of collided tags per slot</a:t>
                </a:r>
                <a:endParaRPr lang="en-US" sz="1400" b="0" i="1" dirty="0">
                  <a:solidFill>
                    <a:schemeClr val="tx1"/>
                  </a:solidFill>
                  <a:ea typeface="Cambria Math"/>
                  <a:cs typeface="Calibri" panose="020F0502020204030204" pitchFamily="34" charset="0"/>
                </a:endParaRPr>
              </a:p>
              <a:p>
                <a:pPr marL="0" indent="0">
                  <a:buNone/>
                </a:pPr>
                <a:r>
                  <a:rPr lang="en-US" sz="1600" dirty="0">
                    <a:ea typeface="Cambria Math"/>
                  </a:rPr>
                  <a:t>       </a:t>
                </a: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r>
                  <a:rPr lang="en-US" sz="1600" dirty="0">
                    <a:solidFill>
                      <a:schemeClr val="tx1"/>
                    </a:solidFill>
                    <a:ea typeface="Cambria Math"/>
                  </a:rPr>
                  <a:t> After approximations:</a:t>
                </a:r>
              </a:p>
              <a:p>
                <a:pPr marL="0" indent="0">
                  <a:buNone/>
                </a:pPr>
                <a:r>
                  <a:rPr lang="en-US" sz="1600" dirty="0">
                    <a:solidFill>
                      <a:schemeClr val="tx1"/>
                    </a:solidFill>
                    <a:ea typeface="Cambria Math"/>
                  </a:rPr>
                  <a:t>            </a:t>
                </a:r>
                <a14:m>
                  <m:oMath xmlns:m="http://schemas.openxmlformats.org/officeDocument/2006/math">
                    <m:sSub>
                      <m:sSubPr>
                        <m:ctrlPr>
                          <a:rPr lang="en-US" sz="1400" i="1">
                            <a:solidFill>
                              <a:schemeClr val="tx1"/>
                            </a:solidFill>
                            <a:latin typeface="Cambria Math" panose="02040503050406030204" pitchFamily="18" charset="0"/>
                            <a:ea typeface="Cambria Math"/>
                          </a:rPr>
                        </m:ctrlPr>
                      </m:sSubPr>
                      <m:e>
                        <m:r>
                          <a:rPr lang="en-US" sz="1400" i="1">
                            <a:solidFill>
                              <a:schemeClr val="tx1"/>
                            </a:solidFill>
                            <a:latin typeface="Cambria Math"/>
                            <a:ea typeface="Cambria Math"/>
                          </a:rPr>
                          <m:t>𝜂</m:t>
                        </m:r>
                      </m:e>
                      <m:sub>
                        <m:r>
                          <a:rPr lang="en-US" sz="1400" i="1">
                            <a:solidFill>
                              <a:schemeClr val="tx1"/>
                            </a:solidFill>
                            <a:latin typeface="Cambria Math"/>
                            <a:ea typeface="Cambria Math"/>
                          </a:rPr>
                          <m:t>𝑀𝐶𝑅</m:t>
                        </m:r>
                        <m:r>
                          <a:rPr lang="de-DE" sz="1400" b="0" i="1" smtClean="0">
                            <a:solidFill>
                              <a:schemeClr val="tx1"/>
                            </a:solidFill>
                            <a:latin typeface="Cambria Math" panose="02040503050406030204" pitchFamily="18" charset="0"/>
                            <a:ea typeface="Cambria Math"/>
                          </a:rPr>
                          <m:t>𝐶</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a:ea typeface="Cambria Math"/>
                      </a:rPr>
                      <m:t>𝑃</m:t>
                    </m:r>
                    <m:d>
                      <m:dPr>
                        <m:ctrlPr>
                          <a:rPr lang="ar-EG" sz="1400" i="1">
                            <a:solidFill>
                              <a:schemeClr val="tx1"/>
                            </a:solidFill>
                            <a:latin typeface="Cambria Math" panose="02040503050406030204" pitchFamily="18" charset="0"/>
                            <a:ea typeface="Cambria Math"/>
                          </a:rPr>
                        </m:ctrlPr>
                      </m:dPr>
                      <m:e>
                        <m:r>
                          <a:rPr lang="ar-EG" sz="1400" i="1">
                            <a:solidFill>
                              <a:schemeClr val="tx1"/>
                            </a:solidFill>
                            <a:latin typeface="Cambria Math"/>
                            <a:ea typeface="Cambria Math"/>
                          </a:rPr>
                          <m:t>1</m:t>
                        </m:r>
                      </m:e>
                    </m:d>
                    <m:r>
                      <a:rPr lang="ar-EG" sz="1400" i="1">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2</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(2)</m:t>
                    </m:r>
                    <m:r>
                      <m:rPr>
                        <m:nor/>
                      </m:rPr>
                      <a:rPr lang="de-DE" sz="1400">
                        <a:solidFill>
                          <a:schemeClr val="tx1"/>
                        </a:solidFill>
                        <a:latin typeface="Cambria Math"/>
                        <a:ea typeface="Cambria Math"/>
                      </a:rPr>
                      <m:t>+</m:t>
                    </m:r>
                    <m:r>
                      <m:rPr>
                        <m:nor/>
                      </m:rPr>
                      <a:rPr lang="de-DE" sz="1400" i="1">
                        <a:solidFill>
                          <a:schemeClr val="tx1"/>
                        </a:solidFill>
                        <a:latin typeface="Cambria Math"/>
                        <a:ea typeface="Cambria Math"/>
                      </a:rPr>
                      <m:t> </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3</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(3)</m:t>
                    </m:r>
                    <m:r>
                      <m:rPr>
                        <m:nor/>
                      </m:rPr>
                      <a:rPr lang="de-DE" sz="1400">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de-DE" sz="1400" i="1">
                            <a:solidFill>
                              <a:schemeClr val="tx1"/>
                            </a:solidFill>
                            <a:latin typeface="Cambria Math"/>
                            <a:ea typeface="Cambria Math"/>
                          </a:rPr>
                          <m:t> </m:t>
                        </m:r>
                        <m:r>
                          <a:rPr lang="ar-EG" sz="1400" i="1">
                            <a:solidFill>
                              <a:schemeClr val="tx1"/>
                            </a:solidFill>
                            <a:latin typeface="Cambria Math"/>
                            <a:ea typeface="Cambria Math"/>
                          </a:rPr>
                          <m:t>𝛼</m:t>
                        </m:r>
                      </m:e>
                      <m:sub>
                        <m:r>
                          <a:rPr lang="de-DE" sz="1400" i="1">
                            <a:solidFill>
                              <a:schemeClr val="tx1"/>
                            </a:solidFill>
                            <a:latin typeface="Cambria Math"/>
                            <a:ea typeface="Cambria Math"/>
                          </a:rPr>
                          <m:t>4</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(4)</m:t>
                    </m:r>
                  </m:oMath>
                </a14:m>
                <a:endParaRPr lang="en-US" sz="1400" b="0" i="1" dirty="0">
                  <a:solidFill>
                    <a:schemeClr val="tx1"/>
                  </a:solidFill>
                  <a:latin typeface="Cambria Math"/>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3"/>
                <a:stretch>
                  <a:fillRect l="-296" t="-2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4ECBA1A-CA2F-B04F-8529-D3055493CC5F}"/>
              </a:ext>
            </a:extLst>
          </p:cNvPr>
          <p:cNvGrpSpPr/>
          <p:nvPr/>
        </p:nvGrpSpPr>
        <p:grpSpPr>
          <a:xfrm>
            <a:off x="323528" y="2132856"/>
            <a:ext cx="3962345" cy="2780814"/>
            <a:chOff x="616648" y="2636912"/>
            <a:chExt cx="4552615" cy="3456384"/>
          </a:xfrm>
        </p:grpSpPr>
        <p:grpSp>
          <p:nvGrpSpPr>
            <p:cNvPr id="6" name="Group 5">
              <a:extLst>
                <a:ext uri="{FF2B5EF4-FFF2-40B4-BE49-F238E27FC236}">
                  <a16:creationId xmlns:a16="http://schemas.microsoft.com/office/drawing/2014/main" id="{CB4B7DC6-98E6-E449-9539-601B70A9BB3C}"/>
                </a:ext>
              </a:extLst>
            </p:cNvPr>
            <p:cNvGrpSpPr/>
            <p:nvPr/>
          </p:nvGrpSpPr>
          <p:grpSpPr>
            <a:xfrm>
              <a:off x="616648" y="2636912"/>
              <a:ext cx="4552615" cy="3456384"/>
              <a:chOff x="2123728" y="2185187"/>
              <a:chExt cx="6390199" cy="3960552"/>
            </a:xfrm>
          </p:grpSpPr>
          <p:pic>
            <p:nvPicPr>
              <p:cNvPr id="10" name="Picture 9">
                <a:extLst>
                  <a:ext uri="{FF2B5EF4-FFF2-40B4-BE49-F238E27FC236}">
                    <a16:creationId xmlns:a16="http://schemas.microsoft.com/office/drawing/2014/main" id="{87C733A2-BFD3-C14B-9C61-0486CF900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185187"/>
                <a:ext cx="6390199" cy="3960552"/>
              </a:xfrm>
              <a:prstGeom prst="rect">
                <a:avLst/>
              </a:prstGeom>
            </p:spPr>
          </p:pic>
          <p:sp>
            <p:nvSpPr>
              <p:cNvPr id="2" name="Right Brace 1">
                <a:extLst>
                  <a:ext uri="{FF2B5EF4-FFF2-40B4-BE49-F238E27FC236}">
                    <a16:creationId xmlns:a16="http://schemas.microsoft.com/office/drawing/2014/main" id="{553F8636-856B-BD48-A770-A209C11CE54A}"/>
                  </a:ext>
                </a:extLst>
              </p:cNvPr>
              <p:cNvSpPr/>
              <p:nvPr/>
            </p:nvSpPr>
            <p:spPr bwMode="auto">
              <a:xfrm rot="19174176">
                <a:off x="4442694" y="2441643"/>
                <a:ext cx="186603" cy="2334753"/>
              </a:xfrm>
              <a:prstGeom prst="rightBrac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CD2D0F-BFB8-F347-A697-E61FB7204787}"/>
                      </a:ext>
                    </a:extLst>
                  </p:cNvPr>
                  <p:cNvSpPr txBox="1"/>
                  <p:nvPr/>
                </p:nvSpPr>
                <p:spPr>
                  <a:xfrm>
                    <a:off x="4672496" y="3275692"/>
                    <a:ext cx="944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smtClean="0">
                              <a:solidFill>
                                <a:srgbClr val="FF0000"/>
                              </a:solidFill>
                              <a:latin typeface="Cambria Math" panose="02040503050406030204" pitchFamily="18" charset="0"/>
                              <a:ea typeface="Cambria Math" panose="02040503050406030204" pitchFamily="18" charset="0"/>
                            </a:rPr>
                            <m:t>≈</m:t>
                          </m:r>
                          <m:r>
                            <a:rPr lang="de-DE" b="0" i="1" smtClean="0">
                              <a:solidFill>
                                <a:srgbClr val="FF0000"/>
                              </a:solidFill>
                              <a:latin typeface="Cambria Math" panose="02040503050406030204" pitchFamily="18" charset="0"/>
                              <a:ea typeface="Cambria Math" panose="02040503050406030204" pitchFamily="18" charset="0"/>
                            </a:rPr>
                            <m:t>96%</m:t>
                          </m:r>
                        </m:oMath>
                      </m:oMathPara>
                    </a14:m>
                    <a:endParaRPr lang="en-US">
                      <a:solidFill>
                        <a:srgbClr val="FF0000"/>
                      </a:solidFill>
                      <a:latin typeface="+mj-lt"/>
                    </a:endParaRPr>
                  </a:p>
                </p:txBody>
              </p:sp>
            </mc:Choice>
            <mc:Fallback xmlns="">
              <p:sp>
                <p:nvSpPr>
                  <p:cNvPr id="5" name="TextBox 4">
                    <a:extLst>
                      <a:ext uri="{FF2B5EF4-FFF2-40B4-BE49-F238E27FC236}">
                        <a16:creationId xmlns:a16="http://schemas.microsoft.com/office/drawing/2014/main" id="{49CD2D0F-BFB8-F347-A697-E61FB7204787}"/>
                      </a:ext>
                    </a:extLst>
                  </p:cNvPr>
                  <p:cNvSpPr txBox="1">
                    <a:spLocks noRot="1" noChangeAspect="1" noMove="1" noResize="1" noEditPoints="1" noAdjustHandles="1" noChangeArrowheads="1" noChangeShapeType="1" noTextEdit="1"/>
                  </p:cNvSpPr>
                  <p:nvPr/>
                </p:nvSpPr>
                <p:spPr>
                  <a:xfrm>
                    <a:off x="4672496" y="3275692"/>
                    <a:ext cx="944489" cy="369332"/>
                  </a:xfrm>
                  <a:prstGeom prst="rect">
                    <a:avLst/>
                  </a:prstGeom>
                  <a:blipFill>
                    <a:blip r:embed="rId12"/>
                    <a:stretch>
                      <a:fillRect r="-26415"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2894D5-E989-A848-82DE-58CCD3F36E76}"/>
                    </a:ext>
                  </a:extLst>
                </p:cNvPr>
                <p:cNvSpPr/>
                <p:nvPr/>
              </p:nvSpPr>
              <p:spPr bwMode="auto">
                <a:xfrm>
                  <a:off x="3707905" y="2708920"/>
                  <a:ext cx="1403328" cy="576064"/>
                </a:xfrm>
                <a:prstGeom prst="rect">
                  <a:avLst/>
                </a:prstGeom>
                <a:ln w="1270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f>
                          <m:fPr>
                            <m:ctrlPr>
                              <a:rPr lang="de-DE" sz="1200" i="1">
                                <a:latin typeface="Cambria Math" panose="02040503050406030204" pitchFamily="18" charset="0"/>
                                <a:ea typeface="Cambria Math" panose="02040503050406030204" pitchFamily="18" charset="0"/>
                              </a:rPr>
                            </m:ctrlPr>
                          </m:fPr>
                          <m:num>
                            <m:r>
                              <a:rPr lang="de-DE" sz="1200" i="1">
                                <a:latin typeface="Cambria Math" panose="02040503050406030204" pitchFamily="18" charset="0"/>
                                <a:ea typeface="Cambria Math" panose="02040503050406030204" pitchFamily="18" charset="0"/>
                              </a:rPr>
                              <m:t>𝑛</m:t>
                            </m:r>
                          </m:num>
                          <m:den>
                            <m:r>
                              <a:rPr lang="de-DE" sz="1200" i="1">
                                <a:latin typeface="Cambria Math" panose="02040503050406030204" pitchFamily="18" charset="0"/>
                                <a:ea typeface="Cambria Math" panose="02040503050406030204" pitchFamily="18" charset="0"/>
                              </a:rPr>
                              <m:t>2</m:t>
                            </m:r>
                          </m:den>
                        </m:f>
                        <m:r>
                          <a:rPr lang="de-DE" sz="1200" i="1">
                            <a:latin typeface="Cambria Math" panose="02040503050406030204" pitchFamily="18" charset="0"/>
                            <a:ea typeface="Cambria Math" panose="02040503050406030204" pitchFamily="18" charset="0"/>
                          </a:rPr>
                          <m:t>≤</m:t>
                        </m:r>
                        <m:r>
                          <a:rPr lang="de-DE" sz="1200" i="1">
                            <a:latin typeface="Cambria Math" panose="02040503050406030204" pitchFamily="18" charset="0"/>
                          </a:rPr>
                          <m:t>𝐿</m:t>
                        </m:r>
                        <m:r>
                          <a:rPr lang="de-DE" sz="1200" i="1">
                            <a:latin typeface="Cambria Math" panose="02040503050406030204" pitchFamily="18" charset="0"/>
                            <a:ea typeface="Cambria Math" panose="02040503050406030204" pitchFamily="18" charset="0"/>
                          </a:rPr>
                          <m:t>≤2</m:t>
                        </m:r>
                        <m:r>
                          <a:rPr lang="de-DE" sz="1200" i="1">
                            <a:latin typeface="Cambria Math" panose="02040503050406030204" pitchFamily="18" charset="0"/>
                            <a:ea typeface="Cambria Math" panose="02040503050406030204" pitchFamily="18" charset="0"/>
                          </a:rPr>
                          <m:t>𝑛</m:t>
                        </m:r>
                      </m:oMath>
                    </m:oMathPara>
                  </a14:m>
                  <a:endParaRPr kumimoji="0" lang="en-US" sz="1200" b="0" i="0" u="none" strike="noStrike" cap="none" normalizeH="0" baseline="0" dirty="0">
                    <a:ln>
                      <a:noFill/>
                    </a:ln>
                    <a:solidFill>
                      <a:schemeClr val="tx1"/>
                    </a:solidFill>
                    <a:effectLst/>
                    <a:latin typeface="+mj-lt"/>
                  </a:endParaRPr>
                </a:p>
              </p:txBody>
            </p:sp>
          </mc:Choice>
          <mc:Fallback xmlns="">
            <p:sp>
              <p:nvSpPr>
                <p:cNvPr id="12" name="Rectangle 11">
                  <a:extLst>
                    <a:ext uri="{FF2B5EF4-FFF2-40B4-BE49-F238E27FC236}">
                      <a16:creationId xmlns:a16="http://schemas.microsoft.com/office/drawing/2014/main" id="{042894D5-E989-A848-82DE-58CCD3F36E76}"/>
                    </a:ext>
                  </a:extLst>
                </p:cNvPr>
                <p:cNvSpPr>
                  <a:spLocks noRot="1" noChangeAspect="1" noMove="1" noResize="1" noEditPoints="1" noAdjustHandles="1" noChangeArrowheads="1" noChangeShapeType="1" noTextEdit="1"/>
                </p:cNvSpPr>
                <p:nvPr/>
              </p:nvSpPr>
              <p:spPr bwMode="auto">
                <a:xfrm>
                  <a:off x="3707905" y="2708920"/>
                  <a:ext cx="1403328" cy="576064"/>
                </a:xfrm>
                <a:prstGeom prst="rect">
                  <a:avLst/>
                </a:prstGeom>
                <a:blipFill>
                  <a:blip r:embed="rId13"/>
                  <a:stretch>
                    <a:fillRect/>
                  </a:stretch>
                </a:blipFill>
                <a:ln w="12700">
                  <a:headEnd type="none" w="med" len="med"/>
                  <a:tailEnd type="none" w="med" len="med"/>
                </a:ln>
                <a:extLst/>
              </p:spPr>
              <p:txBody>
                <a:bodyPr/>
                <a:lstStyle/>
                <a:p>
                  <a:r>
                    <a:rPr lang="en-US">
                      <a:noFill/>
                    </a:rPr>
                    <a:t> </a:t>
                  </a:r>
                </a:p>
              </p:txBody>
            </p:sp>
          </mc:Fallback>
        </mc:AlternateContent>
      </p:grpSp>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4">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3" name="Date Placeholder 2">
            <a:extLst>
              <a:ext uri="{FF2B5EF4-FFF2-40B4-BE49-F238E27FC236}">
                <a16:creationId xmlns:a16="http://schemas.microsoft.com/office/drawing/2014/main" id="{B3F729FD-E5D7-8D48-8ED1-DA2DF2D46BFB}"/>
              </a:ext>
            </a:extLst>
          </p:cNvPr>
          <p:cNvSpPr>
            <a:spLocks noGrp="1"/>
          </p:cNvSpPr>
          <p:nvPr>
            <p:ph type="dt" sz="half" idx="2"/>
          </p:nvPr>
        </p:nvSpPr>
        <p:spPr>
          <a:xfrm>
            <a:off x="466725" y="6474241"/>
            <a:ext cx="2133600" cy="123111"/>
          </a:xfrm>
          <a:prstGeom prst="rect">
            <a:avLst/>
          </a:prstGeom>
        </p:spPr>
        <p:txBody>
          <a:bodyPr/>
          <a:lstStyle/>
          <a:p>
            <a:fld id="{A55A0DEF-E983-2B43-8BB9-DC7D0609D82B}" type="datetime1">
              <a:rPr lang="de-DE" smtClean="0"/>
              <a:t>11.02.19</a:t>
            </a:fld>
            <a:endParaRPr lang="de-DE" dirty="0"/>
          </a:p>
        </p:txBody>
      </p:sp>
      <p:sp>
        <p:nvSpPr>
          <p:cNvPr id="4" name="Footer Placeholder 3">
            <a:extLst>
              <a:ext uri="{FF2B5EF4-FFF2-40B4-BE49-F238E27FC236}">
                <a16:creationId xmlns:a16="http://schemas.microsoft.com/office/drawing/2014/main" id="{C1C9AF59-28AB-434A-88AA-5B394324C794}"/>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5" name="TextBox 24">
            <a:extLst>
              <a:ext uri="{FF2B5EF4-FFF2-40B4-BE49-F238E27FC236}">
                <a16:creationId xmlns:a16="http://schemas.microsoft.com/office/drawing/2014/main" id="{4F398999-5DFE-914F-AD48-61A0DC940E5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grpSp>
        <p:nvGrpSpPr>
          <p:cNvPr id="45" name="Group 9">
            <a:extLst>
              <a:ext uri="{FF2B5EF4-FFF2-40B4-BE49-F238E27FC236}">
                <a16:creationId xmlns:a16="http://schemas.microsoft.com/office/drawing/2014/main" id="{005AC8EC-46EB-2F4F-ABA8-E419E9EED816}"/>
              </a:ext>
            </a:extLst>
          </p:cNvPr>
          <p:cNvGrpSpPr/>
          <p:nvPr/>
        </p:nvGrpSpPr>
        <p:grpSpPr>
          <a:xfrm>
            <a:off x="4849180" y="1367844"/>
            <a:ext cx="3899284" cy="345213"/>
            <a:chOff x="5004048" y="1484784"/>
            <a:chExt cx="2160240" cy="360040"/>
          </a:xfrm>
        </p:grpSpPr>
        <p:sp>
          <p:nvSpPr>
            <p:cNvPr id="46" name="Rectangle 4">
              <a:extLst>
                <a:ext uri="{FF2B5EF4-FFF2-40B4-BE49-F238E27FC236}">
                  <a16:creationId xmlns:a16="http://schemas.microsoft.com/office/drawing/2014/main" id="{5BD3B193-6BC1-A144-8058-5F007A9AC5C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06D4B9D8-1BAE-2C49-9ADA-C40B00FC9E27}"/>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77F75E76-8E15-734F-AACC-1F2F2625EFC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9DEEC4B3-EDCD-D744-AE7C-FC4E01076B46}"/>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2AF7FC35-B596-764E-8B47-053A52034196}"/>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1AC60BEF-01CE-2A49-A198-C91BC4E45D2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69B7D8E8-7FBC-CD44-9C8C-7FCDB57B9740}"/>
              </a:ext>
            </a:extLst>
          </p:cNvPr>
          <p:cNvCxnSpPr>
            <a:cxnSpLocks/>
          </p:cNvCxnSpPr>
          <p:nvPr/>
        </p:nvCxnSpPr>
        <p:spPr>
          <a:xfrm>
            <a:off x="4848630"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B833ECF6-48D9-FF44-9F10-5AFCE7E2683D}"/>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B833ECF6-48D9-FF44-9F10-5AFCE7E2683D}"/>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15"/>
                <a:stretch>
                  <a:fillRect r="-19231"/>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E4A1ACDF-9F35-C840-8D77-67E3BEF62C03}"/>
              </a:ext>
            </a:extLst>
          </p:cNvPr>
          <p:cNvCxnSpPr>
            <a:cxnSpLocks/>
          </p:cNvCxnSpPr>
          <p:nvPr/>
        </p:nvCxnSpPr>
        <p:spPr>
          <a:xfrm>
            <a:off x="6156800"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7DD886FF-2C63-B949-A788-F7050E063D49}"/>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7DD886FF-2C63-B949-A788-F7050E063D49}"/>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6"/>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A9E5E419-DD37-6843-8B2D-61539AFB314C}"/>
              </a:ext>
            </a:extLst>
          </p:cNvPr>
          <p:cNvCxnSpPr>
            <a:cxnSpLocks/>
          </p:cNvCxnSpPr>
          <p:nvPr/>
        </p:nvCxnSpPr>
        <p:spPr>
          <a:xfrm>
            <a:off x="5499086"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494F55E2-FE80-824D-8637-23471CF3C352}"/>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494F55E2-FE80-824D-8637-23471CF3C352}"/>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7"/>
                <a:stretch>
                  <a:fillRect r="-23077"/>
                </a:stretch>
              </a:blipFill>
            </p:spPr>
            <p:txBody>
              <a:bodyPr/>
              <a:lstStyle/>
              <a:p>
                <a:r>
                  <a:rPr lang="en-US">
                    <a:noFill/>
                  </a:rPr>
                  <a:t> </a:t>
                </a:r>
              </a:p>
            </p:txBody>
          </p:sp>
        </mc:Fallback>
      </mc:AlternateContent>
      <p:grpSp>
        <p:nvGrpSpPr>
          <p:cNvPr id="58" name="Group 9">
            <a:extLst>
              <a:ext uri="{FF2B5EF4-FFF2-40B4-BE49-F238E27FC236}">
                <a16:creationId xmlns:a16="http://schemas.microsoft.com/office/drawing/2014/main" id="{7E8CB3FF-A039-7141-8CC2-098AB3A91389}"/>
              </a:ext>
            </a:extLst>
          </p:cNvPr>
          <p:cNvGrpSpPr/>
          <p:nvPr/>
        </p:nvGrpSpPr>
        <p:grpSpPr>
          <a:xfrm>
            <a:off x="4846824" y="3172609"/>
            <a:ext cx="3899284" cy="345213"/>
            <a:chOff x="5004048" y="1484784"/>
            <a:chExt cx="2160240" cy="360040"/>
          </a:xfrm>
        </p:grpSpPr>
        <p:sp>
          <p:nvSpPr>
            <p:cNvPr id="59" name="Rectangle 4">
              <a:extLst>
                <a:ext uri="{FF2B5EF4-FFF2-40B4-BE49-F238E27FC236}">
                  <a16:creationId xmlns:a16="http://schemas.microsoft.com/office/drawing/2014/main" id="{F03F21AE-7BB7-7C48-83D3-49B9DD76A6B7}"/>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0" name="Rectangle 29">
              <a:extLst>
                <a:ext uri="{FF2B5EF4-FFF2-40B4-BE49-F238E27FC236}">
                  <a16:creationId xmlns:a16="http://schemas.microsoft.com/office/drawing/2014/main" id="{4923C603-7318-794A-8016-98AC6A5C8C67}"/>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1" name="Rectangle 30">
              <a:extLst>
                <a:ext uri="{FF2B5EF4-FFF2-40B4-BE49-F238E27FC236}">
                  <a16:creationId xmlns:a16="http://schemas.microsoft.com/office/drawing/2014/main" id="{35DA5839-EB40-C148-BB6C-D549927807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62" name="Rectangle 31">
              <a:extLst>
                <a:ext uri="{FF2B5EF4-FFF2-40B4-BE49-F238E27FC236}">
                  <a16:creationId xmlns:a16="http://schemas.microsoft.com/office/drawing/2014/main" id="{DF7B660C-C7B0-AE47-A58F-8448C38287D9}"/>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3" name="Rectangle 32">
              <a:extLst>
                <a:ext uri="{FF2B5EF4-FFF2-40B4-BE49-F238E27FC236}">
                  <a16:creationId xmlns:a16="http://schemas.microsoft.com/office/drawing/2014/main" id="{B162B219-E138-5044-A1C1-4B8971059F1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64" name="Rectangle 33">
              <a:extLst>
                <a:ext uri="{FF2B5EF4-FFF2-40B4-BE49-F238E27FC236}">
                  <a16:creationId xmlns:a16="http://schemas.microsoft.com/office/drawing/2014/main" id="{2BD11583-1F15-CA4C-87E3-7D7543E129CE}"/>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5" name="Gerade Verbindung mit Pfeil 36">
            <a:extLst>
              <a:ext uri="{FF2B5EF4-FFF2-40B4-BE49-F238E27FC236}">
                <a16:creationId xmlns:a16="http://schemas.microsoft.com/office/drawing/2014/main" id="{CA1CE30F-267E-124E-882D-7EE75296134C}"/>
              </a:ext>
            </a:extLst>
          </p:cNvPr>
          <p:cNvCxnSpPr>
            <a:cxnSpLocks/>
          </p:cNvCxnSpPr>
          <p:nvPr/>
        </p:nvCxnSpPr>
        <p:spPr>
          <a:xfrm>
            <a:off x="4846274"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feld 37">
                <a:extLst>
                  <a:ext uri="{FF2B5EF4-FFF2-40B4-BE49-F238E27FC236}">
                    <a16:creationId xmlns:a16="http://schemas.microsoft.com/office/drawing/2014/main" id="{4ECE4B88-8643-7B45-9521-FD2504281F60}"/>
                  </a:ext>
                </a:extLst>
              </p:cNvPr>
              <p:cNvSpPr txBox="1"/>
              <p:nvPr/>
            </p:nvSpPr>
            <p:spPr>
              <a:xfrm>
                <a:off x="4971181"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6" name="Textfeld 37">
                <a:extLst>
                  <a:ext uri="{FF2B5EF4-FFF2-40B4-BE49-F238E27FC236}">
                    <a16:creationId xmlns:a16="http://schemas.microsoft.com/office/drawing/2014/main" id="{4ECE4B88-8643-7B45-9521-FD2504281F60}"/>
                  </a:ext>
                </a:extLst>
              </p:cNvPr>
              <p:cNvSpPr txBox="1">
                <a:spLocks noRot="1" noChangeAspect="1" noMove="1" noResize="1" noEditPoints="1" noAdjustHandles="1" noChangeArrowheads="1" noChangeShapeType="1" noTextEdit="1"/>
              </p:cNvSpPr>
              <p:nvPr/>
            </p:nvSpPr>
            <p:spPr>
              <a:xfrm>
                <a:off x="4971181" y="3509563"/>
                <a:ext cx="317639" cy="276533"/>
              </a:xfrm>
              <a:prstGeom prst="rect">
                <a:avLst/>
              </a:prstGeom>
              <a:blipFill>
                <a:blip r:embed="rId18"/>
                <a:stretch>
                  <a:fillRect r="-23077"/>
                </a:stretch>
              </a:blipFill>
            </p:spPr>
            <p:txBody>
              <a:bodyPr/>
              <a:lstStyle/>
              <a:p>
                <a:r>
                  <a:rPr lang="en-US">
                    <a:noFill/>
                  </a:rPr>
                  <a:t> </a:t>
                </a:r>
              </a:p>
            </p:txBody>
          </p:sp>
        </mc:Fallback>
      </mc:AlternateContent>
      <p:cxnSp>
        <p:nvCxnSpPr>
          <p:cNvPr id="67" name="Gerade Verbindung mit Pfeil 36">
            <a:extLst>
              <a:ext uri="{FF2B5EF4-FFF2-40B4-BE49-F238E27FC236}">
                <a16:creationId xmlns:a16="http://schemas.microsoft.com/office/drawing/2014/main" id="{F7DCE6B5-8E45-D34D-8C49-02C4A2E45758}"/>
              </a:ext>
            </a:extLst>
          </p:cNvPr>
          <p:cNvCxnSpPr>
            <a:cxnSpLocks/>
          </p:cNvCxnSpPr>
          <p:nvPr/>
        </p:nvCxnSpPr>
        <p:spPr>
          <a:xfrm>
            <a:off x="6154444"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feld 37">
                <a:extLst>
                  <a:ext uri="{FF2B5EF4-FFF2-40B4-BE49-F238E27FC236}">
                    <a16:creationId xmlns:a16="http://schemas.microsoft.com/office/drawing/2014/main" id="{7858E3ED-8503-654F-924B-8418EAE1ACD1}"/>
                  </a:ext>
                </a:extLst>
              </p:cNvPr>
              <p:cNvSpPr txBox="1"/>
              <p:nvPr/>
            </p:nvSpPr>
            <p:spPr>
              <a:xfrm>
                <a:off x="6226573"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8" name="Textfeld 37">
                <a:extLst>
                  <a:ext uri="{FF2B5EF4-FFF2-40B4-BE49-F238E27FC236}">
                    <a16:creationId xmlns:a16="http://schemas.microsoft.com/office/drawing/2014/main" id="{7858E3ED-8503-654F-924B-8418EAE1ACD1}"/>
                  </a:ext>
                </a:extLst>
              </p:cNvPr>
              <p:cNvSpPr txBox="1">
                <a:spLocks noRot="1" noChangeAspect="1" noMove="1" noResize="1" noEditPoints="1" noAdjustHandles="1" noChangeArrowheads="1" noChangeShapeType="1" noTextEdit="1"/>
              </p:cNvSpPr>
              <p:nvPr/>
            </p:nvSpPr>
            <p:spPr>
              <a:xfrm>
                <a:off x="6226573" y="3489904"/>
                <a:ext cx="317639" cy="276533"/>
              </a:xfrm>
              <a:prstGeom prst="rect">
                <a:avLst/>
              </a:prstGeom>
              <a:blipFill>
                <a:blip r:embed="rId19"/>
                <a:stretch>
                  <a:fillRect r="-23077"/>
                </a:stretch>
              </a:blipFill>
            </p:spPr>
            <p:txBody>
              <a:bodyPr/>
              <a:lstStyle/>
              <a:p>
                <a:r>
                  <a:rPr lang="en-US">
                    <a:noFill/>
                  </a:rPr>
                  <a:t> </a:t>
                </a:r>
              </a:p>
            </p:txBody>
          </p:sp>
        </mc:Fallback>
      </mc:AlternateContent>
      <p:cxnSp>
        <p:nvCxnSpPr>
          <p:cNvPr id="69" name="Gerade Verbindung mit Pfeil 36">
            <a:extLst>
              <a:ext uri="{FF2B5EF4-FFF2-40B4-BE49-F238E27FC236}">
                <a16:creationId xmlns:a16="http://schemas.microsoft.com/office/drawing/2014/main" id="{9BE006B3-95C1-FB4A-B076-C6088F87906A}"/>
              </a:ext>
            </a:extLst>
          </p:cNvPr>
          <p:cNvCxnSpPr>
            <a:cxnSpLocks/>
          </p:cNvCxnSpPr>
          <p:nvPr/>
        </p:nvCxnSpPr>
        <p:spPr>
          <a:xfrm>
            <a:off x="5496730"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37">
                <a:extLst>
                  <a:ext uri="{FF2B5EF4-FFF2-40B4-BE49-F238E27FC236}">
                    <a16:creationId xmlns:a16="http://schemas.microsoft.com/office/drawing/2014/main" id="{95792411-29CB-BC4C-BA3A-28DEF63E1B23}"/>
                  </a:ext>
                </a:extLst>
              </p:cNvPr>
              <p:cNvSpPr txBox="1"/>
              <p:nvPr/>
            </p:nvSpPr>
            <p:spPr>
              <a:xfrm>
                <a:off x="5621637"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70" name="Textfeld 37">
                <a:extLst>
                  <a:ext uri="{FF2B5EF4-FFF2-40B4-BE49-F238E27FC236}">
                    <a16:creationId xmlns:a16="http://schemas.microsoft.com/office/drawing/2014/main" id="{95792411-29CB-BC4C-BA3A-28DEF63E1B23}"/>
                  </a:ext>
                </a:extLst>
              </p:cNvPr>
              <p:cNvSpPr txBox="1">
                <a:spLocks noRot="1" noChangeAspect="1" noMove="1" noResize="1" noEditPoints="1" noAdjustHandles="1" noChangeArrowheads="1" noChangeShapeType="1" noTextEdit="1"/>
              </p:cNvSpPr>
              <p:nvPr/>
            </p:nvSpPr>
            <p:spPr>
              <a:xfrm>
                <a:off x="5621637" y="3517072"/>
                <a:ext cx="317639" cy="276533"/>
              </a:xfrm>
              <a:prstGeom prst="rect">
                <a:avLst/>
              </a:prstGeom>
              <a:blipFill>
                <a:blip r:embed="rId20"/>
                <a:stretch>
                  <a:fillRect r="-19231"/>
                </a:stretch>
              </a:blipFill>
            </p:spPr>
            <p:txBody>
              <a:bodyPr/>
              <a:lstStyle/>
              <a:p>
                <a:r>
                  <a:rPr lang="en-US">
                    <a:noFill/>
                  </a:rPr>
                  <a:t> </a:t>
                </a:r>
              </a:p>
            </p:txBody>
          </p:sp>
        </mc:Fallback>
      </mc:AlternateContent>
      <p:sp>
        <p:nvSpPr>
          <p:cNvPr id="71" name="Pfeil nach unten 56">
            <a:extLst>
              <a:ext uri="{FF2B5EF4-FFF2-40B4-BE49-F238E27FC236}">
                <a16:creationId xmlns:a16="http://schemas.microsoft.com/office/drawing/2014/main" id="{91D028EC-665C-0A42-AAD7-9595C7FA166C}"/>
              </a:ext>
            </a:extLst>
          </p:cNvPr>
          <p:cNvSpPr/>
          <p:nvPr/>
        </p:nvSpPr>
        <p:spPr>
          <a:xfrm>
            <a:off x="6594177"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A281A1C9-A302-DF41-BA88-60AFD51AA6D3}"/>
                  </a:ext>
                </a:extLst>
              </p:cNvPr>
              <p:cNvSpPr/>
              <p:nvPr/>
            </p:nvSpPr>
            <p:spPr>
              <a:xfrm>
                <a:off x="7271648"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3" name="Rectangle 72">
                <a:extLst>
                  <a:ext uri="{FF2B5EF4-FFF2-40B4-BE49-F238E27FC236}">
                    <a16:creationId xmlns:a16="http://schemas.microsoft.com/office/drawing/2014/main" id="{A281A1C9-A302-DF41-BA88-60AFD51AA6D3}"/>
                  </a:ext>
                </a:extLst>
              </p:cNvPr>
              <p:cNvSpPr>
                <a:spLocks noRot="1" noChangeAspect="1" noMove="1" noResize="1" noEditPoints="1" noAdjustHandles="1" noChangeArrowheads="1" noChangeShapeType="1" noTextEdit="1"/>
              </p:cNvSpPr>
              <p:nvPr/>
            </p:nvSpPr>
            <p:spPr>
              <a:xfrm>
                <a:off x="7271648" y="2258167"/>
                <a:ext cx="140480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C131189-46C7-234D-8762-B78C70FAD154}"/>
                  </a:ext>
                </a:extLst>
              </p:cNvPr>
              <p:cNvSpPr txBox="1"/>
              <p:nvPr/>
            </p:nvSpPr>
            <p:spPr>
              <a:xfrm>
                <a:off x="4963551" y="2336001"/>
                <a:ext cx="1479829" cy="381515"/>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de-DE" b="0" i="1" smtClean="0">
                            <a:solidFill>
                              <a:schemeClr val="tx1"/>
                            </a:solidFill>
                            <a:latin typeface="Cambria Math" panose="02040503050406030204" pitchFamily="18" charset="0"/>
                            <a:ea typeface="Cambria Math" panose="02040503050406030204" pitchFamily="18" charset="0"/>
                          </a:rPr>
                          <m:t>2,3,4</m:t>
                        </m:r>
                      </m:sub>
                    </m:sSub>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74" name="TextBox 73">
                <a:extLst>
                  <a:ext uri="{FF2B5EF4-FFF2-40B4-BE49-F238E27FC236}">
                    <a16:creationId xmlns:a16="http://schemas.microsoft.com/office/drawing/2014/main" id="{8C131189-46C7-234D-8762-B78C70FAD154}"/>
                  </a:ext>
                </a:extLst>
              </p:cNvPr>
              <p:cNvSpPr txBox="1">
                <a:spLocks noRot="1" noChangeAspect="1" noMove="1" noResize="1" noEditPoints="1" noAdjustHandles="1" noChangeArrowheads="1" noChangeShapeType="1" noTextEdit="1"/>
              </p:cNvSpPr>
              <p:nvPr/>
            </p:nvSpPr>
            <p:spPr>
              <a:xfrm>
                <a:off x="4963551" y="2336001"/>
                <a:ext cx="1479829" cy="381515"/>
              </a:xfrm>
              <a:prstGeom prst="rect">
                <a:avLst/>
              </a:prstGeom>
              <a:blipFill>
                <a:blip r:embed="rId22"/>
                <a:stretch>
                  <a:fillRect l="-3419" t="-6452" b="-19355"/>
                </a:stretch>
              </a:blipFill>
            </p:spPr>
            <p:txBody>
              <a:bodyPr/>
              <a:lstStyle/>
              <a:p>
                <a:r>
                  <a:rPr lang="en-US">
                    <a:noFill/>
                  </a:rPr>
                  <a:t> </a:t>
                </a:r>
              </a:p>
            </p:txBody>
          </p:sp>
        </mc:Fallback>
      </mc:AlternateContent>
    </p:spTree>
    <p:extLst>
      <p:ext uri="{BB962C8B-B14F-4D97-AF65-F5344CB8AC3E}">
        <p14:creationId xmlns:p14="http://schemas.microsoft.com/office/powerpoint/2010/main" val="60118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1" end="11"/>
                                            </p:txEl>
                                          </p:spTgt>
                                        </p:tgtEl>
                                        <p:attrNameLst>
                                          <p:attrName>style.visibility</p:attrName>
                                        </p:attrNameLst>
                                      </p:cBhvr>
                                      <p:to>
                                        <p:strVal val="visible"/>
                                      </p:to>
                                    </p:set>
                                    <p:animEffect transition="in" filter="fade">
                                      <p:cBhvr>
                                        <p:cTn id="12" dur="500"/>
                                        <p:tgtEl>
                                          <p:spTgt spid="1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xEl>
                                              <p:pRg st="12" end="12"/>
                                            </p:txEl>
                                          </p:spTgt>
                                        </p:tgtEl>
                                        <p:attrNameLst>
                                          <p:attrName>style.visibility</p:attrName>
                                        </p:attrNameLst>
                                      </p:cBhvr>
                                      <p:to>
                                        <p:strVal val="visible"/>
                                      </p:to>
                                    </p:set>
                                    <p:animEffect transition="in" filter="fade">
                                      <p:cBhvr>
                                        <p:cTn id="15"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de-DE" sz="1600" b="0" dirty="0">
                    <a:solidFill>
                      <a:schemeClr val="tx1"/>
                    </a:solidFill>
                    <a:ea typeface="Cambria Math"/>
                  </a:rPr>
                  <a:t>  </a:t>
                </a:r>
                <a14:m>
                  <m:oMath xmlns:m="http://schemas.openxmlformats.org/officeDocument/2006/math">
                    <m:sSub>
                      <m:sSubPr>
                        <m:ctrlPr>
                          <a:rPr lang="ar-EG" sz="1400" b="0" i="1">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de-DE" sz="1400" b="0" i="1">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d>
                      <m:dPr>
                        <m:ctrlPr>
                          <a:rPr lang="ar-EG" sz="1400" b="0" i="1">
                            <a:solidFill>
                              <a:schemeClr val="tx1"/>
                            </a:solidFill>
                            <a:latin typeface="Cambria Math" panose="02040503050406030204" pitchFamily="18" charset="0"/>
                            <a:ea typeface="Cambria Math"/>
                          </a:rPr>
                        </m:ctrlPr>
                      </m:dPr>
                      <m:e>
                        <m:r>
                          <a:rPr lang="ar-EG" sz="1400" b="0" i="1">
                            <a:solidFill>
                              <a:schemeClr val="tx1"/>
                            </a:solidFill>
                            <a:latin typeface="Cambria Math"/>
                            <a:ea typeface="Cambria Math"/>
                          </a:rPr>
                          <m:t>1</m:t>
                        </m:r>
                      </m:e>
                    </m:d>
                    <m:r>
                      <a:rPr lang="ar-EG" sz="1400" b="0" i="1">
                        <a:solidFill>
                          <a:schemeClr val="tx1"/>
                        </a:solidFill>
                        <a:latin typeface="Cambria Math"/>
                        <a:ea typeface="Cambria Math"/>
                      </a:rPr>
                      <m:t>+</m:t>
                    </m:r>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2</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(2)</m:t>
                    </m:r>
                  </m:oMath>
                </a14:m>
                <a:r>
                  <a:rPr lang="de-DE" sz="1400" b="0" dirty="0">
                    <a:solidFill>
                      <a:schemeClr val="tx1"/>
                    </a:solidFill>
                    <a:latin typeface="Cambria Math"/>
                    <a:ea typeface="Cambria Math"/>
                  </a:rPr>
                  <a:t>+</a:t>
                </a:r>
                <a:r>
                  <a:rPr lang="de-DE" sz="1400" b="0" i="1" dirty="0">
                    <a:solidFill>
                      <a:schemeClr val="tx1"/>
                    </a:solidFill>
                    <a:latin typeface="Cambria Math"/>
                    <a:ea typeface="Cambria Math"/>
                  </a:rPr>
                  <a:t> </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3</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(3)</m:t>
                    </m:r>
                  </m:oMath>
                </a14:m>
                <a:r>
                  <a:rPr lang="de-DE" sz="1400" b="0" dirty="0">
                    <a:solidFill>
                      <a:schemeClr val="tx1"/>
                    </a:solidFill>
                    <a:latin typeface="Cambria Math"/>
                    <a:ea typeface="Cambria Math"/>
                  </a:rPr>
                  <a:t>+</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de-DE" sz="1400" b="0" i="1">
                            <a:solidFill>
                              <a:schemeClr val="tx1"/>
                            </a:solidFill>
                            <a:latin typeface="Cambria Math"/>
                            <a:ea typeface="Cambria Math"/>
                          </a:rPr>
                          <m:t> </m:t>
                        </m:r>
                        <m:r>
                          <a:rPr lang="ar-EG" sz="1400" b="0" i="1">
                            <a:solidFill>
                              <a:schemeClr val="tx1"/>
                            </a:solidFill>
                            <a:latin typeface="Cambria Math"/>
                            <a:ea typeface="Cambria Math"/>
                          </a:rPr>
                          <m:t>𝛼</m:t>
                        </m:r>
                      </m:e>
                      <m:sub>
                        <m:r>
                          <a:rPr lang="de-DE" sz="1400" b="0" i="1">
                            <a:solidFill>
                              <a:schemeClr val="tx1"/>
                            </a:solidFill>
                            <a:latin typeface="Cambria Math"/>
                            <a:ea typeface="Cambria Math"/>
                          </a:rPr>
                          <m:t>4</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(4) </m:t>
                    </m:r>
                  </m:oMath>
                </a14:m>
                <a:r>
                  <a:rPr lang="ar-EG" sz="1400" b="0" i="1" dirty="0">
                    <a:solidFill>
                      <a:schemeClr val="tx1"/>
                    </a:solidFill>
                    <a:latin typeface="Cambria Math"/>
                    <a:ea typeface="Cambria Math"/>
                  </a:rPr>
                  <a:t>	</a:t>
                </a:r>
              </a:p>
              <a:p>
                <a:r>
                  <a:rPr lang="en-US" sz="1600" b="0" dirty="0">
                    <a:solidFill>
                      <a:schemeClr val="tx1"/>
                    </a:solidFill>
                  </a:rPr>
                  <a:t>For optimum  frame length</a:t>
                </a:r>
              </a:p>
              <a:p>
                <a:pPr marL="0" indent="0">
                  <a:buNone/>
                </a:pPr>
                <a:r>
                  <a:rPr lang="en-US" sz="160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𝜂</m:t>
                            </m:r>
                          </m:e>
                          <m:sub>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b="0"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smtClea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3</m:t>
                          </m:r>
                        </m:sup>
                      </m:sSup>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num>
                        <m:den>
                          <m:r>
                            <a:rPr lang="de-DE" sz="1400" b="0" i="1" kern="0" smtClean="0">
                              <a:solidFill>
                                <a:schemeClr val="tx1"/>
                              </a:solidFill>
                              <a:latin typeface="Cambria Math" panose="02040503050406030204" pitchFamily="18" charset="0"/>
                            </a:rPr>
                            <m:t>2</m:t>
                          </m:r>
                        </m:den>
                      </m:f>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2</m:t>
                          </m:r>
                        </m:sup>
                      </m:sSup>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4</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3</m:t>
                                  </m:r>
                                </m:sub>
                              </m:sSub>
                            </m:e>
                          </m:d>
                        </m:num>
                        <m:den>
                          <m:r>
                            <a:rPr lang="de-DE" sz="1400" b="0" i="1" kern="0" smtClean="0">
                              <a:solidFill>
                                <a:schemeClr val="tx1"/>
                              </a:solidFill>
                              <a:latin typeface="Cambria Math" panose="02040503050406030204" pitchFamily="18" charset="0"/>
                            </a:rPr>
                            <m:t>6</m:t>
                          </m:r>
                        </m:den>
                      </m:f>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4</m:t>
                              </m:r>
                            </m:sub>
                          </m:sSub>
                        </m:num>
                        <m:den>
                          <m:r>
                            <a:rPr lang="de-DE" sz="1400" b="0" i="1" kern="0" smtClean="0">
                              <a:solidFill>
                                <a:schemeClr val="tx1"/>
                              </a:solidFill>
                              <a:latin typeface="Cambria Math" panose="02040503050406030204" pitchFamily="18" charset="0"/>
                            </a:rPr>
                            <m:t>24</m:t>
                          </m:r>
                        </m:den>
                      </m:f>
                      <m:r>
                        <a:rPr lang="de-DE" sz="1400" i="1" kern="0">
                          <a:solidFill>
                            <a:schemeClr val="tx1"/>
                          </a:solidFill>
                          <a:latin typeface="Cambria Math"/>
                        </a:rPr>
                        <m:t>=0</m:t>
                      </m:r>
                    </m:oMath>
                  </m:oMathPara>
                </a14:m>
                <a:endParaRPr lang="en-GB" sz="1400" kern="0" dirty="0">
                  <a:solidFill>
                    <a:schemeClr val="tx1"/>
                  </a:solidFill>
                </a:endParaRPr>
              </a:p>
              <a:p>
                <a:pPr marL="0" indent="0">
                  <a:buFont typeface="Wingdings" pitchFamily="2" charset="2"/>
                  <a:buNone/>
                </a:pPr>
                <a:endParaRPr lang="en-GB" kern="0" dirty="0"/>
              </a:p>
              <a:p>
                <a:endParaRPr lang="en-US" sz="1600" dirty="0"/>
              </a:p>
              <a:p>
                <a:r>
                  <a:rPr lang="en-US" sz="1600" b="0" dirty="0">
                    <a:solidFill>
                      <a:schemeClr val="tx1"/>
                    </a:solidFill>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9">
                <a:extLst>
                  <a:ext uri="{FF2B5EF4-FFF2-40B4-BE49-F238E27FC236}">
                    <a16:creationId xmlns:a16="http://schemas.microsoft.com/office/drawing/2014/main" id="{8C0A2C59-AD27-3147-8CA0-E965756B8A51}"/>
                  </a:ext>
                </a:extLst>
              </p:cNvPr>
              <p:cNvSpPr/>
              <p:nvPr/>
            </p:nvSpPr>
            <p:spPr>
              <a:xfrm>
                <a:off x="531058" y="4667238"/>
                <a:ext cx="3953125"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9">
                <a:extLst>
                  <a:ext uri="{FF2B5EF4-FFF2-40B4-BE49-F238E27FC236}">
                    <a16:creationId xmlns:a16="http://schemas.microsoft.com/office/drawing/2014/main" id="{8C0A2C59-AD27-3147-8CA0-E965756B8A51}"/>
                  </a:ext>
                </a:extLst>
              </p:cNvPr>
              <p:cNvSpPr>
                <a:spLocks noRot="1" noChangeAspect="1" noMove="1" noResize="1" noEditPoints="1" noAdjustHandles="1" noChangeArrowheads="1" noChangeShapeType="1" noTextEdit="1"/>
              </p:cNvSpPr>
              <p:nvPr/>
            </p:nvSpPr>
            <p:spPr>
              <a:xfrm>
                <a:off x="531058" y="4667238"/>
                <a:ext cx="3953125"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7F8E273-606C-5141-9894-F752A5BF9D91}"/>
              </a:ext>
            </a:extLst>
          </p:cNvPr>
          <p:cNvGrpSpPr/>
          <p:nvPr/>
        </p:nvGrpSpPr>
        <p:grpSpPr>
          <a:xfrm>
            <a:off x="5796136" y="4078970"/>
            <a:ext cx="2592288" cy="2016647"/>
            <a:chOff x="6294544" y="3996691"/>
            <a:chExt cx="2592288" cy="2016647"/>
          </a:xfrm>
        </p:grpSpPr>
        <p:sp>
          <p:nvSpPr>
            <p:cNvPr id="29" name="Abgerundetes Rechteck 22">
              <a:extLst>
                <a:ext uri="{FF2B5EF4-FFF2-40B4-BE49-F238E27FC236}">
                  <a16:creationId xmlns:a16="http://schemas.microsoft.com/office/drawing/2014/main" id="{E8C6C942-DAA8-6E4A-9F4A-7199A30851D4}"/>
                </a:ext>
              </a:extLst>
            </p:cNvPr>
            <p:cNvSpPr/>
            <p:nvPr/>
          </p:nvSpPr>
          <p:spPr>
            <a:xfrm>
              <a:off x="6294544" y="3996691"/>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23">
                  <a:extLst>
                    <a:ext uri="{FF2B5EF4-FFF2-40B4-BE49-F238E27FC236}">
                      <a16:creationId xmlns:a16="http://schemas.microsoft.com/office/drawing/2014/main" id="{543949B0-9095-CD49-BD11-7502E574586A}"/>
                    </a:ext>
                  </a:extLst>
                </p:cNvPr>
                <p:cNvSpPr txBox="1"/>
                <p:nvPr/>
              </p:nvSpPr>
              <p:spPr>
                <a:xfrm>
                  <a:off x="6368691" y="4026770"/>
                  <a:ext cx="2436372" cy="1986568"/>
                </a:xfrm>
                <a:prstGeom prst="rect">
                  <a:avLst/>
                </a:prstGeom>
              </p:spPr>
              <p:txBody>
                <a:bodyPr wrap="none" rtlCol="0">
                  <a:spAutoFit/>
                </a:bodyPr>
                <a:lstStyle/>
                <a:p>
                  <a:r>
                    <a:rPr lang="en-US" sz="1100" b="0" u="sng"/>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a:p>
                <a:p>
                  <a:endParaRPr lang="en-US" sz="1100" b="0"/>
                </a:p>
              </p:txBody>
            </p:sp>
          </mc:Choice>
          <mc:Fallback xmlns="">
            <p:sp>
              <p:nvSpPr>
                <p:cNvPr id="30" name="Textfeld 23">
                  <a:extLst>
                    <a:ext uri="{FF2B5EF4-FFF2-40B4-BE49-F238E27FC236}">
                      <a16:creationId xmlns:a16="http://schemas.microsoft.com/office/drawing/2014/main" id="{543949B0-9095-CD49-BD11-7502E574586A}"/>
                    </a:ext>
                  </a:extLst>
                </p:cNvPr>
                <p:cNvSpPr txBox="1">
                  <a:spLocks noRot="1" noChangeAspect="1" noMove="1" noResize="1" noEditPoints="1" noAdjustHandles="1" noChangeArrowheads="1" noChangeShapeType="1" noTextEdit="1"/>
                </p:cNvSpPr>
                <p:nvPr/>
              </p:nvSpPr>
              <p:spPr>
                <a:xfrm>
                  <a:off x="6368691" y="4026770"/>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2" name="Geschweifte Klammer rechts 12">
            <a:extLst>
              <a:ext uri="{FF2B5EF4-FFF2-40B4-BE49-F238E27FC236}">
                <a16:creationId xmlns:a16="http://schemas.microsoft.com/office/drawing/2014/main" id="{2AE8804E-E362-E24D-9FA5-406D7A50D5FC}"/>
              </a:ext>
            </a:extLst>
          </p:cNvPr>
          <p:cNvSpPr/>
          <p:nvPr/>
        </p:nvSpPr>
        <p:spPr>
          <a:xfrm rot="5400000">
            <a:off x="327539" y="3350317"/>
            <a:ext cx="216025" cy="216024"/>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eschweifte Klammer rechts 13">
            <a:extLst>
              <a:ext uri="{FF2B5EF4-FFF2-40B4-BE49-F238E27FC236}">
                <a16:creationId xmlns:a16="http://schemas.microsoft.com/office/drawing/2014/main" id="{AAB383D0-9937-C34E-B1D2-2F03799EC6C9}"/>
              </a:ext>
            </a:extLst>
          </p:cNvPr>
          <p:cNvSpPr/>
          <p:nvPr/>
        </p:nvSpPr>
        <p:spPr>
          <a:xfrm rot="5400000">
            <a:off x="1345552" y="3222466"/>
            <a:ext cx="260205" cy="5849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14">
            <a:extLst>
              <a:ext uri="{FF2B5EF4-FFF2-40B4-BE49-F238E27FC236}">
                <a16:creationId xmlns:a16="http://schemas.microsoft.com/office/drawing/2014/main" id="{80EE90DC-235B-6D49-9F58-57E563E1FA2A}"/>
              </a:ext>
            </a:extLst>
          </p:cNvPr>
          <p:cNvSpPr/>
          <p:nvPr/>
        </p:nvSpPr>
        <p:spPr>
          <a:xfrm rot="5400000">
            <a:off x="2658887" y="3186946"/>
            <a:ext cx="232376" cy="64479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5">
            <a:extLst>
              <a:ext uri="{FF2B5EF4-FFF2-40B4-BE49-F238E27FC236}">
                <a16:creationId xmlns:a16="http://schemas.microsoft.com/office/drawing/2014/main" id="{7CA999BE-8C9E-A74B-B57F-794F9950A943}"/>
              </a:ext>
            </a:extLst>
          </p:cNvPr>
          <p:cNvSpPr/>
          <p:nvPr/>
        </p:nvSpPr>
        <p:spPr>
          <a:xfrm rot="5400000">
            <a:off x="3985755" y="3146597"/>
            <a:ext cx="294709" cy="702145"/>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eschweifte Klammer rechts 16">
            <a:extLst>
              <a:ext uri="{FF2B5EF4-FFF2-40B4-BE49-F238E27FC236}">
                <a16:creationId xmlns:a16="http://schemas.microsoft.com/office/drawing/2014/main" id="{12268638-FA50-B24D-80C0-9FE5BA3DFFEB}"/>
              </a:ext>
            </a:extLst>
          </p:cNvPr>
          <p:cNvSpPr/>
          <p:nvPr/>
        </p:nvSpPr>
        <p:spPr>
          <a:xfrm rot="5400000">
            <a:off x="5012883" y="3373463"/>
            <a:ext cx="216023" cy="2554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feld 17">
                <a:extLst>
                  <a:ext uri="{FF2B5EF4-FFF2-40B4-BE49-F238E27FC236}">
                    <a16:creationId xmlns:a16="http://schemas.microsoft.com/office/drawing/2014/main" id="{FABE57C7-B559-A84C-9927-D3F1DEADD692}"/>
                  </a:ext>
                </a:extLst>
              </p:cNvPr>
              <p:cNvSpPr txBox="1"/>
              <p:nvPr/>
            </p:nvSpPr>
            <p:spPr>
              <a:xfrm>
                <a:off x="288000" y="358947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7" name="Textfeld 17">
                <a:extLst>
                  <a:ext uri="{FF2B5EF4-FFF2-40B4-BE49-F238E27FC236}">
                    <a16:creationId xmlns:a16="http://schemas.microsoft.com/office/drawing/2014/main" id="{FABE57C7-B559-A84C-9927-D3F1DEADD692}"/>
                  </a:ext>
                </a:extLst>
              </p:cNvPr>
              <p:cNvSpPr txBox="1">
                <a:spLocks noRot="1" noChangeAspect="1" noMove="1" noResize="1" noEditPoints="1" noAdjustHandles="1" noChangeArrowheads="1" noChangeShapeType="1" noTextEdit="1"/>
              </p:cNvSpPr>
              <p:nvPr/>
            </p:nvSpPr>
            <p:spPr>
              <a:xfrm>
                <a:off x="288000" y="3589472"/>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8">
                <a:extLst>
                  <a:ext uri="{FF2B5EF4-FFF2-40B4-BE49-F238E27FC236}">
                    <a16:creationId xmlns:a16="http://schemas.microsoft.com/office/drawing/2014/main" id="{2682DCAD-4DAD-CA46-BB7B-9B6466CEA919}"/>
                  </a:ext>
                </a:extLst>
              </p:cNvPr>
              <p:cNvSpPr txBox="1"/>
              <p:nvPr/>
            </p:nvSpPr>
            <p:spPr>
              <a:xfrm>
                <a:off x="1331640" y="364502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8" name="Textfeld 18">
                <a:extLst>
                  <a:ext uri="{FF2B5EF4-FFF2-40B4-BE49-F238E27FC236}">
                    <a16:creationId xmlns:a16="http://schemas.microsoft.com/office/drawing/2014/main" id="{2682DCAD-4DAD-CA46-BB7B-9B6466CEA919}"/>
                  </a:ext>
                </a:extLst>
              </p:cNvPr>
              <p:cNvSpPr txBox="1">
                <a:spLocks noRot="1" noChangeAspect="1" noMove="1" noResize="1" noEditPoints="1" noAdjustHandles="1" noChangeArrowheads="1" noChangeShapeType="1" noTextEdit="1"/>
              </p:cNvSpPr>
              <p:nvPr/>
            </p:nvSpPr>
            <p:spPr>
              <a:xfrm>
                <a:off x="1331640" y="364502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19">
                <a:extLst>
                  <a:ext uri="{FF2B5EF4-FFF2-40B4-BE49-F238E27FC236}">
                    <a16:creationId xmlns:a16="http://schemas.microsoft.com/office/drawing/2014/main" id="{89C4D725-A19B-E444-ADFB-81055D235D33}"/>
                  </a:ext>
                </a:extLst>
              </p:cNvPr>
              <p:cNvSpPr txBox="1"/>
              <p:nvPr/>
            </p:nvSpPr>
            <p:spPr>
              <a:xfrm>
                <a:off x="2626761" y="357931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9" name="Textfeld 19">
                <a:extLst>
                  <a:ext uri="{FF2B5EF4-FFF2-40B4-BE49-F238E27FC236}">
                    <a16:creationId xmlns:a16="http://schemas.microsoft.com/office/drawing/2014/main" id="{89C4D725-A19B-E444-ADFB-81055D235D33}"/>
                  </a:ext>
                </a:extLst>
              </p:cNvPr>
              <p:cNvSpPr txBox="1">
                <a:spLocks noRot="1" noChangeAspect="1" noMove="1" noResize="1" noEditPoints="1" noAdjustHandles="1" noChangeArrowheads="1" noChangeShapeType="1" noTextEdit="1"/>
              </p:cNvSpPr>
              <p:nvPr/>
            </p:nvSpPr>
            <p:spPr>
              <a:xfrm>
                <a:off x="2626761" y="3579317"/>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0">
                <a:extLst>
                  <a:ext uri="{FF2B5EF4-FFF2-40B4-BE49-F238E27FC236}">
                    <a16:creationId xmlns:a16="http://schemas.microsoft.com/office/drawing/2014/main" id="{80C2EE1C-6D98-6B4A-A3F5-6FE40DE64E79}"/>
                  </a:ext>
                </a:extLst>
              </p:cNvPr>
              <p:cNvSpPr txBox="1"/>
              <p:nvPr/>
            </p:nvSpPr>
            <p:spPr>
              <a:xfrm>
                <a:off x="3961569" y="3589949"/>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40" name="Textfeld 20">
                <a:extLst>
                  <a:ext uri="{FF2B5EF4-FFF2-40B4-BE49-F238E27FC236}">
                    <a16:creationId xmlns:a16="http://schemas.microsoft.com/office/drawing/2014/main" id="{80C2EE1C-6D98-6B4A-A3F5-6FE40DE64E79}"/>
                  </a:ext>
                </a:extLst>
              </p:cNvPr>
              <p:cNvSpPr txBox="1">
                <a:spLocks noRot="1" noChangeAspect="1" noMove="1" noResize="1" noEditPoints="1" noAdjustHandles="1" noChangeArrowheads="1" noChangeShapeType="1" noTextEdit="1"/>
              </p:cNvSpPr>
              <p:nvPr/>
            </p:nvSpPr>
            <p:spPr>
              <a:xfrm>
                <a:off x="3961569" y="3589949"/>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21">
                <a:extLst>
                  <a:ext uri="{FF2B5EF4-FFF2-40B4-BE49-F238E27FC236}">
                    <a16:creationId xmlns:a16="http://schemas.microsoft.com/office/drawing/2014/main" id="{4BDA023B-019B-1A45-AAC4-52DBADE3F475}"/>
                  </a:ext>
                </a:extLst>
              </p:cNvPr>
              <p:cNvSpPr txBox="1"/>
              <p:nvPr/>
            </p:nvSpPr>
            <p:spPr>
              <a:xfrm>
                <a:off x="4995351" y="355270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1" name="Textfeld 21">
                <a:extLst>
                  <a:ext uri="{FF2B5EF4-FFF2-40B4-BE49-F238E27FC236}">
                    <a16:creationId xmlns:a16="http://schemas.microsoft.com/office/drawing/2014/main" id="{4BDA023B-019B-1A45-AAC4-52DBADE3F475}"/>
                  </a:ext>
                </a:extLst>
              </p:cNvPr>
              <p:cNvSpPr txBox="1">
                <a:spLocks noRot="1" noChangeAspect="1" noMove="1" noResize="1" noEditPoints="1" noAdjustHandles="1" noChangeArrowheads="1" noChangeShapeType="1" noTextEdit="1"/>
              </p:cNvSpPr>
              <p:nvPr/>
            </p:nvSpPr>
            <p:spPr>
              <a:xfrm>
                <a:off x="4995351" y="3552702"/>
                <a:ext cx="288032" cy="338554"/>
              </a:xfrm>
              <a:prstGeom prst="rect">
                <a:avLst/>
              </a:prstGeom>
              <a:blipFill>
                <a:blip r:embed="rId12"/>
                <a:stretch>
                  <a:fillRect/>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60BF830-1841-5C47-AB58-3736CE039A5F}"/>
              </a:ext>
            </a:extLst>
          </p:cNvPr>
          <p:cNvSpPr>
            <a:spLocks noGrp="1"/>
          </p:cNvSpPr>
          <p:nvPr>
            <p:ph type="dt" sz="half" idx="2"/>
          </p:nvPr>
        </p:nvSpPr>
        <p:spPr>
          <a:xfrm>
            <a:off x="466725" y="6474241"/>
            <a:ext cx="2133600" cy="123111"/>
          </a:xfrm>
          <a:prstGeom prst="rect">
            <a:avLst/>
          </a:prstGeom>
        </p:spPr>
        <p:txBody>
          <a:bodyPr/>
          <a:lstStyle/>
          <a:p>
            <a:fld id="{28474383-984A-3B48-B432-1403EAE4CD82}" type="datetime1">
              <a:rPr lang="de-DE" smtClean="0"/>
              <a:t>11.02.19</a:t>
            </a:fld>
            <a:endParaRPr lang="de-DE" dirty="0"/>
          </a:p>
        </p:txBody>
      </p:sp>
      <p:sp>
        <p:nvSpPr>
          <p:cNvPr id="3" name="Footer Placeholder 2">
            <a:extLst>
              <a:ext uri="{FF2B5EF4-FFF2-40B4-BE49-F238E27FC236}">
                <a16:creationId xmlns:a16="http://schemas.microsoft.com/office/drawing/2014/main" id="{E63B2CBC-E566-6E4B-947E-8EC5281B5E69}"/>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3" name="TextBox 22">
            <a:extLst>
              <a:ext uri="{FF2B5EF4-FFF2-40B4-BE49-F238E27FC236}">
                <a16:creationId xmlns:a16="http://schemas.microsoft.com/office/drawing/2014/main" id="{6E2AAF0B-00C2-C849-8179-A977D718B7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461432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619CAE28-9FF8-0B4D-A21F-013031A8AB01}"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Example of the average collision recovery coefficients</a:t>
                </a:r>
              </a:p>
              <a:p>
                <a:pPr lvl="1"/>
                <a:r>
                  <a:rPr lang="en-US" sz="1400" dirty="0">
                    <a:solidFill>
                      <a:schemeClr val="tx1"/>
                    </a:solidFill>
                    <a:latin typeface="Calibri" panose="020F0502020204030204" pitchFamily="34" charset="0"/>
                    <a:cs typeface="Calibri" panose="020F0502020204030204" pitchFamily="34" charset="0"/>
                  </a:rPr>
                  <a:t>Strongest Tag reply receiver</a:t>
                </a:r>
                <a:r>
                  <a:rPr lang="en-US" sz="1400" baseline="30000" dirty="0">
                    <a:solidFill>
                      <a:schemeClr val="tx1"/>
                    </a:solidFill>
                    <a:latin typeface="Calibri" panose="020F0502020204030204" pitchFamily="34" charset="0"/>
                    <a:cs typeface="Calibri" panose="020F0502020204030204" pitchFamily="34" charset="0"/>
                  </a:rPr>
                  <a:t>[12] </a:t>
                </a:r>
                <a:r>
                  <a:rPr lang="en-US" sz="1400" dirty="0">
                    <a:solidFill>
                      <a:schemeClr val="tx1"/>
                    </a:solidFill>
                    <a:latin typeface="Calibri" panose="020F0502020204030204" pitchFamily="34" charset="0"/>
                    <a:cs typeface="Calibri" panose="020F0502020204030204" pitchFamily="34" charset="0"/>
                  </a:rPr>
                  <a:t> </a:t>
                </a:r>
              </a:p>
              <a:p>
                <a:pPr lvl="1"/>
                <a14:m>
                  <m:oMath xmlns:m="http://schemas.openxmlformats.org/officeDocument/2006/math">
                    <m:sSub>
                      <m:sSubPr>
                        <m:ctrlPr>
                          <a:rPr lang="en-US" sz="1400" i="1" smtClean="0">
                            <a:solidFill>
                              <a:schemeClr val="tx1"/>
                            </a:solidFill>
                            <a:latin typeface="Cambria Math" panose="02040503050406030204" pitchFamily="18" charset="0"/>
                            <a:cs typeface="Calibri" panose="020F0502020204030204" pitchFamily="34" charset="0"/>
                          </a:rPr>
                        </m:ctrlPr>
                      </m:sSub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400" b="0" i="1" smtClean="0">
                            <a:solidFill>
                              <a:schemeClr val="tx1"/>
                            </a:solidFill>
                            <a:latin typeface="Cambria Math" panose="02040503050406030204" pitchFamily="18" charset="0"/>
                            <a:cs typeface="Calibri" panose="020F0502020204030204" pitchFamily="34" charset="0"/>
                          </a:rPr>
                          <m:t>𝑖</m:t>
                        </m:r>
                      </m:sub>
                    </m:sSub>
                    <m:r>
                      <a:rPr lang="de-DE" sz="1400" b="0" i="1" smtClean="0">
                        <a:solidFill>
                          <a:schemeClr val="tx1"/>
                        </a:solidFill>
                        <a:latin typeface="Cambria Math" panose="02040503050406030204" pitchFamily="18" charset="0"/>
                        <a:cs typeface="Calibri" panose="020F0502020204030204" pitchFamily="34" charset="0"/>
                      </a:rPr>
                      <m:t>=</m:t>
                    </m:r>
                    <m:d>
                      <m:dPr>
                        <m:ctrlPr>
                          <a:rPr lang="de-DE" sz="1400" b="0" i="1" smtClean="0">
                            <a:solidFill>
                              <a:schemeClr val="tx1"/>
                            </a:solidFill>
                            <a:latin typeface="Cambria Math" panose="02040503050406030204" pitchFamily="18" charset="0"/>
                            <a:cs typeface="Calibri" panose="020F0502020204030204" pitchFamily="34" charset="0"/>
                          </a:rPr>
                        </m:ctrlPr>
                      </m:dPr>
                      <m:e>
                        <m:r>
                          <a:rPr lang="de-DE" sz="1400" b="0" i="1" smtClean="0">
                            <a:solidFill>
                              <a:schemeClr val="tx1"/>
                            </a:solidFill>
                            <a:latin typeface="Cambria Math" panose="02040503050406030204" pitchFamily="18" charset="0"/>
                            <a:cs typeface="Calibri" panose="020F0502020204030204" pitchFamily="34" charset="0"/>
                          </a:rPr>
                          <m:t>1−</m:t>
                        </m:r>
                        <m:sSub>
                          <m:sSubPr>
                            <m:ctrlPr>
                              <a:rPr lang="de-DE" sz="1400" b="0" i="1" smtClean="0">
                                <a:solidFill>
                                  <a:schemeClr val="tx1"/>
                                </a:solidFill>
                                <a:latin typeface="Cambria Math" panose="02040503050406030204" pitchFamily="18" charset="0"/>
                                <a:cs typeface="Calibri" panose="020F0502020204030204" pitchFamily="34" charset="0"/>
                              </a:rPr>
                            </m:ctrlPr>
                          </m:sSubPr>
                          <m:e>
                            <m:r>
                              <a:rPr lang="de-DE" sz="1400" b="0" i="1" smtClean="0">
                                <a:solidFill>
                                  <a:schemeClr val="tx1"/>
                                </a:solidFill>
                                <a:latin typeface="Cambria Math" panose="02040503050406030204" pitchFamily="18" charset="0"/>
                                <a:cs typeface="Calibri" panose="020F0502020204030204" pitchFamily="34" charset="0"/>
                              </a:rPr>
                              <m:t>𝑃𝐸𝑅</m:t>
                            </m:r>
                          </m:e>
                          <m:sub>
                            <m:r>
                              <a:rPr lang="de-DE" sz="1400" b="0" i="1" smtClean="0">
                                <a:solidFill>
                                  <a:schemeClr val="tx1"/>
                                </a:solidFill>
                                <a:latin typeface="Cambria Math" panose="02040503050406030204" pitchFamily="18" charset="0"/>
                                <a:cs typeface="Calibri" panose="020F0502020204030204" pitchFamily="34" charset="0"/>
                              </a:rPr>
                              <m:t>𝑖</m:t>
                            </m:r>
                          </m:sub>
                        </m:sSub>
                      </m:e>
                    </m:d>
                  </m:oMath>
                </a14:m>
                <a:r>
                  <a:rPr lang="en-US" sz="1400" dirty="0">
                    <a:solidFill>
                      <a:schemeClr val="tx1"/>
                    </a:solidFill>
                    <a:latin typeface="Calibri" panose="020F0502020204030204" pitchFamily="34" charset="0"/>
                    <a:cs typeface="Calibri" panose="020F0502020204030204" pitchFamily="34" charset="0"/>
                  </a:rPr>
                  <a:t>, where </a:t>
                </a:r>
                <a14:m>
                  <m:oMath xmlns:m="http://schemas.openxmlformats.org/officeDocument/2006/math">
                    <m:r>
                      <a:rPr lang="de-DE" sz="1400" b="0" i="1" smtClean="0">
                        <a:solidFill>
                          <a:schemeClr val="tx1"/>
                        </a:solidFill>
                        <a:latin typeface="Cambria Math" panose="02040503050406030204" pitchFamily="18" charset="0"/>
                        <a:cs typeface="Calibri" panose="020F0502020204030204" pitchFamily="34" charset="0"/>
                      </a:rPr>
                      <m:t>𝑖</m:t>
                    </m:r>
                  </m:oMath>
                </a14:m>
                <a:r>
                  <a:rPr lang="en-US" sz="1400" dirty="0">
                    <a:solidFill>
                      <a:schemeClr val="tx1"/>
                    </a:solidFill>
                    <a:latin typeface="Calibri" panose="020F0502020204030204" pitchFamily="34" charset="0"/>
                    <a:cs typeface="Calibri" panose="020F0502020204030204" pitchFamily="34" charset="0"/>
                  </a:rPr>
                  <a:t> is the number of collided tags.</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marL="1528763" lvl="5" indent="0">
                  <a:buNone/>
                </a:pPr>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55CB44-BA9F-F64E-9A7A-A9BF890B5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34" y="2524156"/>
            <a:ext cx="8208740" cy="3159945"/>
          </a:xfrm>
          <a:prstGeom prst="rect">
            <a:avLst/>
          </a:prstGeom>
        </p:spPr>
      </p:pic>
      <p:sp>
        <p:nvSpPr>
          <p:cNvPr id="13" name="TextBox 12">
            <a:extLst>
              <a:ext uri="{FF2B5EF4-FFF2-40B4-BE49-F238E27FC236}">
                <a16:creationId xmlns:a16="http://schemas.microsoft.com/office/drawing/2014/main" id="{32D6A20F-4C27-464C-B301-B6FB8B519AA8}"/>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0" name="TextBox 9">
            <a:extLst>
              <a:ext uri="{FF2B5EF4-FFF2-40B4-BE49-F238E27FC236}">
                <a16:creationId xmlns:a16="http://schemas.microsoft.com/office/drawing/2014/main" id="{9F9753A3-0513-504C-B600-BE55490615EE}"/>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cs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F5B9E8C-AF53-7344-9C7B-93F86590473B}"/>
              </a:ext>
            </a:extLst>
          </p:cNvPr>
          <p:cNvSpPr/>
          <p:nvPr/>
        </p:nvSpPr>
        <p:spPr bwMode="auto">
          <a:xfrm>
            <a:off x="899592" y="5085184"/>
            <a:ext cx="144016" cy="216024"/>
          </a:xfrm>
          <a:prstGeom prst="rect">
            <a:avLst/>
          </a:prstGeom>
          <a:solidFill>
            <a:schemeClr val="bg1"/>
          </a:solidFill>
          <a:ln w="19050"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49693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7649F144-2C03-A74C-9B3D-578ECBEF0661}"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Frame length comparison</a:t>
            </a:r>
          </a:p>
          <a:p>
            <a:pPr lvl="1"/>
            <a:r>
              <a:rPr lang="en-US" sz="1400" dirty="0">
                <a:latin typeface="Calibri" panose="020F0502020204030204" pitchFamily="34" charset="0"/>
                <a:cs typeface="Calibri" panose="020F0502020204030204" pitchFamily="34" charset="0"/>
              </a:rPr>
              <a:t>Strongest Tag reply receiver</a:t>
            </a:r>
            <a:r>
              <a:rPr lang="en-US" sz="1400" baseline="30000" dirty="0">
                <a:latin typeface="Calibri" panose="020F0502020204030204" pitchFamily="34" charset="0"/>
                <a:cs typeface="Calibri" panose="020F0502020204030204" pitchFamily="34" charset="0"/>
              </a:rPr>
              <a:t>[12] </a:t>
            </a:r>
            <a:r>
              <a:rPr lang="en-US" sz="1400" dirty="0">
                <a:latin typeface="Calibri" panose="020F0502020204030204" pitchFamily="34" charset="0"/>
                <a:cs typeface="Calibri" panose="020F0502020204030204" pitchFamily="34" charset="0"/>
              </a:rPr>
              <a:t> </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lvl="1"/>
            <a:r>
              <a:rPr lang="en-US" sz="1400" dirty="0">
                <a:solidFill>
                  <a:schemeClr val="tx1"/>
                </a:solidFill>
                <a:latin typeface="Calibri" panose="020F0502020204030204" pitchFamily="34" charset="0"/>
                <a:cs typeface="Calibri" panose="020F0502020204030204" pitchFamily="34" charset="0"/>
              </a:rPr>
              <a:t>1000 iteration for the numerical solution  </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grpSp>
        <p:nvGrpSpPr>
          <p:cNvPr id="5" name="Group 4">
            <a:extLst>
              <a:ext uri="{FF2B5EF4-FFF2-40B4-BE49-F238E27FC236}">
                <a16:creationId xmlns:a16="http://schemas.microsoft.com/office/drawing/2014/main" id="{D2B6EC3B-F99E-B74B-B9AA-87D190F6030D}"/>
              </a:ext>
            </a:extLst>
          </p:cNvPr>
          <p:cNvGrpSpPr/>
          <p:nvPr/>
        </p:nvGrpSpPr>
        <p:grpSpPr>
          <a:xfrm>
            <a:off x="302769" y="2492896"/>
            <a:ext cx="8517703" cy="3180265"/>
            <a:chOff x="302769" y="2492896"/>
            <a:chExt cx="8345601" cy="3596537"/>
          </a:xfrm>
        </p:grpSpPr>
        <p:pic>
          <p:nvPicPr>
            <p:cNvPr id="10" name="Picture 9">
              <a:extLst>
                <a:ext uri="{FF2B5EF4-FFF2-40B4-BE49-F238E27FC236}">
                  <a16:creationId xmlns:a16="http://schemas.microsoft.com/office/drawing/2014/main" id="{019137C3-1D9B-2C41-BA7F-52EEB7F4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008" y="2492896"/>
              <a:ext cx="8199362" cy="35965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8E1E9-963F-A743-8DAA-C3BBAEE02932}"/>
                    </a:ext>
                  </a:extLst>
                </p:cNvPr>
                <p:cNvSpPr txBox="1"/>
                <p:nvPr/>
              </p:nvSpPr>
              <p:spPr>
                <a:xfrm rot="16200000">
                  <a:off x="29136" y="3877684"/>
                  <a:ext cx="921919" cy="37465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de-DE" sz="1400" i="1">
                                    <a:latin typeface="Cambria Math" panose="02040503050406030204" pitchFamily="18" charset="0"/>
                                  </a:rPr>
                                  <m:t>𝐿</m:t>
                                </m:r>
                              </m:e>
                              <m:sub>
                                <m:r>
                                  <a:rPr lang="de-DE" sz="1400" i="1">
                                    <a:latin typeface="Cambria Math" panose="02040503050406030204" pitchFamily="18" charset="0"/>
                                  </a:rPr>
                                  <m:t>𝑀𝐶𝑅</m:t>
                                </m:r>
                                <m:r>
                                  <a:rPr lang="de-DE" sz="1400" b="0" i="1" smtClean="0">
                                    <a:latin typeface="Cambria Math" panose="02040503050406030204" pitchFamily="18" charset="0"/>
                                  </a:rPr>
                                  <m:t>𝐶</m:t>
                                </m:r>
                              </m:sub>
                            </m:sSub>
                          </m:num>
                          <m:den>
                            <m:r>
                              <a:rPr lang="de-DE" sz="1400" i="1">
                                <a:latin typeface="Cambria Math" panose="02040503050406030204" pitchFamily="18" charset="0"/>
                              </a:rPr>
                              <m:t>𝑛</m:t>
                            </m:r>
                            <m:r>
                              <a:rPr lang="de-DE" sz="1400" i="1">
                                <a:latin typeface="Cambria Math" panose="02040503050406030204" pitchFamily="18" charset="0"/>
                              </a:rPr>
                              <m:t> </m:t>
                            </m:r>
                          </m:den>
                        </m:f>
                      </m:oMath>
                    </m:oMathPara>
                  </a14:m>
                  <a:endParaRPr lang="en-US" sz="1400" dirty="0">
                    <a:latin typeface="+mj-lt"/>
                  </a:endParaRPr>
                </a:p>
              </p:txBody>
            </p:sp>
          </mc:Choice>
          <mc:Fallback xmlns="">
            <p:sp>
              <p:nvSpPr>
                <p:cNvPr id="4" name="TextBox 3">
                  <a:extLst>
                    <a:ext uri="{FF2B5EF4-FFF2-40B4-BE49-F238E27FC236}">
                      <a16:creationId xmlns:a16="http://schemas.microsoft.com/office/drawing/2014/main" id="{D598E1E9-963F-A743-8DAA-C3BBAEE02932}"/>
                    </a:ext>
                  </a:extLst>
                </p:cNvPr>
                <p:cNvSpPr txBox="1">
                  <a:spLocks noRot="1" noChangeAspect="1" noMove="1" noResize="1" noEditPoints="1" noAdjustHandles="1" noChangeArrowheads="1" noChangeShapeType="1" noTextEdit="1"/>
                </p:cNvSpPr>
                <p:nvPr/>
              </p:nvSpPr>
              <p:spPr>
                <a:xfrm rot="16200000">
                  <a:off x="29136" y="3877684"/>
                  <a:ext cx="921919" cy="374654"/>
                </a:xfrm>
                <a:prstGeom prst="rect">
                  <a:avLst/>
                </a:prstGeom>
                <a:blipFill>
                  <a:blip r:embed="rId8"/>
                  <a:stretch>
                    <a:fillRect l="-110345" t="-6849" r="-175862"/>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D8F49A0-DEF6-9E4A-91DB-24C93F1EE10B}"/>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96A21697-D471-C74D-8FE2-9464D66B658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1611386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01D0803-6975-0842-8B79-BDF26454500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b="0" i="1" smtClean="0">
                            <a:latin typeface="Cambria Math" panose="02040503050406030204" pitchFamily="18" charset="0"/>
                          </a:rPr>
                          <m:t>𝑀𝐶𝑅𝐶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r>
                  <a:rPr lang="en-US" sz="1400" kern="0" dirty="0"/>
                  <a:t> (</a:t>
                </a:r>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r>
                      <a:rPr lang="de-DE" sz="1400" b="0" i="1" kern="0" smtClean="0">
                        <a:latin typeface="Cambria Math" panose="02040503050406030204" pitchFamily="18" charset="0"/>
                      </a:rPr>
                      <m:t>𝑆𝑁𝑅</m:t>
                    </m:r>
                    <m:r>
                      <a:rPr lang="de-DE" sz="1400" b="0" i="1" kern="0" smtClean="0">
                        <a:latin typeface="Cambria Math" panose="02040503050406030204" pitchFamily="18" charset="0"/>
                      </a:rPr>
                      <m:t>=10</m:t>
                    </m:r>
                  </m:oMath>
                </a14:m>
                <a:r>
                  <a:rPr lang="en-US" sz="1400" kern="0" dirty="0"/>
                  <a:t> dB (strongest tag reply receiver)</a:t>
                </a:r>
              </a:p>
              <a:p>
                <a:pPr lvl="1"/>
                <a14:m>
                  <m:oMath xmlns:m="http://schemas.openxmlformats.org/officeDocument/2006/math">
                    <m:sSub>
                      <m:sSubPr>
                        <m:ctrlPr>
                          <a:rPr lang="en-US" sz="1400" i="1" kern="0" smtClean="0">
                            <a:latin typeface="Cambria Math" panose="02040503050406030204" pitchFamily="18" charset="0"/>
                          </a:rPr>
                        </m:ctrlPr>
                      </m:sSubPr>
                      <m:e>
                        <m:r>
                          <a:rPr lang="en-US" sz="140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2</m:t>
                        </m:r>
                      </m:sub>
                    </m:sSub>
                    <m:r>
                      <a:rPr lang="de-DE" sz="1400" b="0" i="1" kern="0" smtClean="0">
                        <a:latin typeface="Cambria Math" panose="02040503050406030204" pitchFamily="18" charset="0"/>
                      </a:rPr>
                      <m:t>=0.6,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3</m:t>
                        </m:r>
                      </m:sub>
                    </m:sSub>
                    <m:r>
                      <a:rPr lang="de-DE" sz="1400" b="0" i="1" kern="0" smtClean="0">
                        <a:latin typeface="Cambria Math" panose="02040503050406030204" pitchFamily="18" charset="0"/>
                      </a:rPr>
                      <m:t>=0.5,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4</m:t>
                        </m:r>
                      </m:sub>
                    </m:sSub>
                    <m:r>
                      <a:rPr lang="de-DE" sz="1400" b="0" i="1" kern="0" smtClean="0">
                        <a:latin typeface="Cambria Math" panose="02040503050406030204" pitchFamily="18" charset="0"/>
                      </a:rPr>
                      <m:t>=0.4</m:t>
                    </m:r>
                  </m:oMath>
                </a14:m>
                <a:endParaRPr lang="en-US" sz="14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A483CF-5A56-3C43-B000-343BCEC0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5" y="2420889"/>
            <a:ext cx="7846516" cy="3240360"/>
          </a:xfrm>
          <a:prstGeom prst="rect">
            <a:avLst/>
          </a:prstGeom>
        </p:spPr>
      </p:pic>
      <p:sp>
        <p:nvSpPr>
          <p:cNvPr id="12" name="TextBox 11">
            <a:extLst>
              <a:ext uri="{FF2B5EF4-FFF2-40B4-BE49-F238E27FC236}">
                <a16:creationId xmlns:a16="http://schemas.microsoft.com/office/drawing/2014/main" id="{F5E63287-9A4D-F448-8563-718DD1D4965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95937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endParaRPr lang="en-US" sz="2000" baseline="30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D973339-53B3-FC4D-8338-9792A53B9F96}"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b="0" dirty="0">
                    <a:solidFill>
                      <a:schemeClr val="tx1"/>
                    </a:solidFill>
                  </a:rPr>
                  <a:t>Reading efficiency:  </a:t>
                </a:r>
              </a:p>
              <a:p>
                <a:pPr marL="0" indent="0">
                  <a:buNone/>
                </a:pPr>
                <a:r>
                  <a:rPr lang="en-US" sz="1700" b="0" dirty="0">
                    <a:solidFill>
                      <a:schemeClr val="tx1"/>
                    </a:solidFill>
                    <a:ea typeface="Cambria Math"/>
                  </a:rPr>
                  <a:t>			</a:t>
                </a:r>
                <a14:m>
                  <m:oMath xmlns:m="http://schemas.openxmlformats.org/officeDocument/2006/math">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en-US"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m:t>
                        </m:r>
                        <m:r>
                          <a:rPr lang="en-US" sz="1700" b="0" i="1">
                            <a:solidFill>
                              <a:schemeClr val="tx1"/>
                            </a:solidFill>
                            <a:latin typeface="Cambria Math"/>
                            <a:ea typeface="Cambria Math"/>
                          </a:rPr>
                          <m:t>𝐶𝑅</m:t>
                        </m:r>
                        <m:r>
                          <a:rPr lang="de-DE" sz="1700" b="0" i="1" smtClean="0">
                            <a:solidFill>
                              <a:schemeClr val="tx1"/>
                            </a:solidFill>
                            <a:latin typeface="Cambria Math" panose="02040503050406030204" pitchFamily="18" charset="0"/>
                            <a:ea typeface="Cambria Math"/>
                          </a:rPr>
                          <m:t>𝐶</m:t>
                        </m:r>
                      </m:sub>
                    </m:sSub>
                    <m:r>
                      <a:rPr lang="ar-EG" sz="1700" b="0" i="1">
                        <a:solidFill>
                          <a:schemeClr val="tx1"/>
                        </a:solidFill>
                        <a:latin typeface="Cambria Math"/>
                        <a:ea typeface="Cambria Math"/>
                      </a:rPr>
                      <m:t>=</m:t>
                    </m:r>
                    <m:f>
                      <m:fPr>
                        <m:ctrlPr>
                          <a:rPr lang="ar-EG"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𝑃</m:t>
                        </m:r>
                        <m:d>
                          <m:dPr>
                            <m:ctrlPr>
                              <a:rPr lang="ar-EG" sz="1700" b="0" i="1">
                                <a:solidFill>
                                  <a:schemeClr val="tx1"/>
                                </a:solidFill>
                                <a:latin typeface="Cambria Math" panose="02040503050406030204" pitchFamily="18" charset="0"/>
                                <a:ea typeface="Cambria Math"/>
                              </a:rPr>
                            </m:ctrlPr>
                          </m:dPr>
                          <m:e>
                            <m:r>
                              <a:rPr lang="ar-EG" sz="1700" b="0" i="1">
                                <a:solidFill>
                                  <a:schemeClr val="tx1"/>
                                </a:solidFill>
                                <a:latin typeface="Cambria Math"/>
                                <a:ea typeface="Cambria Math"/>
                              </a:rPr>
                              <m:t>1</m:t>
                            </m:r>
                          </m:e>
                        </m:d>
                        <m:r>
                          <a:rPr lang="ar-EG"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2</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(2)+</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3</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(3)</m:t>
                        </m:r>
                      </m:num>
                      <m:den>
                        <m:r>
                          <a:rPr lang="ar-EG" sz="1700" b="0" i="1">
                            <a:solidFill>
                              <a:schemeClr val="tx1"/>
                            </a:solidFill>
                            <a:latin typeface="Cambria Math"/>
                            <a:ea typeface="Cambria Math"/>
                          </a:rPr>
                          <m:t>1+</m:t>
                        </m:r>
                        <m:r>
                          <a:rPr lang="en-US" sz="1700" b="0" i="1">
                            <a:solidFill>
                              <a:schemeClr val="tx1"/>
                            </a:solidFill>
                            <a:latin typeface="Cambria Math"/>
                            <a:ea typeface="Cambria Math"/>
                          </a:rPr>
                          <m:t>𝑃</m:t>
                        </m:r>
                        <m:r>
                          <a:rPr lang="en-US" sz="1700" b="0" i="1">
                            <a:solidFill>
                              <a:schemeClr val="tx1"/>
                            </a:solidFill>
                            <a:latin typeface="Cambria Math"/>
                            <a:ea typeface="Cambria Math"/>
                          </a:rPr>
                          <m:t>(0)⋅</m:t>
                        </m:r>
                        <m:d>
                          <m:dPr>
                            <m:ctrlPr>
                              <a:rPr lang="ar-EG" sz="1700" b="0" i="1">
                                <a:solidFill>
                                  <a:schemeClr val="tx1"/>
                                </a:solidFill>
                                <a:latin typeface="Cambria Math" panose="02040503050406030204" pitchFamily="18" charset="0"/>
                                <a:ea typeface="Cambria Math"/>
                              </a:rPr>
                            </m:ctrlPr>
                          </m:dPr>
                          <m:e>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𝐶</m:t>
                                </m:r>
                              </m:e>
                              <m:sub>
                                <m:r>
                                  <a:rPr lang="en-US" sz="1700" b="0" i="1">
                                    <a:solidFill>
                                      <a:schemeClr val="tx1"/>
                                    </a:solidFill>
                                    <a:latin typeface="Cambria Math"/>
                                    <a:ea typeface="Cambria Math"/>
                                  </a:rPr>
                                  <m:t>𝑡</m:t>
                                </m:r>
                              </m:sub>
                            </m:sSub>
                            <m:r>
                              <a:rPr lang="ar-EG" sz="1700" b="0" i="1">
                                <a:solidFill>
                                  <a:schemeClr val="tx1"/>
                                </a:solidFill>
                                <a:latin typeface="Cambria Math"/>
                                <a:ea typeface="Cambria Math"/>
                              </a:rPr>
                              <m:t>−1</m:t>
                            </m:r>
                          </m:e>
                        </m:d>
                      </m:den>
                    </m:f>
                  </m:oMath>
                </a14:m>
                <a:r>
                  <a:rPr lang="ar-EG" sz="1700" b="0" dirty="0">
                    <a:solidFill>
                      <a:schemeClr val="tx1"/>
                    </a:solidFill>
                  </a:rPr>
                  <a:t>	</a:t>
                </a:r>
              </a:p>
              <a:p>
                <a:r>
                  <a:rPr lang="en-US" sz="1700" b="0" dirty="0">
                    <a:solidFill>
                      <a:schemeClr val="tx1"/>
                    </a:solidFill>
                  </a:rPr>
                  <a:t>For optimum frame length</a:t>
                </a:r>
              </a:p>
              <a:p>
                <a:pPr marL="0" indent="0">
                  <a:buNone/>
                </a:pPr>
                <a:r>
                  <a:rPr lang="en-US" sz="1700" b="0" dirty="0">
                    <a:solidFill>
                      <a:schemeClr val="tx1"/>
                    </a:solidFill>
                    <a:ea typeface="Cambria Math"/>
                  </a:rPr>
                  <a:t>          </a:t>
                </a:r>
                <a14:m>
                  <m:oMath xmlns:m="http://schemas.openxmlformats.org/officeDocument/2006/math">
                    <m:f>
                      <m:fPr>
                        <m:ctrlPr>
                          <a:rPr lang="en-US"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de-DE"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𝑀𝐶𝑅</m:t>
                            </m:r>
                            <m:r>
                              <a:rPr lang="de-DE" sz="1700" b="0" i="1" smtClean="0">
                                <a:solidFill>
                                  <a:schemeClr val="tx1"/>
                                </a:solidFill>
                                <a:latin typeface="Cambria Math" panose="02040503050406030204" pitchFamily="18" charset="0"/>
                                <a:ea typeface="Cambria Math"/>
                              </a:rPr>
                              <m:t>𝐶</m:t>
                            </m:r>
                          </m:sub>
                        </m:sSub>
                      </m:num>
                      <m:den>
                        <m:r>
                          <a:rPr lang="en-US" sz="1700" b="0" i="1">
                            <a:solidFill>
                              <a:schemeClr val="tx1"/>
                            </a:solidFill>
                            <a:latin typeface="Cambria Math"/>
                            <a:ea typeface="Cambria Math"/>
                          </a:rPr>
                          <m:t>𝜕</m:t>
                        </m:r>
                        <m:r>
                          <a:rPr lang="de-DE" sz="1700" b="0" i="1">
                            <a:solidFill>
                              <a:schemeClr val="tx1"/>
                            </a:solidFill>
                            <a:latin typeface="Cambria Math"/>
                            <a:ea typeface="Cambria Math"/>
                          </a:rPr>
                          <m:t>𝐿</m:t>
                        </m:r>
                      </m:den>
                    </m:f>
                    <m:r>
                      <a:rPr lang="de-DE" sz="1700" b="0" i="1">
                        <a:solidFill>
                          <a:schemeClr val="tx1"/>
                        </a:solidFill>
                        <a:latin typeface="Cambria Math"/>
                        <a:ea typeface="Cambria Math"/>
                      </a:rPr>
                      <m:t>=0</m:t>
                    </m:r>
                  </m:oMath>
                </a14:m>
                <a:endParaRPr lang="de-DE" sz="1700" b="0" dirty="0">
                  <a:solidFill>
                    <a:schemeClr val="tx1"/>
                  </a:solidFill>
                  <a:ea typeface="Cambria Math"/>
                </a:endParaRPr>
              </a:p>
              <a:p>
                <a:endParaRPr lang="en-US" sz="1600" dirty="0">
                  <a:solidFill>
                    <a:schemeClr val="tx1"/>
                  </a:solidFill>
                </a:endParaRPr>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4"/>
                <a:stretch>
                  <a:fillRect l="-296" t="-246"/>
                </a:stretch>
              </a:blipFill>
            </p:spPr>
            <p:txBody>
              <a:bodyPr/>
              <a:lstStyle/>
              <a:p>
                <a:r>
                  <a:rPr lang="en-US">
                    <a:noFill/>
                  </a:rPr>
                  <a:t> </a:t>
                </a:r>
              </a:p>
            </p:txBody>
          </p:sp>
        </mc:Fallback>
      </mc:AlternateContent>
      <p:cxnSp>
        <p:nvCxnSpPr>
          <p:cNvPr id="35" name="Gerade Verbindung mit Pfeil 29">
            <a:extLst>
              <a:ext uri="{FF2B5EF4-FFF2-40B4-BE49-F238E27FC236}">
                <a16:creationId xmlns:a16="http://schemas.microsoft.com/office/drawing/2014/main" id="{6AC7B3C1-06A6-A44A-9AD1-9C077B4C6131}"/>
              </a:ext>
            </a:extLst>
          </p:cNvPr>
          <p:cNvCxnSpPr>
            <a:cxnSpLocks/>
          </p:cNvCxnSpPr>
          <p:nvPr/>
        </p:nvCxnSpPr>
        <p:spPr>
          <a:xfrm>
            <a:off x="6961927" y="3478149"/>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1">
            <a:extLst>
              <a:ext uri="{FF2B5EF4-FFF2-40B4-BE49-F238E27FC236}">
                <a16:creationId xmlns:a16="http://schemas.microsoft.com/office/drawing/2014/main" id="{63D021AC-0740-AC48-9CA6-EFBBE75A5466}"/>
              </a:ext>
            </a:extLst>
          </p:cNvPr>
          <p:cNvCxnSpPr/>
          <p:nvPr/>
        </p:nvCxnSpPr>
        <p:spPr>
          <a:xfrm>
            <a:off x="6135224" y="3476197"/>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feld 32">
                <a:extLst>
                  <a:ext uri="{FF2B5EF4-FFF2-40B4-BE49-F238E27FC236}">
                    <a16:creationId xmlns:a16="http://schemas.microsoft.com/office/drawing/2014/main" id="{E8F79B95-426F-724D-BA49-4DF6F609EFF6}"/>
                  </a:ext>
                </a:extLst>
              </p:cNvPr>
              <p:cNvSpPr txBox="1"/>
              <p:nvPr/>
            </p:nvSpPr>
            <p:spPr>
              <a:xfrm>
                <a:off x="6293720" y="323870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7" name="Textfeld 32">
                <a:extLst>
                  <a:ext uri="{FF2B5EF4-FFF2-40B4-BE49-F238E27FC236}">
                    <a16:creationId xmlns:a16="http://schemas.microsoft.com/office/drawing/2014/main" id="{E8F79B95-426F-724D-BA49-4DF6F609EFF6}"/>
                  </a:ext>
                </a:extLst>
              </p:cNvPr>
              <p:cNvSpPr txBox="1">
                <a:spLocks noRot="1" noChangeAspect="1" noMove="1" noResize="1" noEditPoints="1" noAdjustHandles="1" noChangeArrowheads="1" noChangeShapeType="1" noTextEdit="1"/>
              </p:cNvSpPr>
              <p:nvPr/>
            </p:nvSpPr>
            <p:spPr>
              <a:xfrm>
                <a:off x="6293720" y="3238706"/>
                <a:ext cx="317639" cy="2765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33">
                <a:extLst>
                  <a:ext uri="{FF2B5EF4-FFF2-40B4-BE49-F238E27FC236}">
                    <a16:creationId xmlns:a16="http://schemas.microsoft.com/office/drawing/2014/main" id="{A77BA082-C139-5343-A3B3-4108FD00872F}"/>
                  </a:ext>
                </a:extLst>
              </p:cNvPr>
              <p:cNvSpPr txBox="1"/>
              <p:nvPr/>
            </p:nvSpPr>
            <p:spPr>
              <a:xfrm>
                <a:off x="6991428" y="321592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38" name="Textfeld 33">
                <a:extLst>
                  <a:ext uri="{FF2B5EF4-FFF2-40B4-BE49-F238E27FC236}">
                    <a16:creationId xmlns:a16="http://schemas.microsoft.com/office/drawing/2014/main" id="{A77BA082-C139-5343-A3B3-4108FD00872F}"/>
                  </a:ext>
                </a:extLst>
              </p:cNvPr>
              <p:cNvSpPr txBox="1">
                <a:spLocks noRot="1" noChangeAspect="1" noMove="1" noResize="1" noEditPoints="1" noAdjustHandles="1" noChangeArrowheads="1" noChangeShapeType="1" noTextEdit="1"/>
              </p:cNvSpPr>
              <p:nvPr/>
            </p:nvSpPr>
            <p:spPr>
              <a:xfrm>
                <a:off x="6991428" y="3215926"/>
                <a:ext cx="317639" cy="276532"/>
              </a:xfrm>
              <a:prstGeom prst="rect">
                <a:avLst/>
              </a:prstGeom>
              <a:blipFill>
                <a:blip r:embed="rId6"/>
                <a:stretch>
                  <a:fillRect/>
                </a:stretch>
              </a:blipFill>
            </p:spPr>
            <p:txBody>
              <a:bodyPr/>
              <a:lstStyle/>
              <a:p>
                <a:r>
                  <a:rPr lang="en-US">
                    <a:noFill/>
                  </a:rPr>
                  <a:t> </a:t>
                </a:r>
              </a:p>
            </p:txBody>
          </p:sp>
        </mc:Fallback>
      </mc:AlternateContent>
      <p:sp>
        <p:nvSpPr>
          <p:cNvPr id="39" name="Rectangle 4">
            <a:extLst>
              <a:ext uri="{FF2B5EF4-FFF2-40B4-BE49-F238E27FC236}">
                <a16:creationId xmlns:a16="http://schemas.microsoft.com/office/drawing/2014/main" id="{0338DEBE-2D6D-154C-BCAF-BD70C5C7C4D7}"/>
              </a:ext>
            </a:extLst>
          </p:cNvPr>
          <p:cNvSpPr/>
          <p:nvPr/>
        </p:nvSpPr>
        <p:spPr>
          <a:xfrm>
            <a:off x="6083122" y="288568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30">
            <a:extLst>
              <a:ext uri="{FF2B5EF4-FFF2-40B4-BE49-F238E27FC236}">
                <a16:creationId xmlns:a16="http://schemas.microsoft.com/office/drawing/2014/main" id="{2FFDB559-2EBF-D940-87EC-13612D4255A4}"/>
              </a:ext>
            </a:extLst>
          </p:cNvPr>
          <p:cNvSpPr/>
          <p:nvPr/>
        </p:nvSpPr>
        <p:spPr>
          <a:xfrm>
            <a:off x="6702815" y="2885682"/>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1" name="Rectangle 31">
            <a:extLst>
              <a:ext uri="{FF2B5EF4-FFF2-40B4-BE49-F238E27FC236}">
                <a16:creationId xmlns:a16="http://schemas.microsoft.com/office/drawing/2014/main" id="{782F58B1-64F4-534F-915A-3F6D110F9F36}"/>
              </a:ext>
            </a:extLst>
          </p:cNvPr>
          <p:cNvSpPr/>
          <p:nvPr/>
        </p:nvSpPr>
        <p:spPr>
          <a:xfrm>
            <a:off x="6914844" y="2885682"/>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7BD8EF97-5A65-0B4D-8529-22CC83ECDF7C}"/>
              </a:ext>
            </a:extLst>
          </p:cNvPr>
          <p:cNvSpPr/>
          <p:nvPr/>
        </p:nvSpPr>
        <p:spPr>
          <a:xfrm>
            <a:off x="7922282" y="2890865"/>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5A69FD99-F5B6-5042-8C36-BB271039BDD1}"/>
              </a:ext>
            </a:extLst>
          </p:cNvPr>
          <p:cNvCxnSpPr/>
          <p:nvPr/>
        </p:nvCxnSpPr>
        <p:spPr>
          <a:xfrm>
            <a:off x="6686555" y="3476197"/>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A22562FB-0A53-334D-B3A2-A914E2EA6416}"/>
                  </a:ext>
                </a:extLst>
              </p:cNvPr>
              <p:cNvSpPr txBox="1"/>
              <p:nvPr/>
            </p:nvSpPr>
            <p:spPr>
              <a:xfrm>
                <a:off x="6667233" y="3213974"/>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A22562FB-0A53-334D-B3A2-A914E2EA6416}"/>
                  </a:ext>
                </a:extLst>
              </p:cNvPr>
              <p:cNvSpPr txBox="1">
                <a:spLocks noRot="1" noChangeAspect="1" noMove="1" noResize="1" noEditPoints="1" noAdjustHandles="1" noChangeArrowheads="1" noChangeShapeType="1" noTextEdit="1"/>
              </p:cNvSpPr>
              <p:nvPr/>
            </p:nvSpPr>
            <p:spPr>
              <a:xfrm>
                <a:off x="6667233" y="3213974"/>
                <a:ext cx="317639" cy="276532"/>
              </a:xfrm>
              <a:prstGeom prst="rect">
                <a:avLst/>
              </a:prstGeom>
              <a:blipFill>
                <a:blip r:embed="rId7"/>
                <a:stretch>
                  <a:fillRect/>
                </a:stretch>
              </a:blipFill>
            </p:spPr>
            <p:txBody>
              <a:bodyPr/>
              <a:lstStyle/>
              <a:p>
                <a:r>
                  <a:rPr lang="en-US">
                    <a:noFill/>
                  </a:rPr>
                  <a:t> </a:t>
                </a:r>
              </a:p>
            </p:txBody>
          </p:sp>
        </mc:Fallback>
      </mc:AlternateContent>
      <p:sp>
        <p:nvSpPr>
          <p:cNvPr id="45" name="Pfeil nach unten 56">
            <a:extLst>
              <a:ext uri="{FF2B5EF4-FFF2-40B4-BE49-F238E27FC236}">
                <a16:creationId xmlns:a16="http://schemas.microsoft.com/office/drawing/2014/main" id="{7E3DBB4E-7E56-6149-9930-FB0DB144B66D}"/>
              </a:ext>
            </a:extLst>
          </p:cNvPr>
          <p:cNvSpPr/>
          <p:nvPr/>
        </p:nvSpPr>
        <p:spPr>
          <a:xfrm>
            <a:off x="6590806" y="2172228"/>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6C1934F-CF4E-0F45-B440-EA25A825CD23}"/>
                  </a:ext>
                </a:extLst>
              </p:cNvPr>
              <p:cNvSpPr/>
              <p:nvPr/>
            </p:nvSpPr>
            <p:spPr>
              <a:xfrm>
                <a:off x="7460981" y="2245777"/>
                <a:ext cx="126553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𝑠</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𝑐</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𝑒</m:t>
                          </m:r>
                        </m:sub>
                      </m:sSub>
                    </m:oMath>
                  </m:oMathPara>
                </a14:m>
                <a:endParaRPr lang="en-US" sz="1600" i="1" dirty="0">
                  <a:solidFill>
                    <a:schemeClr val="tx2">
                      <a:lumMod val="50000"/>
                    </a:schemeClr>
                  </a:solidFill>
                  <a:latin typeface="Calibri" panose="020F0502020204030204" pitchFamily="34" charset="0"/>
                </a:endParaRPr>
              </a:p>
            </p:txBody>
          </p:sp>
        </mc:Choice>
        <mc:Fallback xmlns="">
          <p:sp>
            <p:nvSpPr>
              <p:cNvPr id="47" name="Rectangle 46">
                <a:extLst>
                  <a:ext uri="{FF2B5EF4-FFF2-40B4-BE49-F238E27FC236}">
                    <a16:creationId xmlns:a16="http://schemas.microsoft.com/office/drawing/2014/main" id="{86C1934F-CF4E-0F45-B440-EA25A825CD23}"/>
                  </a:ext>
                </a:extLst>
              </p:cNvPr>
              <p:cNvSpPr>
                <a:spLocks noRot="1" noChangeAspect="1" noMove="1" noResize="1" noEditPoints="1" noAdjustHandles="1" noChangeArrowheads="1" noChangeShapeType="1" noTextEdit="1"/>
              </p:cNvSpPr>
              <p:nvPr/>
            </p:nvSpPr>
            <p:spPr>
              <a:xfrm>
                <a:off x="7460981" y="2245777"/>
                <a:ext cx="1265539" cy="338554"/>
              </a:xfrm>
              <a:prstGeom prst="rect">
                <a:avLst/>
              </a:prstGeom>
              <a:blipFill>
                <a:blip r:embed="rId8"/>
                <a:stretch>
                  <a:fillRect/>
                </a:stretch>
              </a:blipFill>
            </p:spPr>
            <p:txBody>
              <a:bodyPr/>
              <a:lstStyle/>
              <a:p>
                <a:r>
                  <a:rPr lang="en-US">
                    <a:noFill/>
                  </a:rPr>
                  <a:t> </a:t>
                </a:r>
              </a:p>
            </p:txBody>
          </p:sp>
        </mc:Fallback>
      </mc:AlternateContent>
      <p:sp>
        <p:nvSpPr>
          <p:cNvPr id="48" name="Rectangle 33">
            <a:extLst>
              <a:ext uri="{FF2B5EF4-FFF2-40B4-BE49-F238E27FC236}">
                <a16:creationId xmlns:a16="http://schemas.microsoft.com/office/drawing/2014/main" id="{39F07C79-B0CD-2347-AD77-FE4EF140DCD1}"/>
              </a:ext>
            </a:extLst>
          </p:cNvPr>
          <p:cNvSpPr/>
          <p:nvPr/>
        </p:nvSpPr>
        <p:spPr>
          <a:xfrm>
            <a:off x="7325158" y="2890866"/>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9" name="Rectangle 4">
            <a:extLst>
              <a:ext uri="{FF2B5EF4-FFF2-40B4-BE49-F238E27FC236}">
                <a16:creationId xmlns:a16="http://schemas.microsoft.com/office/drawing/2014/main" id="{C19EBD11-7294-CD4F-8C37-A797424D224D}"/>
              </a:ext>
            </a:extLst>
          </p:cNvPr>
          <p:cNvSpPr/>
          <p:nvPr/>
        </p:nvSpPr>
        <p:spPr>
          <a:xfrm>
            <a:off x="5485344" y="2885681"/>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nvGrpSpPr>
          <p:cNvPr id="50" name="Group 9">
            <a:extLst>
              <a:ext uri="{FF2B5EF4-FFF2-40B4-BE49-F238E27FC236}">
                <a16:creationId xmlns:a16="http://schemas.microsoft.com/office/drawing/2014/main" id="{B2B284CC-521B-4C4F-9E7A-EE54837939F6}"/>
              </a:ext>
            </a:extLst>
          </p:cNvPr>
          <p:cNvGrpSpPr/>
          <p:nvPr/>
        </p:nvGrpSpPr>
        <p:grpSpPr>
          <a:xfrm>
            <a:off x="4849180" y="1367844"/>
            <a:ext cx="3899284" cy="345213"/>
            <a:chOff x="5004048" y="1484784"/>
            <a:chExt cx="2160240" cy="360040"/>
          </a:xfrm>
        </p:grpSpPr>
        <p:sp>
          <p:nvSpPr>
            <p:cNvPr id="51" name="Rectangle 4">
              <a:extLst>
                <a:ext uri="{FF2B5EF4-FFF2-40B4-BE49-F238E27FC236}">
                  <a16:creationId xmlns:a16="http://schemas.microsoft.com/office/drawing/2014/main" id="{1B40A6B3-03F9-F542-BB57-44E84377B943}"/>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2" name="Rectangle 29">
              <a:extLst>
                <a:ext uri="{FF2B5EF4-FFF2-40B4-BE49-F238E27FC236}">
                  <a16:creationId xmlns:a16="http://schemas.microsoft.com/office/drawing/2014/main" id="{549757A4-9ADC-3D4D-A6A8-7C65E332E9C6}"/>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53" name="Rectangle 30">
              <a:extLst>
                <a:ext uri="{FF2B5EF4-FFF2-40B4-BE49-F238E27FC236}">
                  <a16:creationId xmlns:a16="http://schemas.microsoft.com/office/drawing/2014/main" id="{FA4CB688-0855-984C-AF08-4CB359C8F43B}"/>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4" name="Rectangle 31">
              <a:extLst>
                <a:ext uri="{FF2B5EF4-FFF2-40B4-BE49-F238E27FC236}">
                  <a16:creationId xmlns:a16="http://schemas.microsoft.com/office/drawing/2014/main" id="{D4905483-3BD6-4B44-B073-AE06799BDFAC}"/>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5" name="Rectangle 32">
              <a:extLst>
                <a:ext uri="{FF2B5EF4-FFF2-40B4-BE49-F238E27FC236}">
                  <a16:creationId xmlns:a16="http://schemas.microsoft.com/office/drawing/2014/main" id="{2A5A431A-F9DA-214C-BA54-100904CEFB4D}"/>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6" name="Rectangle 33">
              <a:extLst>
                <a:ext uri="{FF2B5EF4-FFF2-40B4-BE49-F238E27FC236}">
                  <a16:creationId xmlns:a16="http://schemas.microsoft.com/office/drawing/2014/main" id="{9BBFCEFA-62DF-E247-9791-2BD0B969FA1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7" name="Gerade Verbindung mit Pfeil 36">
            <a:extLst>
              <a:ext uri="{FF2B5EF4-FFF2-40B4-BE49-F238E27FC236}">
                <a16:creationId xmlns:a16="http://schemas.microsoft.com/office/drawing/2014/main" id="{08571E72-93F7-394C-AAE4-183691770390}"/>
              </a:ext>
            </a:extLst>
          </p:cNvPr>
          <p:cNvCxnSpPr>
            <a:cxnSpLocks/>
          </p:cNvCxnSpPr>
          <p:nvPr/>
        </p:nvCxnSpPr>
        <p:spPr>
          <a:xfrm>
            <a:off x="4848630" y="1969050"/>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feld 37">
                <a:extLst>
                  <a:ext uri="{FF2B5EF4-FFF2-40B4-BE49-F238E27FC236}">
                    <a16:creationId xmlns:a16="http://schemas.microsoft.com/office/drawing/2014/main" id="{6F6EF378-23D0-2742-B5AF-2F8702E2BF7E}"/>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8" name="Textfeld 37">
                <a:extLst>
                  <a:ext uri="{FF2B5EF4-FFF2-40B4-BE49-F238E27FC236}">
                    <a16:creationId xmlns:a16="http://schemas.microsoft.com/office/drawing/2014/main" id="{6F6EF378-23D0-2742-B5AF-2F8702E2BF7E}"/>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9"/>
                <a:stretch>
                  <a:fillRect r="-19231"/>
                </a:stretch>
              </a:blipFill>
            </p:spPr>
            <p:txBody>
              <a:bodyPr/>
              <a:lstStyle/>
              <a:p>
                <a:r>
                  <a:rPr lang="en-US">
                    <a:noFill/>
                  </a:rPr>
                  <a:t> </a:t>
                </a:r>
              </a:p>
            </p:txBody>
          </p:sp>
        </mc:Fallback>
      </mc:AlternateContent>
      <p:cxnSp>
        <p:nvCxnSpPr>
          <p:cNvPr id="59" name="Gerade Verbindung mit Pfeil 36">
            <a:extLst>
              <a:ext uri="{FF2B5EF4-FFF2-40B4-BE49-F238E27FC236}">
                <a16:creationId xmlns:a16="http://schemas.microsoft.com/office/drawing/2014/main" id="{CAC41520-0268-3F4B-88FB-251B5E2ABE3E}"/>
              </a:ext>
            </a:extLst>
          </p:cNvPr>
          <p:cNvCxnSpPr>
            <a:cxnSpLocks/>
          </p:cNvCxnSpPr>
          <p:nvPr/>
        </p:nvCxnSpPr>
        <p:spPr>
          <a:xfrm>
            <a:off x="6156800" y="1966471"/>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37">
                <a:extLst>
                  <a:ext uri="{FF2B5EF4-FFF2-40B4-BE49-F238E27FC236}">
                    <a16:creationId xmlns:a16="http://schemas.microsoft.com/office/drawing/2014/main" id="{15E905EB-2825-7445-9771-D24BE668FBB5}"/>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0" name="Textfeld 37">
                <a:extLst>
                  <a:ext uri="{FF2B5EF4-FFF2-40B4-BE49-F238E27FC236}">
                    <a16:creationId xmlns:a16="http://schemas.microsoft.com/office/drawing/2014/main" id="{15E905EB-2825-7445-9771-D24BE668FBB5}"/>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1" name="Gerade Verbindung mit Pfeil 36">
            <a:extLst>
              <a:ext uri="{FF2B5EF4-FFF2-40B4-BE49-F238E27FC236}">
                <a16:creationId xmlns:a16="http://schemas.microsoft.com/office/drawing/2014/main" id="{F516333E-BF31-E147-BAB3-CD782CD4C567}"/>
              </a:ext>
            </a:extLst>
          </p:cNvPr>
          <p:cNvCxnSpPr>
            <a:cxnSpLocks/>
          </p:cNvCxnSpPr>
          <p:nvPr/>
        </p:nvCxnSpPr>
        <p:spPr>
          <a:xfrm>
            <a:off x="5499086" y="1976559"/>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feld 37">
                <a:extLst>
                  <a:ext uri="{FF2B5EF4-FFF2-40B4-BE49-F238E27FC236}">
                    <a16:creationId xmlns:a16="http://schemas.microsoft.com/office/drawing/2014/main" id="{29C5CFEC-DA7C-704F-9AEA-8E4076EFCD47}"/>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2" name="Textfeld 37">
                <a:extLst>
                  <a:ext uri="{FF2B5EF4-FFF2-40B4-BE49-F238E27FC236}">
                    <a16:creationId xmlns:a16="http://schemas.microsoft.com/office/drawing/2014/main" id="{29C5CFEC-DA7C-704F-9AEA-8E4076EFCD47}"/>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1"/>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3D4ED43-2B89-E840-BC9C-9E27E14301F7}"/>
                  </a:ext>
                </a:extLst>
              </p:cNvPr>
              <p:cNvSpPr txBox="1"/>
              <p:nvPr/>
            </p:nvSpPr>
            <p:spPr>
              <a:xfrm>
                <a:off x="5331862" y="2253506"/>
                <a:ext cx="1217000" cy="349326"/>
              </a:xfrm>
              <a:prstGeom prst="rect">
                <a:avLst/>
              </a:prstGeom>
              <a:noFill/>
            </p:spPr>
            <p:txBody>
              <a:bodyPr wrap="none" rtlCol="0">
                <a:spAutoFit/>
              </a:bodyPr>
              <a:lstStyle/>
              <a:p>
                <a:r>
                  <a:rPr lang="en-US" sz="1600" dirty="0">
                    <a:solidFill>
                      <a:schemeClr val="tx1"/>
                    </a:solidFill>
                    <a:ea typeface="Cambria Math" panose="02040503050406030204" pitchFamily="18" charset="0"/>
                  </a:rPr>
                  <a:t>0</a:t>
                </a: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de-DE" sz="1600" b="0" i="1" smtClean="0">
                            <a:solidFill>
                              <a:schemeClr val="tx1"/>
                            </a:solidFill>
                            <a:latin typeface="Cambria Math" panose="02040503050406030204" pitchFamily="18" charset="0"/>
                            <a:ea typeface="Cambria Math" panose="02040503050406030204" pitchFamily="18" charset="0"/>
                          </a:rPr>
                          <m:t>2,3</m:t>
                        </m:r>
                      </m:sub>
                    </m:sSub>
                    <m:r>
                      <a:rPr lang="de-DE" sz="1600" b="0" i="1" smtClean="0">
                        <a:solidFill>
                          <a:schemeClr val="tx1"/>
                        </a:solidFill>
                        <a:latin typeface="Cambria Math" panose="02040503050406030204" pitchFamily="18" charset="0"/>
                        <a:ea typeface="Cambria Math" panose="02040503050406030204" pitchFamily="18" charset="0"/>
                      </a:rPr>
                      <m:t>≤1</m:t>
                    </m:r>
                  </m:oMath>
                </a14:m>
                <a:endParaRPr lang="en-US" sz="1600" dirty="0">
                  <a:solidFill>
                    <a:schemeClr val="tx1"/>
                  </a:solidFill>
                  <a:latin typeface="+mj-lt"/>
                </a:endParaRPr>
              </a:p>
            </p:txBody>
          </p:sp>
        </mc:Choice>
        <mc:Fallback xmlns="">
          <p:sp>
            <p:nvSpPr>
              <p:cNvPr id="63" name="TextBox 62">
                <a:extLst>
                  <a:ext uri="{FF2B5EF4-FFF2-40B4-BE49-F238E27FC236}">
                    <a16:creationId xmlns:a16="http://schemas.microsoft.com/office/drawing/2014/main" id="{D3D4ED43-2B89-E840-BC9C-9E27E14301F7}"/>
                  </a:ext>
                </a:extLst>
              </p:cNvPr>
              <p:cNvSpPr txBox="1">
                <a:spLocks noRot="1" noChangeAspect="1" noMove="1" noResize="1" noEditPoints="1" noAdjustHandles="1" noChangeArrowheads="1" noChangeShapeType="1" noTextEdit="1"/>
              </p:cNvSpPr>
              <p:nvPr/>
            </p:nvSpPr>
            <p:spPr>
              <a:xfrm>
                <a:off x="5331862" y="2253506"/>
                <a:ext cx="1217000" cy="349326"/>
              </a:xfrm>
              <a:prstGeom prst="rect">
                <a:avLst/>
              </a:prstGeom>
              <a:blipFill>
                <a:blip r:embed="rId12"/>
                <a:stretch>
                  <a:fillRect l="-3125" b="-13793"/>
                </a:stretch>
              </a:blipFill>
            </p:spPr>
            <p:txBody>
              <a:bodyPr/>
              <a:lstStyle/>
              <a:p>
                <a:r>
                  <a:rPr lang="en-US">
                    <a:noFill/>
                  </a:rPr>
                  <a:t> </a:t>
                </a:r>
              </a:p>
            </p:txBody>
          </p:sp>
        </mc:Fallback>
      </mc:AlternateContent>
    </p:spTree>
    <p:extLst>
      <p:ext uri="{BB962C8B-B14F-4D97-AF65-F5344CB8AC3E}">
        <p14:creationId xmlns:p14="http://schemas.microsoft.com/office/powerpoint/2010/main" val="17998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solidFill>
                <a:srgbClr val="00406F"/>
              </a:solidFill>
            </a:endParaRP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7570089-6CAD-014A-A58B-4ECBFD5067A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rPr>
                  <a:t>After simplifications</a:t>
                </a:r>
                <a:r>
                  <a:rPr lang="en-US" dirty="0">
                    <a:solidFill>
                      <a:schemeClr val="tx1"/>
                    </a:solidFill>
                  </a:rPr>
                  <a:t>:</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m:t>
                      </m:r>
                      <m:sSub>
                        <m:sSubPr>
                          <m:ctrlPr>
                            <a:rPr lang="de-DE" sz="1400" b="0" i="1" kern="0" smtClean="0">
                              <a:solidFill>
                                <a:schemeClr val="tx1"/>
                              </a:solidFill>
                              <a:latin typeface="Cambria Math" panose="02040503050406030204" pitchFamily="18" charset="0"/>
                            </a:rPr>
                          </m:ctrlPr>
                        </m:sSubPr>
                        <m:e>
                          <m:r>
                            <a:rPr lang="de-DE" sz="1400" b="0" i="1" kern="0" smtClean="0">
                              <a:solidFill>
                                <a:schemeClr val="tx1"/>
                              </a:solidFill>
                              <a:latin typeface="Cambria Math" panose="02040503050406030204" pitchFamily="18" charset="0"/>
                            </a:rPr>
                            <m:t>𝐶</m:t>
                          </m:r>
                        </m:e>
                        <m:sub>
                          <m:r>
                            <a:rPr lang="de-DE" sz="1400" b="0" i="1" kern="0" smtClea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r>
                            <a:rPr lang="de-DE" sz="1400" i="1" ker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3</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f>
                            <m:fPr>
                              <m:ctrlPr>
                                <a:rPr lang="de-DE" sz="1400" b="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num>
                            <m:den>
                              <m:r>
                                <a:rPr lang="de-DE" sz="1400" b="0" i="1" kern="0" smtClean="0">
                                  <a:solidFill>
                                    <a:schemeClr val="tx1"/>
                                  </a:solidFill>
                                  <a:latin typeface="Cambria Math" panose="02040503050406030204" pitchFamily="18" charset="0"/>
                                </a:rPr>
                                <m:t>2</m:t>
                              </m:r>
                            </m:den>
                          </m:f>
                          <m:d>
                            <m:dPr>
                              <m:ctrlPr>
                                <a:rPr lang="de-DE" sz="1400" b="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e>
                          </m:d>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2</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3</m:t>
                                      </m:r>
                                    </m:sub>
                                  </m:sSub>
                                </m:e>
                              </m:d>
                            </m:num>
                            <m:den>
                              <m:r>
                                <a:rPr lang="de-DE" sz="1400" i="1" kern="0">
                                  <a:solidFill>
                                    <a:schemeClr val="tx1"/>
                                  </a:solidFill>
                                  <a:latin typeface="Cambria Math" panose="02040503050406030204" pitchFamily="18" charset="0"/>
                                </a:rPr>
                                <m:t>2</m:t>
                              </m:r>
                            </m:den>
                          </m:f>
                          <m:r>
                            <a:rPr lang="de-DE" sz="1400" i="1" kern="0">
                              <a:solidFill>
                                <a:schemeClr val="tx1"/>
                              </a:solidFill>
                              <a:latin typeface="Cambria Math" panose="02040503050406030204" pitchFamily="18" charset="0"/>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num>
                            <m:den>
                              <m:r>
                                <a:rPr lang="de-DE" sz="1400" i="1" kern="0">
                                  <a:solidFill>
                                    <a:schemeClr val="tx1"/>
                                  </a:solidFill>
                                  <a:latin typeface="Cambria Math" panose="02040503050406030204" pitchFamily="18" charset="0"/>
                                </a:rPr>
                                <m:t>2</m:t>
                              </m:r>
                            </m:den>
                          </m:f>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e>
                      </m:d>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oMath>
                  </m:oMathPara>
                </a14:m>
                <a:endParaRPr lang="de-DE" sz="1400" i="1" kern="0" dirty="0">
                  <a:solidFill>
                    <a:schemeClr val="tx1"/>
                  </a:solidFill>
                  <a:latin typeface="Cambria Math" panose="02040503050406030204" pitchFamily="18" charset="0"/>
                </a:endParaRPr>
              </a:p>
              <a:p>
                <a:pPr marL="0" indent="0">
                  <a:buFont typeface="Wingdings" pitchFamily="2" charset="2"/>
                  <a:buNone/>
                </a:pPr>
                <a:endParaRPr lang="de-DE" sz="1400" i="1" kern="0" dirty="0">
                  <a:solidFill>
                    <a:schemeClr val="tx1"/>
                  </a:solidFill>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num>
                        <m:den>
                          <m:r>
                            <a:rPr lang="de-DE" sz="1400" b="0" i="1" kern="0" smtClean="0">
                              <a:solidFill>
                                <a:schemeClr val="tx1"/>
                              </a:solidFill>
                              <a:latin typeface="Cambria Math" panose="02040503050406030204" pitchFamily="18" charset="0"/>
                            </a:rPr>
                            <m:t>6</m:t>
                          </m:r>
                        </m:den>
                      </m:f>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r>
                        <a:rPr lang="de-DE" sz="1400" i="1" kern="0">
                          <a:solidFill>
                            <a:schemeClr val="tx1"/>
                          </a:solidFill>
                          <a:latin typeface="Cambria Math"/>
                        </a:rPr>
                        <m:t>=0</m:t>
                      </m:r>
                    </m:oMath>
                  </m:oMathPara>
                </a14:m>
                <a:endParaRPr lang="en-GB" sz="1400" kern="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The proposed formula:</a:t>
                </a: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6">
                <a:extLst>
                  <a:ext uri="{FF2B5EF4-FFF2-40B4-BE49-F238E27FC236}">
                    <a16:creationId xmlns:a16="http://schemas.microsoft.com/office/drawing/2014/main" id="{95DF5488-5F8D-8C4B-AF42-A7653DB2F1D1}"/>
                  </a:ext>
                </a:extLst>
              </p:cNvPr>
              <p:cNvSpPr/>
              <p:nvPr/>
            </p:nvSpPr>
            <p:spPr>
              <a:xfrm>
                <a:off x="701907" y="4089582"/>
                <a:ext cx="4104456"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smtClean="0">
                              <a:solidFill>
                                <a:schemeClr val="tx1"/>
                              </a:solidFill>
                              <a:latin typeface="Cambria Math"/>
                            </a:rPr>
                            <m:t>𝑇</m:t>
                          </m:r>
                          <m:r>
                            <a:rPr lang="de-DE" sz="1400" b="0" i="1" smtClean="0">
                              <a:solidFill>
                                <a:schemeClr val="tx1"/>
                              </a:solidFill>
                              <a:latin typeface="Cambria Math" panose="02040503050406030204" pitchFamily="18" charset="0"/>
                            </a:rPr>
                            <m:t>𝐴</m:t>
                          </m:r>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6">
                <a:extLst>
                  <a:ext uri="{FF2B5EF4-FFF2-40B4-BE49-F238E27FC236}">
                    <a16:creationId xmlns:a16="http://schemas.microsoft.com/office/drawing/2014/main" id="{95DF5488-5F8D-8C4B-AF42-A7653DB2F1D1}"/>
                  </a:ext>
                </a:extLst>
              </p:cNvPr>
              <p:cNvSpPr>
                <a:spLocks noRot="1" noChangeAspect="1" noMove="1" noResize="1" noEditPoints="1" noAdjustHandles="1" noChangeArrowheads="1" noChangeShapeType="1" noTextEdit="1"/>
              </p:cNvSpPr>
              <p:nvPr/>
            </p:nvSpPr>
            <p:spPr>
              <a:xfrm>
                <a:off x="701907" y="4089582"/>
                <a:ext cx="4104456"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BBF15EF-DA35-034E-AF7E-076F8EE06C6D}"/>
              </a:ext>
            </a:extLst>
          </p:cNvPr>
          <p:cNvGrpSpPr/>
          <p:nvPr/>
        </p:nvGrpSpPr>
        <p:grpSpPr>
          <a:xfrm>
            <a:off x="5935277" y="3771314"/>
            <a:ext cx="2617408" cy="2044102"/>
            <a:chOff x="761455" y="4016445"/>
            <a:chExt cx="2617408" cy="2044102"/>
          </a:xfrm>
        </p:grpSpPr>
        <p:sp>
          <p:nvSpPr>
            <p:cNvPr id="29" name="Abgerundetes Rechteck 18">
              <a:extLst>
                <a:ext uri="{FF2B5EF4-FFF2-40B4-BE49-F238E27FC236}">
                  <a16:creationId xmlns:a16="http://schemas.microsoft.com/office/drawing/2014/main" id="{F9F8B284-576E-0B4E-8618-47A6B98AB66B}"/>
                </a:ext>
              </a:extLst>
            </p:cNvPr>
            <p:cNvSpPr/>
            <p:nvPr/>
          </p:nvSpPr>
          <p:spPr>
            <a:xfrm>
              <a:off x="761455" y="4016445"/>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id="{51EDA58F-752E-A647-8558-B4067EAC61D0}"/>
                    </a:ext>
                  </a:extLst>
                </p:cNvPr>
                <p:cNvSpPr txBox="1"/>
                <p:nvPr/>
              </p:nvSpPr>
              <p:spPr>
                <a:xfrm>
                  <a:off x="942491" y="4073979"/>
                  <a:ext cx="2436372" cy="1986568"/>
                </a:xfrm>
                <a:prstGeom prst="rect">
                  <a:avLst/>
                </a:prstGeom>
              </p:spPr>
              <p:txBody>
                <a:bodyPr wrap="none" rtlCol="0">
                  <a:spAutoFit/>
                </a:bodyPr>
                <a:lstStyle/>
                <a:p>
                  <a:r>
                    <a:rPr lang="en-US" sz="1100" b="0" u="sng" dirty="0"/>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dirty="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dirty="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dirty="0"/>
                </a:p>
                <a:p>
                  <a:endParaRPr lang="en-US" sz="1100" b="0" dirty="0"/>
                </a:p>
              </p:txBody>
            </p:sp>
          </mc:Choice>
          <mc:Fallback xmlns="">
            <p:sp>
              <p:nvSpPr>
                <p:cNvPr id="30" name="Textfeld 19">
                  <a:extLst>
                    <a:ext uri="{FF2B5EF4-FFF2-40B4-BE49-F238E27FC236}">
                      <a16:creationId xmlns:a16="http://schemas.microsoft.com/office/drawing/2014/main" id="{51EDA58F-752E-A647-8558-B4067EAC61D0}"/>
                    </a:ext>
                  </a:extLst>
                </p:cNvPr>
                <p:cNvSpPr txBox="1">
                  <a:spLocks noRot="1" noChangeAspect="1" noMove="1" noResize="1" noEditPoints="1" noAdjustHandles="1" noChangeArrowheads="1" noChangeShapeType="1" noTextEdit="1"/>
                </p:cNvSpPr>
                <p:nvPr/>
              </p:nvSpPr>
              <p:spPr>
                <a:xfrm>
                  <a:off x="942491" y="4073979"/>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5" name="Geschweifte Klammer rechts 12">
            <a:extLst>
              <a:ext uri="{FF2B5EF4-FFF2-40B4-BE49-F238E27FC236}">
                <a16:creationId xmlns:a16="http://schemas.microsoft.com/office/drawing/2014/main" id="{538542B9-FD1F-4947-9017-F064BF702AC3}"/>
              </a:ext>
            </a:extLst>
          </p:cNvPr>
          <p:cNvSpPr/>
          <p:nvPr/>
        </p:nvSpPr>
        <p:spPr>
          <a:xfrm rot="5400000">
            <a:off x="443396" y="1823823"/>
            <a:ext cx="192555" cy="32446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Geschweifte Klammer rechts 13">
            <a:extLst>
              <a:ext uri="{FF2B5EF4-FFF2-40B4-BE49-F238E27FC236}">
                <a16:creationId xmlns:a16="http://schemas.microsoft.com/office/drawing/2014/main" id="{FABF123D-CC3F-D242-B65F-60F4AAA0CC21}"/>
              </a:ext>
            </a:extLst>
          </p:cNvPr>
          <p:cNvSpPr/>
          <p:nvPr/>
        </p:nvSpPr>
        <p:spPr>
          <a:xfrm rot="5400000">
            <a:off x="1900735" y="1375899"/>
            <a:ext cx="297968" cy="127696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4">
            <a:extLst>
              <a:ext uri="{FF2B5EF4-FFF2-40B4-BE49-F238E27FC236}">
                <a16:creationId xmlns:a16="http://schemas.microsoft.com/office/drawing/2014/main" id="{953664CC-4DC8-6A49-AFBF-9D7C1314895A}"/>
              </a:ext>
            </a:extLst>
          </p:cNvPr>
          <p:cNvSpPr/>
          <p:nvPr/>
        </p:nvSpPr>
        <p:spPr>
          <a:xfrm rot="5400000">
            <a:off x="4357367" y="1032699"/>
            <a:ext cx="257549" cy="201401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Geschweifte Klammer rechts 15">
            <a:extLst>
              <a:ext uri="{FF2B5EF4-FFF2-40B4-BE49-F238E27FC236}">
                <a16:creationId xmlns:a16="http://schemas.microsoft.com/office/drawing/2014/main" id="{88CE37A2-4BAE-FC4C-8CC9-18ECD4B7E348}"/>
              </a:ext>
            </a:extLst>
          </p:cNvPr>
          <p:cNvSpPr/>
          <p:nvPr/>
        </p:nvSpPr>
        <p:spPr>
          <a:xfrm rot="5400000">
            <a:off x="7043253" y="1106227"/>
            <a:ext cx="297968" cy="181631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Geschweifte Klammer rechts 16">
            <a:extLst>
              <a:ext uri="{FF2B5EF4-FFF2-40B4-BE49-F238E27FC236}">
                <a16:creationId xmlns:a16="http://schemas.microsoft.com/office/drawing/2014/main" id="{D8B9B076-5A87-6045-A618-CA240E990DEF}"/>
              </a:ext>
            </a:extLst>
          </p:cNvPr>
          <p:cNvSpPr/>
          <p:nvPr/>
        </p:nvSpPr>
        <p:spPr>
          <a:xfrm rot="5400000">
            <a:off x="754787" y="2424163"/>
            <a:ext cx="160674" cy="91536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feld 17">
                <a:extLst>
                  <a:ext uri="{FF2B5EF4-FFF2-40B4-BE49-F238E27FC236}">
                    <a16:creationId xmlns:a16="http://schemas.microsoft.com/office/drawing/2014/main" id="{3F184B93-0D92-FA46-8934-84E81909E8DC}"/>
                  </a:ext>
                </a:extLst>
              </p:cNvPr>
              <p:cNvSpPr txBox="1"/>
              <p:nvPr/>
            </p:nvSpPr>
            <p:spPr>
              <a:xfrm>
                <a:off x="365599" y="1998206"/>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6" name="Textfeld 17">
                <a:extLst>
                  <a:ext uri="{FF2B5EF4-FFF2-40B4-BE49-F238E27FC236}">
                    <a16:creationId xmlns:a16="http://schemas.microsoft.com/office/drawing/2014/main" id="{3F184B93-0D92-FA46-8934-84E81909E8DC}"/>
                  </a:ext>
                </a:extLst>
              </p:cNvPr>
              <p:cNvSpPr txBox="1">
                <a:spLocks noRot="1" noChangeAspect="1" noMove="1" noResize="1" noEditPoints="1" noAdjustHandles="1" noChangeArrowheads="1" noChangeShapeType="1" noTextEdit="1"/>
              </p:cNvSpPr>
              <p:nvPr/>
            </p:nvSpPr>
            <p:spPr>
              <a:xfrm>
                <a:off x="365599" y="1998206"/>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feld 18">
                <a:extLst>
                  <a:ext uri="{FF2B5EF4-FFF2-40B4-BE49-F238E27FC236}">
                    <a16:creationId xmlns:a16="http://schemas.microsoft.com/office/drawing/2014/main" id="{DB091DCF-ED4B-6A4A-9CF0-F2D257161D17}"/>
                  </a:ext>
                </a:extLst>
              </p:cNvPr>
              <p:cNvSpPr txBox="1"/>
              <p:nvPr/>
            </p:nvSpPr>
            <p:spPr>
              <a:xfrm>
                <a:off x="1835696"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7" name="Textfeld 18">
                <a:extLst>
                  <a:ext uri="{FF2B5EF4-FFF2-40B4-BE49-F238E27FC236}">
                    <a16:creationId xmlns:a16="http://schemas.microsoft.com/office/drawing/2014/main" id="{DB091DCF-ED4B-6A4A-9CF0-F2D257161D17}"/>
                  </a:ext>
                </a:extLst>
              </p:cNvPr>
              <p:cNvSpPr txBox="1">
                <a:spLocks noRot="1" noChangeAspect="1" noMove="1" noResize="1" noEditPoints="1" noAdjustHandles="1" noChangeArrowheads="1" noChangeShapeType="1" noTextEdit="1"/>
              </p:cNvSpPr>
              <p:nvPr/>
            </p:nvSpPr>
            <p:spPr>
              <a:xfrm>
                <a:off x="1835696" y="208233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9">
                <a:extLst>
                  <a:ext uri="{FF2B5EF4-FFF2-40B4-BE49-F238E27FC236}">
                    <a16:creationId xmlns:a16="http://schemas.microsoft.com/office/drawing/2014/main" id="{D73F4B9D-2978-6748-BFC1-FF7058EF0191}"/>
                  </a:ext>
                </a:extLst>
              </p:cNvPr>
              <p:cNvSpPr txBox="1"/>
              <p:nvPr/>
            </p:nvSpPr>
            <p:spPr>
              <a:xfrm>
                <a:off x="4342125"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8" name="Textfeld 19">
                <a:extLst>
                  <a:ext uri="{FF2B5EF4-FFF2-40B4-BE49-F238E27FC236}">
                    <a16:creationId xmlns:a16="http://schemas.microsoft.com/office/drawing/2014/main" id="{D73F4B9D-2978-6748-BFC1-FF7058EF0191}"/>
                  </a:ext>
                </a:extLst>
              </p:cNvPr>
              <p:cNvSpPr txBox="1">
                <a:spLocks noRot="1" noChangeAspect="1" noMove="1" noResize="1" noEditPoints="1" noAdjustHandles="1" noChangeArrowheads="1" noChangeShapeType="1" noTextEdit="1"/>
              </p:cNvSpPr>
              <p:nvPr/>
            </p:nvSpPr>
            <p:spPr>
              <a:xfrm>
                <a:off x="4342125" y="2082334"/>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20">
                <a:extLst>
                  <a:ext uri="{FF2B5EF4-FFF2-40B4-BE49-F238E27FC236}">
                    <a16:creationId xmlns:a16="http://schemas.microsoft.com/office/drawing/2014/main" id="{B6CF566E-CF88-A34D-8D2B-CEF9F165FC9E}"/>
                  </a:ext>
                </a:extLst>
              </p:cNvPr>
              <p:cNvSpPr txBox="1"/>
              <p:nvPr/>
            </p:nvSpPr>
            <p:spPr>
              <a:xfrm>
                <a:off x="7048221"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39" name="Textfeld 20">
                <a:extLst>
                  <a:ext uri="{FF2B5EF4-FFF2-40B4-BE49-F238E27FC236}">
                    <a16:creationId xmlns:a16="http://schemas.microsoft.com/office/drawing/2014/main" id="{B6CF566E-CF88-A34D-8D2B-CEF9F165FC9E}"/>
                  </a:ext>
                </a:extLst>
              </p:cNvPr>
              <p:cNvSpPr txBox="1">
                <a:spLocks noRot="1" noChangeAspect="1" noMove="1" noResize="1" noEditPoints="1" noAdjustHandles="1" noChangeArrowheads="1" noChangeShapeType="1" noTextEdit="1"/>
              </p:cNvSpPr>
              <p:nvPr/>
            </p:nvSpPr>
            <p:spPr>
              <a:xfrm>
                <a:off x="7048221" y="216748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1">
                <a:extLst>
                  <a:ext uri="{FF2B5EF4-FFF2-40B4-BE49-F238E27FC236}">
                    <a16:creationId xmlns:a16="http://schemas.microsoft.com/office/drawing/2014/main" id="{F26AC29C-A20E-3642-875D-D795E0A9BFEB}"/>
                  </a:ext>
                </a:extLst>
              </p:cNvPr>
              <p:cNvSpPr txBox="1"/>
              <p:nvPr/>
            </p:nvSpPr>
            <p:spPr>
              <a:xfrm>
                <a:off x="681758" y="293174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0" name="Textfeld 21">
                <a:extLst>
                  <a:ext uri="{FF2B5EF4-FFF2-40B4-BE49-F238E27FC236}">
                    <a16:creationId xmlns:a16="http://schemas.microsoft.com/office/drawing/2014/main" id="{F26AC29C-A20E-3642-875D-D795E0A9BFEB}"/>
                  </a:ext>
                </a:extLst>
              </p:cNvPr>
              <p:cNvSpPr txBox="1">
                <a:spLocks noRot="1" noChangeAspect="1" noMove="1" noResize="1" noEditPoints="1" noAdjustHandles="1" noChangeArrowheads="1" noChangeShapeType="1" noTextEdit="1"/>
              </p:cNvSpPr>
              <p:nvPr/>
            </p:nvSpPr>
            <p:spPr>
              <a:xfrm>
                <a:off x="681758" y="2931742"/>
                <a:ext cx="288032" cy="338554"/>
              </a:xfrm>
              <a:prstGeom prst="rect">
                <a:avLst/>
              </a:prstGeom>
              <a:blipFill>
                <a:blip r:embed="rId12"/>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C5A3065-9947-AB43-B294-255407900F7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312236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Frame length comparison</a:t>
                </a:r>
                <a:endParaRPr lang="en-US" sz="1600" kern="0" dirty="0">
                  <a:latin typeface="Calibri" panose="020F0502020204030204" pitchFamily="34" charset="0"/>
                  <a:cs typeface="Calibri" panose="020F0502020204030204" pitchFamily="34" charset="0"/>
                </a:endParaRPr>
              </a:p>
              <a:p>
                <a:pPr lvl="1"/>
                <a:r>
                  <a:rPr lang="en-US" sz="1400" kern="0" dirty="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dirty="0">
                  <a:cs typeface="Calibri" panose="020F0502020204030204" pitchFamily="34" charset="0"/>
                </a:endParaRPr>
              </a:p>
              <a:p>
                <a:pPr lvl="1"/>
                <a14:m>
                  <m:oMath xmlns:m="http://schemas.openxmlformats.org/officeDocument/2006/math">
                    <m:sSub>
                      <m:sSubPr>
                        <m:ctrlPr>
                          <a:rPr lang="en-US" sz="140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2</m:t>
                        </m:r>
                      </m:sub>
                    </m:s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400" i="1" kern="0" dirty="0">
                    <a:cs typeface="Calibri" panose="020F0502020204030204" pitchFamily="34" charset="0"/>
                  </a:rPr>
                  <a:t> </a:t>
                </a:r>
                <a14:m>
                  <m:oMath xmlns:m="http://schemas.openxmlformats.org/officeDocument/2006/math">
                    <m:sSub>
                      <m:sSubPr>
                        <m:ctrlPr>
                          <a:rPr lang="en-US" sz="1400" i="1" ker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3 </m:t>
                        </m:r>
                      </m:sub>
                    </m:sSub>
                  </m:oMath>
                </a14:m>
                <a:r>
                  <a:rPr lang="en-US" sz="1400" i="1" kern="0" dirty="0">
                    <a:cs typeface="Calibri" panose="020F0502020204030204" pitchFamily="34" charset="0"/>
                  </a:rPr>
                  <a:t> </a:t>
                </a:r>
                <a:r>
                  <a:rPr lang="en-US" sz="1400" kern="0" dirty="0">
                    <a:latin typeface="Calibri" panose="020F0502020204030204" pitchFamily="34" charset="0"/>
                    <a:cs typeface="Calibri" panose="020F0502020204030204" pitchFamily="34" charset="0"/>
                  </a:rPr>
                  <a:t>collision recovery probability for two, three collided tags per slot</a:t>
                </a:r>
                <a:endParaRPr lang="en-US" sz="1400" i="1" kern="0" dirty="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dirty="0"/>
                  <a:t>: Slot duration constant</a:t>
                </a:r>
              </a:p>
              <a:p>
                <a:pPr lvl="1"/>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lvl="1"/>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3999706752"/>
              </p:ext>
            </p:extLst>
          </p:nvPr>
        </p:nvGraphicFramePr>
        <p:xfrm>
          <a:off x="466725" y="2420888"/>
          <a:ext cx="3927636" cy="33123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225567210"/>
              </p:ext>
            </p:extLst>
          </p:nvPr>
        </p:nvGraphicFramePr>
        <p:xfrm>
          <a:off x="4538823" y="2420888"/>
          <a:ext cx="4105275" cy="3312368"/>
        </p:xfrm>
        <a:graphic>
          <a:graphicData uri="http://schemas.openxmlformats.org/drawingml/2006/chart">
            <c:chart xmlns:c="http://schemas.openxmlformats.org/drawingml/2006/chart" xmlns:r="http://schemas.openxmlformats.org/officeDocument/2006/relationships" r:id="rId8"/>
          </a:graphicData>
        </a:graphic>
      </p:graphicFrame>
      <p:pic>
        <p:nvPicPr>
          <p:cNvPr id="6" name="Picture 5">
            <a:extLst>
              <a:ext uri="{FF2B5EF4-FFF2-40B4-BE49-F238E27FC236}">
                <a16:creationId xmlns:a16="http://schemas.microsoft.com/office/drawing/2014/main" id="{453FD2E8-25BC-4443-BF51-2FC2D4435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71" y="2852936"/>
            <a:ext cx="3876030" cy="2768600"/>
          </a:xfrm>
          <a:prstGeom prst="rect">
            <a:avLst/>
          </a:prstGeom>
        </p:spPr>
      </p:pic>
      <p:pic>
        <p:nvPicPr>
          <p:cNvPr id="13" name="Picture 12">
            <a:extLst>
              <a:ext uri="{FF2B5EF4-FFF2-40B4-BE49-F238E27FC236}">
                <a16:creationId xmlns:a16="http://schemas.microsoft.com/office/drawing/2014/main" id="{A19CDCC2-FECB-E243-8E0C-B96199840C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5477" y="2852936"/>
            <a:ext cx="3959355" cy="2768600"/>
          </a:xfrm>
          <a:prstGeom prst="rect">
            <a:avLst/>
          </a:prstGeom>
        </p:spPr>
      </p:pic>
      <p:sp>
        <p:nvSpPr>
          <p:cNvPr id="12" name="TextBox 11">
            <a:extLst>
              <a:ext uri="{FF2B5EF4-FFF2-40B4-BE49-F238E27FC236}">
                <a16:creationId xmlns:a16="http://schemas.microsoft.com/office/drawing/2014/main" id="{55BFD6B5-2F3B-3D42-983F-693EE504D71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270734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B987953-7BAF-1C47-B1B0-04978FA16B8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𝐴𝑀</m:t>
                        </m:r>
                        <m:r>
                          <a:rPr lang="de-DE" sz="1400" i="1">
                            <a:latin typeface="Cambria Math" panose="02040503050406030204" pitchFamily="18" charset="0"/>
                          </a:rPr>
                          <m:t>𝐶</m:t>
                        </m:r>
                        <m:r>
                          <a:rPr lang="de-DE" sz="1400" b="0" i="1" smtClean="0">
                            <a:latin typeface="Cambria Math" panose="02040503050406030204" pitchFamily="18" charset="0"/>
                          </a:rPr>
                          <m:t>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kern="0">
                        <a:latin typeface="Cambria Math" panose="02040503050406030204" pitchFamily="18" charset="0"/>
                      </a:rPr>
                      <m:t>, </m:t>
                    </m:r>
                    <m:sSub>
                      <m:sSubPr>
                        <m:ctrlPr>
                          <a:rPr lang="en-US" sz="1400" i="1" kern="0" smtClean="0">
                            <a:latin typeface="Cambria Math" panose="02040503050406030204" pitchFamily="18" charset="0"/>
                            <a:ea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2</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6</m:t>
                    </m:r>
                    <m:sSub>
                      <m:sSubPr>
                        <m:ctrlPr>
                          <a:rPr lang="en-US" sz="1400" i="1" kern="0">
                            <a:latin typeface="Cambria Math" panose="02040503050406030204" pitchFamily="18" charset="0"/>
                            <a:ea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m:t>
                        </m:r>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3</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5</m:t>
                    </m:r>
                  </m:oMath>
                </a14:m>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BF4733F-6117-1947-8534-5F2CDB6E1FBA}"/>
              </a:ext>
            </a:extLst>
          </p:cNvPr>
          <p:cNvGrpSpPr/>
          <p:nvPr/>
        </p:nvGrpSpPr>
        <p:grpSpPr>
          <a:xfrm>
            <a:off x="825672" y="2564904"/>
            <a:ext cx="7855649" cy="3138155"/>
            <a:chOff x="825672" y="2653578"/>
            <a:chExt cx="7855649" cy="3444899"/>
          </a:xfrm>
        </p:grpSpPr>
        <p:pic>
          <p:nvPicPr>
            <p:cNvPr id="5" name="Picture 4">
              <a:extLst>
                <a:ext uri="{FF2B5EF4-FFF2-40B4-BE49-F238E27FC236}">
                  <a16:creationId xmlns:a16="http://schemas.microsoft.com/office/drawing/2014/main" id="{14ED64B6-A15C-FE42-A08A-2328756FD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2653578"/>
              <a:ext cx="7853737" cy="34448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AE1CB2-F59C-4D40-94D4-4A1166125FB7}"/>
                    </a:ext>
                  </a:extLst>
                </p:cNvPr>
                <p:cNvSpPr txBox="1"/>
                <p:nvPr/>
              </p:nvSpPr>
              <p:spPr>
                <a:xfrm rot="16200000">
                  <a:off x="243999" y="3938665"/>
                  <a:ext cx="1486512" cy="323165"/>
                </a:xfrm>
                <a:prstGeom prst="rect">
                  <a:avLst/>
                </a:prstGeom>
                <a:solidFill>
                  <a:schemeClr val="bg1"/>
                </a:solidFill>
              </p:spPr>
              <p:txBody>
                <a:bodyPr wrap="square" rtlCol="0">
                  <a:spAutoFit/>
                </a:bodyPr>
                <a:lstStyle/>
                <a:p>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𝜁</m:t>
                          </m:r>
                        </m:e>
                        <m:sub>
                          <m:r>
                            <a:rPr lang="de-DE" sz="1500" b="0" i="1" smtClean="0">
                              <a:latin typeface="Cambria Math" panose="02040503050406030204" pitchFamily="18" charset="0"/>
                              <a:ea typeface="Cambria Math" panose="02040503050406030204" pitchFamily="18" charset="0"/>
                            </a:rPr>
                            <m:t>𝑇𝐴𝑀𝐶𝑅𝐶</m:t>
                          </m:r>
                        </m:sub>
                      </m:sSub>
                    </m:oMath>
                  </a14:m>
                  <a:r>
                    <a:rPr lang="en-US" sz="1500" dirty="0">
                      <a:latin typeface="+mj-lt"/>
                    </a:rPr>
                    <a:t> [%]</a:t>
                  </a:r>
                </a:p>
              </p:txBody>
            </p:sp>
          </mc:Choice>
          <mc:Fallback xmlns="">
            <p:sp>
              <p:nvSpPr>
                <p:cNvPr id="4" name="TextBox 3">
                  <a:extLst>
                    <a:ext uri="{FF2B5EF4-FFF2-40B4-BE49-F238E27FC236}">
                      <a16:creationId xmlns:a16="http://schemas.microsoft.com/office/drawing/2014/main" id="{38AE1CB2-F59C-4D40-94D4-4A1166125FB7}"/>
                    </a:ext>
                  </a:extLst>
                </p:cNvPr>
                <p:cNvSpPr txBox="1">
                  <a:spLocks noRot="1" noChangeAspect="1" noMove="1" noResize="1" noEditPoints="1" noAdjustHandles="1" noChangeArrowheads="1" noChangeShapeType="1" noTextEdit="1"/>
                </p:cNvSpPr>
                <p:nvPr/>
              </p:nvSpPr>
              <p:spPr>
                <a:xfrm rot="16200000">
                  <a:off x="243999" y="3938665"/>
                  <a:ext cx="1486512" cy="323165"/>
                </a:xfrm>
                <a:prstGeom prst="rect">
                  <a:avLst/>
                </a:prstGeom>
                <a:blipFill>
                  <a:blip r:embed="rId7"/>
                  <a:stretch>
                    <a:fillRect l="-3846" r="-23077"/>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EA160FE0-15F0-0E45-8894-8C5290A6F99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1409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sz="2800" dirty="0">
                <a:latin typeface="Calibri" panose="020F0502020204030204" pitchFamily="34" charset="0"/>
                <a:cs typeface="Calibri" panose="020F0502020204030204" pitchFamily="34" charset="0"/>
              </a:rPr>
              <a:t>Outline</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a:t>
                </a:r>
                <a:r>
                  <a:rPr lang="en-US" sz="1600" b="1">
                    <a:latin typeface="Calibri" panose="020F0502020204030204" pitchFamily="34" charset="0"/>
                    <a:cs typeface="Calibri" panose="020F0502020204030204" pitchFamily="34" charset="0"/>
                  </a:rPr>
                  <a:t>Length</a:t>
                </a:r>
                <a:r>
                  <a:rPr lang="en-US" sz="1600" b="1"/>
                  <a:t>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latin typeface="Calibri" panose="020F0502020204030204" pitchFamily="34" charset="0"/>
                  <a:cs typeface="Calibri" panose="020F0502020204030204" pitchFamily="34" charset="0"/>
                </a:rPr>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grpSp>
        <p:nvGrpSpPr>
          <p:cNvPr id="5" name="Group 4">
            <a:extLst>
              <a:ext uri="{FF2B5EF4-FFF2-40B4-BE49-F238E27FC236}">
                <a16:creationId xmlns:a16="http://schemas.microsoft.com/office/drawing/2014/main" id="{CB15C1D9-94D6-094B-A0CB-2C4CE208D247}"/>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Improvements</a:t>
                </a:r>
                <a:r>
                  <a:rPr lang="en-US" sz="2400" b="1" dirty="0">
                    <a:latin typeface="Calibri" panose="020F0502020204030204" pitchFamily="34" charset="0"/>
                    <a:cs typeface="Calibri" panose="020F0502020204030204" pitchFamily="34" charset="0"/>
                  </a:rPr>
                  <a:t> of the EPCglobal C1 G2 Standard</a:t>
                </a:r>
              </a:p>
            </p:txBody>
          </p:sp>
        </p:grpSp>
        <p:pic>
          <p:nvPicPr>
            <p:cNvPr id="9" name="Picture 8">
              <a:extLst>
                <a:ext uri="{FF2B5EF4-FFF2-40B4-BE49-F238E27FC236}">
                  <a16:creationId xmlns:a16="http://schemas.microsoft.com/office/drawing/2014/main" id="{DE6FBB74-E1A7-DD4A-8E17-C129E0AB58B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
        <p:nvSpPr>
          <p:cNvPr id="48" name="Datumsplatzhalter 1">
            <a:extLst>
              <a:ext uri="{FF2B5EF4-FFF2-40B4-BE49-F238E27FC236}">
                <a16:creationId xmlns:a16="http://schemas.microsoft.com/office/drawing/2014/main" id="{5D3D3E56-0BB3-5546-86FB-D63A179A5B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89D714D3-71B9-954C-A784-A9532A7F2ECA}"/>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606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ML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m:rPr>
                        <m:sty m:val="p"/>
                      </m:rPr>
                      <a:rPr lang="de-DE" sz="1600" kern="0">
                        <a:latin typeface="Cambria Math" panose="02040503050406030204" pitchFamily="18" charset="0"/>
                      </a:rPr>
                      <m:t>dB</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Slots durations</a:t>
                </a:r>
                <a:r>
                  <a:rPr lang="en-US" sz="1600" kern="0" baseline="30000" dirty="0"/>
                  <a:t>[14]</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[14]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pic>
        <p:nvPicPr>
          <p:cNvPr id="13" name="Picture 12">
            <a:extLst>
              <a:ext uri="{FF2B5EF4-FFF2-40B4-BE49-F238E27FC236}">
                <a16:creationId xmlns:a16="http://schemas.microsoft.com/office/drawing/2014/main" id="{5E7FDF86-7468-DB4C-86C7-B3B7C05E9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2420888"/>
            <a:ext cx="7995537" cy="3434209"/>
          </a:xfrm>
          <a:prstGeom prst="rect">
            <a:avLst/>
          </a:prstGeom>
        </p:spPr>
      </p:pic>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411113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dirty="0"/>
              <a:t>FSA after Frame Length Optimization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474241"/>
            <a:ext cx="2133600" cy="123111"/>
          </a:xfrm>
          <a:prstGeom prst="rect">
            <a:avLst/>
          </a:prstGeom>
        </p:spPr>
        <p:txBody>
          <a:bodyPr/>
          <a:lstStyle/>
          <a:p>
            <a:fld id="{BA3EBB8B-2C3F-0C4E-B9FA-207DE0B929E4}" type="datetime1">
              <a:rPr lang="de-DE" smtClean="0"/>
              <a:t>11.02.19</a:t>
            </a:fld>
            <a:endParaRPr lang="de-DE" dirty="0"/>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sp>
        <p:nvSpPr>
          <p:cNvPr id="46" name="Rectangle 45">
            <a:extLst>
              <a:ext uri="{FF2B5EF4-FFF2-40B4-BE49-F238E27FC236}">
                <a16:creationId xmlns:a16="http://schemas.microsoft.com/office/drawing/2014/main" id="{4ED59DC8-EDB2-9B4A-80C1-CF2D76E33513}"/>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Frame length optimization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a:solidFill>
                  <a:srgbClr val="DDE899"/>
                </a:solidFill>
                <a:effectLst>
                  <a:outerShdw blurRad="38100" dist="38100" dir="2700000" algn="tl">
                    <a:srgbClr val="000000">
                      <a:alpha val="43137"/>
                    </a:srgbClr>
                  </a:outerShdw>
                </a:effectLst>
              </a:rPr>
              <a:t>90%</a:t>
            </a:r>
            <a:endParaRPr lang="en-US" sz="300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961076"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6" name="TextBox 75">
            <a:extLst>
              <a:ext uri="{FF2B5EF4-FFF2-40B4-BE49-F238E27FC236}">
                <a16:creationId xmlns:a16="http://schemas.microsoft.com/office/drawing/2014/main" id="{80F45328-AA1D-564A-A2A2-59C3B1074CE6}"/>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A6321E-E4B3-1F42-8C65-A2F52F5418A6}"/>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78" name="TextBox 77">
                <a:extLst>
                  <a:ext uri="{FF2B5EF4-FFF2-40B4-BE49-F238E27FC236}">
                    <a16:creationId xmlns:a16="http://schemas.microsoft.com/office/drawing/2014/main" id="{74A6321E-E4B3-1F42-8C65-A2F52F5418A6}"/>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p:sp>
        <p:nvSpPr>
          <p:cNvPr id="86" name="Left Brace 85">
            <a:extLst>
              <a:ext uri="{FF2B5EF4-FFF2-40B4-BE49-F238E27FC236}">
                <a16:creationId xmlns:a16="http://schemas.microsoft.com/office/drawing/2014/main" id="{4189BE67-AF6B-F047-8BBD-4C46F17841AE}"/>
              </a:ext>
            </a:extLst>
          </p:cNvPr>
          <p:cNvSpPr/>
          <p:nvPr/>
        </p:nvSpPr>
        <p:spPr bwMode="auto">
          <a:xfrm>
            <a:off x="2123728" y="2852936"/>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DEA6C58-BE30-E742-A542-7F0D9231D63E}"/>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262689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929373"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0C3867B7-70F2-1047-8623-98EB9900B703}"/>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F1480169-572D-D84E-9F11-13AF47620557}"/>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6BF5F8C2-E975-C641-B383-1A15CC22F704}"/>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13453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Collided Slot in EPCglobal C1G2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B4BA3D1-8012-0E47-AD4E-78336803725D}"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9" name="Textplatzhalter 6">
            <a:extLst>
              <a:ext uri="{FF2B5EF4-FFF2-40B4-BE49-F238E27FC236}">
                <a16:creationId xmlns:a16="http://schemas.microsoft.com/office/drawing/2014/main" id="{745D959E-0F2A-0F41-88D8-3DCC4A908F54}"/>
              </a:ext>
            </a:extLst>
          </p:cNvPr>
          <p:cNvSpPr txBox="1">
            <a:spLocks/>
          </p:cNvSpPr>
          <p:nvPr/>
        </p:nvSpPr>
        <p:spPr>
          <a:xfrm>
            <a:off x="288000" y="1098048"/>
            <a:ext cx="8568000" cy="5139264"/>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Without collision recovery</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500" kern="0" dirty="0"/>
          </a:p>
          <a:p>
            <a:endParaRPr lang="en-US" sz="1500" kern="0" dirty="0"/>
          </a:p>
          <a:p>
            <a:endParaRPr lang="en-US" sz="1500" kern="0" dirty="0"/>
          </a:p>
          <a:p>
            <a:r>
              <a:rPr lang="en-US" sz="1600" dirty="0">
                <a:latin typeface="Calibri" panose="020F0502020204030204" pitchFamily="34" charset="0"/>
                <a:cs typeface="Calibri" panose="020F0502020204030204" pitchFamily="34" charset="0"/>
              </a:rPr>
              <a:t>With collision recovery</a:t>
            </a:r>
          </a:p>
          <a:p>
            <a:endParaRPr lang="en-US" sz="1600" kern="0" dirty="0"/>
          </a:p>
          <a:p>
            <a:endParaRPr lang="en-US" sz="1600" kern="0" dirty="0"/>
          </a:p>
          <a:p>
            <a:pPr lvl="3"/>
            <a:endParaRPr lang="en-US" sz="1400" kern="0" dirty="0"/>
          </a:p>
          <a:p>
            <a:pPr marL="0" indent="0">
              <a:buFont typeface="Wingdings" pitchFamily="2" charset="2"/>
              <a:buNone/>
            </a:pPr>
            <a:endParaRPr lang="en-US" sz="1400" kern="0" dirty="0"/>
          </a:p>
          <a:p>
            <a:pPr marL="0" indent="0">
              <a:buFont typeface="Wingdings" pitchFamily="2" charset="2"/>
              <a:buNone/>
            </a:pPr>
            <a:endParaRPr lang="en-US" sz="1400" kern="0" dirty="0"/>
          </a:p>
          <a:p>
            <a:endParaRPr lang="en-US" sz="1600" kern="0" dirty="0"/>
          </a:p>
          <a:p>
            <a:endParaRPr lang="en-US" sz="1600" kern="0" dirty="0"/>
          </a:p>
          <a:p>
            <a:endParaRPr lang="en-US" sz="1600" kern="0" dirty="0"/>
          </a:p>
          <a:p>
            <a:pPr marL="0" indent="0">
              <a:buNone/>
            </a:pPr>
            <a:endParaRPr lang="en-US" sz="1600" kern="0" dirty="0"/>
          </a:p>
          <a:p>
            <a:endParaRPr lang="en-US" sz="1600" kern="0" dirty="0"/>
          </a:p>
          <a:p>
            <a:endParaRPr lang="en-US" sz="1600" kern="0" dirty="0"/>
          </a:p>
          <a:p>
            <a:pPr marL="0" indent="0">
              <a:buFont typeface="Wingdings" pitchFamily="2" charset="2"/>
              <a:buNone/>
            </a:pPr>
            <a:endParaRPr lang="en-US" sz="1600" kern="0" dirty="0"/>
          </a:p>
          <a:p>
            <a:endParaRPr lang="en-US" sz="1600" kern="0" dirty="0"/>
          </a:p>
          <a:p>
            <a:pPr marL="0" indent="0">
              <a:buFont typeface="Wingdings" pitchFamily="2" charset="2"/>
              <a:buNone/>
            </a:pPr>
            <a:endParaRPr lang="en-US" sz="1600" kern="0" dirty="0"/>
          </a:p>
          <a:p>
            <a:pPr marL="0" indent="0">
              <a:buFont typeface="Wingdings" pitchFamily="2" charset="2"/>
              <a:buNone/>
            </a:pPr>
            <a:endParaRPr lang="en-US" sz="1600" kern="0" dirty="0"/>
          </a:p>
        </p:txBody>
      </p:sp>
      <p:sp>
        <p:nvSpPr>
          <p:cNvPr id="15" name="Textfeld 16">
            <a:extLst>
              <a:ext uri="{FF2B5EF4-FFF2-40B4-BE49-F238E27FC236}">
                <a16:creationId xmlns:a16="http://schemas.microsoft.com/office/drawing/2014/main" id="{6790AAB6-A2AE-3642-9286-D25B2143BB81}"/>
              </a:ext>
            </a:extLst>
          </p:cNvPr>
          <p:cNvSpPr txBox="1"/>
          <p:nvPr/>
        </p:nvSpPr>
        <p:spPr>
          <a:xfrm>
            <a:off x="8326299" y="3090446"/>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grpSp>
        <p:nvGrpSpPr>
          <p:cNvPr id="142" name="Group 141">
            <a:extLst>
              <a:ext uri="{FF2B5EF4-FFF2-40B4-BE49-F238E27FC236}">
                <a16:creationId xmlns:a16="http://schemas.microsoft.com/office/drawing/2014/main" id="{451E4C38-A181-8A40-843C-9F387804318F}"/>
              </a:ext>
            </a:extLst>
          </p:cNvPr>
          <p:cNvGrpSpPr/>
          <p:nvPr/>
        </p:nvGrpSpPr>
        <p:grpSpPr>
          <a:xfrm>
            <a:off x="1270513" y="2044352"/>
            <a:ext cx="762005" cy="722539"/>
            <a:chOff x="1270513" y="2044352"/>
            <a:chExt cx="785142" cy="987393"/>
          </a:xfrm>
        </p:grpSpPr>
        <p:cxnSp>
          <p:nvCxnSpPr>
            <p:cNvPr id="42" name="Gerade Verbindung 49">
              <a:extLst>
                <a:ext uri="{FF2B5EF4-FFF2-40B4-BE49-F238E27FC236}">
                  <a16:creationId xmlns:a16="http://schemas.microsoft.com/office/drawing/2014/main" id="{9F760751-FDB8-7447-B95B-8F018360FD79}"/>
                </a:ext>
              </a:extLst>
            </p:cNvPr>
            <p:cNvCxnSpPr>
              <a:cxnSpLocks/>
            </p:cNvCxnSpPr>
            <p:nvPr/>
          </p:nvCxnSpPr>
          <p:spPr>
            <a:xfrm>
              <a:off x="1962268" y="2071043"/>
              <a:ext cx="93387" cy="417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Gerade Verbindung 50">
              <a:extLst>
                <a:ext uri="{FF2B5EF4-FFF2-40B4-BE49-F238E27FC236}">
                  <a16:creationId xmlns:a16="http://schemas.microsoft.com/office/drawing/2014/main" id="{B1A3D333-7D15-D940-942F-794942663795}"/>
                </a:ext>
              </a:extLst>
            </p:cNvPr>
            <p:cNvCxnSpPr>
              <a:cxnSpLocks/>
            </p:cNvCxnSpPr>
            <p:nvPr/>
          </p:nvCxnSpPr>
          <p:spPr>
            <a:xfrm flipH="1">
              <a:off x="1270513" y="2044352"/>
              <a:ext cx="209372" cy="4444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Rechteck 55">
              <a:extLst>
                <a:ext uri="{FF2B5EF4-FFF2-40B4-BE49-F238E27FC236}">
                  <a16:creationId xmlns:a16="http://schemas.microsoft.com/office/drawing/2014/main" id="{A0759503-A660-384F-A7DE-C286A465F371}"/>
                </a:ext>
              </a:extLst>
            </p:cNvPr>
            <p:cNvSpPr/>
            <p:nvPr/>
          </p:nvSpPr>
          <p:spPr>
            <a:xfrm>
              <a:off x="1272796" y="2469290"/>
              <a:ext cx="782859"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grpSp>
      <p:cxnSp>
        <p:nvCxnSpPr>
          <p:cNvPr id="10" name="Gerade Verbindung mit Pfeil 12">
            <a:extLst>
              <a:ext uri="{FF2B5EF4-FFF2-40B4-BE49-F238E27FC236}">
                <a16:creationId xmlns:a16="http://schemas.microsoft.com/office/drawing/2014/main" id="{90E1783A-0591-F94C-84A4-4D52A8A453DF}"/>
              </a:ext>
            </a:extLst>
          </p:cNvPr>
          <p:cNvCxnSpPr>
            <a:cxnSpLocks/>
          </p:cNvCxnSpPr>
          <p:nvPr/>
        </p:nvCxnSpPr>
        <p:spPr>
          <a:xfrm flipH="1">
            <a:off x="8499963" y="1531142"/>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AE2C0273-A6FA-8943-905C-8000F0DFF470}"/>
              </a:ext>
            </a:extLst>
          </p:cNvPr>
          <p:cNvSpPr txBox="1"/>
          <p:nvPr/>
        </p:nvSpPr>
        <p:spPr>
          <a:xfrm>
            <a:off x="5597048" y="1274897"/>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3" name="Textfeld 14">
            <a:extLst>
              <a:ext uri="{FF2B5EF4-FFF2-40B4-BE49-F238E27FC236}">
                <a16:creationId xmlns:a16="http://schemas.microsoft.com/office/drawing/2014/main" id="{5ED06246-0BA7-D941-BEA8-06331464E015}"/>
              </a:ext>
            </a:extLst>
          </p:cNvPr>
          <p:cNvSpPr txBox="1"/>
          <p:nvPr/>
        </p:nvSpPr>
        <p:spPr>
          <a:xfrm>
            <a:off x="8240889" y="1257700"/>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8" name="Gerade Verbindung mit Pfeil 20">
            <a:extLst>
              <a:ext uri="{FF2B5EF4-FFF2-40B4-BE49-F238E27FC236}">
                <a16:creationId xmlns:a16="http://schemas.microsoft.com/office/drawing/2014/main" id="{EBCC03DD-32AE-5942-B156-2AB8F0D3F07C}"/>
              </a:ext>
            </a:extLst>
          </p:cNvPr>
          <p:cNvCxnSpPr/>
          <p:nvPr/>
        </p:nvCxnSpPr>
        <p:spPr>
          <a:xfrm>
            <a:off x="5936762" y="158539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21">
            <a:extLst>
              <a:ext uri="{FF2B5EF4-FFF2-40B4-BE49-F238E27FC236}">
                <a16:creationId xmlns:a16="http://schemas.microsoft.com/office/drawing/2014/main" id="{B1EDAFE7-1D9B-1941-83A2-A0D91B45572A}"/>
              </a:ext>
            </a:extLst>
          </p:cNvPr>
          <p:cNvCxnSpPr/>
          <p:nvPr/>
        </p:nvCxnSpPr>
        <p:spPr>
          <a:xfrm flipH="1">
            <a:off x="5942846" y="207332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8">
            <a:extLst>
              <a:ext uri="{FF2B5EF4-FFF2-40B4-BE49-F238E27FC236}">
                <a16:creationId xmlns:a16="http://schemas.microsoft.com/office/drawing/2014/main" id="{92EA8E2C-E527-AB48-876B-87030045634C}"/>
              </a:ext>
            </a:extLst>
          </p:cNvPr>
          <p:cNvSpPr txBox="1"/>
          <p:nvPr/>
        </p:nvSpPr>
        <p:spPr>
          <a:xfrm rot="396810">
            <a:off x="6560241" y="1427215"/>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sp>
        <p:nvSpPr>
          <p:cNvPr id="23" name="Textfeld 29">
            <a:extLst>
              <a:ext uri="{FF2B5EF4-FFF2-40B4-BE49-F238E27FC236}">
                <a16:creationId xmlns:a16="http://schemas.microsoft.com/office/drawing/2014/main" id="{6A08E140-B0D0-E844-BA83-7B564544A8A2}"/>
              </a:ext>
            </a:extLst>
          </p:cNvPr>
          <p:cNvSpPr txBox="1"/>
          <p:nvPr/>
        </p:nvSpPr>
        <p:spPr>
          <a:xfrm rot="21129546">
            <a:off x="6535160" y="1952345"/>
            <a:ext cx="143238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24" name="Gerade Verbindung mit Pfeil 30">
            <a:extLst>
              <a:ext uri="{FF2B5EF4-FFF2-40B4-BE49-F238E27FC236}">
                <a16:creationId xmlns:a16="http://schemas.microsoft.com/office/drawing/2014/main" id="{2358701B-F884-2041-AA1E-84AFCDABC2EF}"/>
              </a:ext>
            </a:extLst>
          </p:cNvPr>
          <p:cNvCxnSpPr/>
          <p:nvPr/>
        </p:nvCxnSpPr>
        <p:spPr>
          <a:xfrm>
            <a:off x="5936762" y="2609054"/>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61">
            <a:extLst>
              <a:ext uri="{FF2B5EF4-FFF2-40B4-BE49-F238E27FC236}">
                <a16:creationId xmlns:a16="http://schemas.microsoft.com/office/drawing/2014/main" id="{9758CA7C-3C8B-4346-B90D-38BF37B2143E}"/>
              </a:ext>
            </a:extLst>
          </p:cNvPr>
          <p:cNvCxnSpPr>
            <a:cxnSpLocks/>
          </p:cNvCxnSpPr>
          <p:nvPr/>
        </p:nvCxnSpPr>
        <p:spPr>
          <a:xfrm flipH="1">
            <a:off x="5848099" y="1553250"/>
            <a:ext cx="19431" cy="1008963"/>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E6A2EE-4C21-414D-B64E-DA4AAB943FF2}"/>
                  </a:ext>
                </a:extLst>
              </p:cNvPr>
              <p:cNvSpPr txBox="1"/>
              <p:nvPr/>
            </p:nvSpPr>
            <p:spPr>
              <a:xfrm>
                <a:off x="5508104" y="1767550"/>
                <a:ext cx="289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kern="0" smtClean="0">
                              <a:latin typeface="Cambria Math" panose="02040503050406030204" pitchFamily="18" charset="0"/>
                            </a:rPr>
                          </m:ctrlPr>
                        </m:sSubPr>
                        <m:e>
                          <m:r>
                            <a:rPr lang="de-DE" b="0" i="1" kern="0" smtClean="0">
                              <a:latin typeface="Cambria Math" panose="02040503050406030204" pitchFamily="18" charset="0"/>
                            </a:rPr>
                            <m:t>𝑡</m:t>
                          </m:r>
                        </m:e>
                        <m:sub>
                          <m:r>
                            <a:rPr lang="de-DE" b="0" i="1" kern="0" smtClean="0">
                              <a:latin typeface="Cambria Math" panose="02040503050406030204" pitchFamily="18" charset="0"/>
                            </a:rPr>
                            <m:t>𝑐</m:t>
                          </m:r>
                        </m:sub>
                      </m:sSub>
                    </m:oMath>
                  </m:oMathPara>
                </a14:m>
                <a:endParaRPr lang="en-US">
                  <a:latin typeface="+mj-lt"/>
                </a:endParaRPr>
              </a:p>
            </p:txBody>
          </p:sp>
        </mc:Choice>
        <mc:Fallback xmlns="">
          <p:sp>
            <p:nvSpPr>
              <p:cNvPr id="62" name="TextBox 61">
                <a:extLst>
                  <a:ext uri="{FF2B5EF4-FFF2-40B4-BE49-F238E27FC236}">
                    <a16:creationId xmlns:a16="http://schemas.microsoft.com/office/drawing/2014/main" id="{0BE6A2EE-4C21-414D-B64E-DA4AAB943FF2}"/>
                  </a:ext>
                </a:extLst>
              </p:cNvPr>
              <p:cNvSpPr txBox="1">
                <a:spLocks noRot="1" noChangeAspect="1" noMove="1" noResize="1" noEditPoints="1" noAdjustHandles="1" noChangeArrowheads="1" noChangeShapeType="1" noTextEdit="1"/>
              </p:cNvSpPr>
              <p:nvPr/>
            </p:nvSpPr>
            <p:spPr>
              <a:xfrm>
                <a:off x="5508104" y="1767550"/>
                <a:ext cx="289717" cy="369332"/>
              </a:xfrm>
              <a:prstGeom prst="rect">
                <a:avLst/>
              </a:prstGeom>
              <a:blipFill>
                <a:blip r:embed="rId5"/>
                <a:stretch>
                  <a:fillRect/>
                </a:stretch>
              </a:blipFill>
            </p:spPr>
            <p:txBody>
              <a:bodyPr/>
              <a:lstStyle/>
              <a:p>
                <a:r>
                  <a:rPr lang="en-US">
                    <a:noFill/>
                  </a:rPr>
                  <a:t> </a:t>
                </a:r>
              </a:p>
            </p:txBody>
          </p:sp>
        </mc:Fallback>
      </mc:AlternateContent>
      <p:sp>
        <p:nvSpPr>
          <p:cNvPr id="63" name="Textfeld 28">
            <a:extLst>
              <a:ext uri="{FF2B5EF4-FFF2-40B4-BE49-F238E27FC236}">
                <a16:creationId xmlns:a16="http://schemas.microsoft.com/office/drawing/2014/main" id="{3F4F1B6A-0846-0F46-8A4E-12938BF2F70E}"/>
              </a:ext>
            </a:extLst>
          </p:cNvPr>
          <p:cNvSpPr txBox="1"/>
          <p:nvPr/>
        </p:nvSpPr>
        <p:spPr>
          <a:xfrm rot="396810">
            <a:off x="6749298" y="2465334"/>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grpSp>
        <p:nvGrpSpPr>
          <p:cNvPr id="72" name="Group 71">
            <a:extLst>
              <a:ext uri="{FF2B5EF4-FFF2-40B4-BE49-F238E27FC236}">
                <a16:creationId xmlns:a16="http://schemas.microsoft.com/office/drawing/2014/main" id="{C1F248D6-B7E2-4744-9290-8BE852287BC2}"/>
              </a:ext>
            </a:extLst>
          </p:cNvPr>
          <p:cNvGrpSpPr/>
          <p:nvPr/>
        </p:nvGrpSpPr>
        <p:grpSpPr>
          <a:xfrm>
            <a:off x="480542" y="1549030"/>
            <a:ext cx="3921279" cy="502839"/>
            <a:chOff x="366658" y="3087429"/>
            <a:chExt cx="3921279" cy="502839"/>
          </a:xfrm>
        </p:grpSpPr>
        <p:grpSp>
          <p:nvGrpSpPr>
            <p:cNvPr id="73" name="Gruppieren 81">
              <a:extLst>
                <a:ext uri="{FF2B5EF4-FFF2-40B4-BE49-F238E27FC236}">
                  <a16:creationId xmlns:a16="http://schemas.microsoft.com/office/drawing/2014/main" id="{23DC8D1D-F6C7-1643-9FF2-D4D42154F411}"/>
                </a:ext>
              </a:extLst>
            </p:cNvPr>
            <p:cNvGrpSpPr/>
            <p:nvPr/>
          </p:nvGrpSpPr>
          <p:grpSpPr>
            <a:xfrm>
              <a:off x="370266" y="3087429"/>
              <a:ext cx="3917671" cy="500066"/>
              <a:chOff x="370266" y="3735501"/>
              <a:chExt cx="3917671" cy="500066"/>
            </a:xfrm>
          </p:grpSpPr>
          <p:sp>
            <p:nvSpPr>
              <p:cNvPr id="77" name="Rectangle 64">
                <a:extLst>
                  <a:ext uri="{FF2B5EF4-FFF2-40B4-BE49-F238E27FC236}">
                    <a16:creationId xmlns:a16="http://schemas.microsoft.com/office/drawing/2014/main" id="{510FA98A-D976-CF4B-BAE2-2B211B95EDB3}"/>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65">
                <a:extLst>
                  <a:ext uri="{FF2B5EF4-FFF2-40B4-BE49-F238E27FC236}">
                    <a16:creationId xmlns:a16="http://schemas.microsoft.com/office/drawing/2014/main" id="{3508C937-73F8-F04C-B4AA-F23E300EACAA}"/>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0" name="Rectangle 31">
                <a:extLst>
                  <a:ext uri="{FF2B5EF4-FFF2-40B4-BE49-F238E27FC236}">
                    <a16:creationId xmlns:a16="http://schemas.microsoft.com/office/drawing/2014/main" id="{5D4D6040-D704-0A49-A90F-3D413200011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1" name="Rectangle 65">
                <a:extLst>
                  <a:ext uri="{FF2B5EF4-FFF2-40B4-BE49-F238E27FC236}">
                    <a16:creationId xmlns:a16="http://schemas.microsoft.com/office/drawing/2014/main" id="{8A7E2A6F-A827-C143-98E2-B8BEBA1220C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3" name="Rectangle 31">
                <a:extLst>
                  <a:ext uri="{FF2B5EF4-FFF2-40B4-BE49-F238E27FC236}">
                    <a16:creationId xmlns:a16="http://schemas.microsoft.com/office/drawing/2014/main" id="{D011892D-B417-B844-8689-CEBB07216368}"/>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74" name="Rectangle 31">
              <a:extLst>
                <a:ext uri="{FF2B5EF4-FFF2-40B4-BE49-F238E27FC236}">
                  <a16:creationId xmlns:a16="http://schemas.microsoft.com/office/drawing/2014/main" id="{85EE801B-F123-B444-BF75-3BA349FA37C2}"/>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75" name="Rectangle 107">
              <a:extLst>
                <a:ext uri="{FF2B5EF4-FFF2-40B4-BE49-F238E27FC236}">
                  <a16:creationId xmlns:a16="http://schemas.microsoft.com/office/drawing/2014/main" id="{6CD04C19-0E49-0F4C-8D83-CEBCFFA9B788}"/>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76" name="Rectangle 31">
              <a:extLst>
                <a:ext uri="{FF2B5EF4-FFF2-40B4-BE49-F238E27FC236}">
                  <a16:creationId xmlns:a16="http://schemas.microsoft.com/office/drawing/2014/main" id="{247354BC-CA77-B747-863D-5ED139AE1CC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sp>
        <p:nvSpPr>
          <p:cNvPr id="85" name="Rectangle 107">
            <a:extLst>
              <a:ext uri="{FF2B5EF4-FFF2-40B4-BE49-F238E27FC236}">
                <a16:creationId xmlns:a16="http://schemas.microsoft.com/office/drawing/2014/main" id="{EFB4D980-0680-E645-A903-0C8D4EA13DEB}"/>
              </a:ext>
            </a:extLst>
          </p:cNvPr>
          <p:cNvSpPr/>
          <p:nvPr/>
        </p:nvSpPr>
        <p:spPr>
          <a:xfrm>
            <a:off x="1969006" y="1549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6" name="Rectangle 31">
            <a:extLst>
              <a:ext uri="{FF2B5EF4-FFF2-40B4-BE49-F238E27FC236}">
                <a16:creationId xmlns:a16="http://schemas.microsoft.com/office/drawing/2014/main" id="{1688B089-E9E7-C441-A0CA-8F4B63972FBF}"/>
              </a:ext>
            </a:extLst>
          </p:cNvPr>
          <p:cNvSpPr/>
          <p:nvPr/>
        </p:nvSpPr>
        <p:spPr>
          <a:xfrm>
            <a:off x="2451790" y="1549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7" name="Rectangle 31">
            <a:extLst>
              <a:ext uri="{FF2B5EF4-FFF2-40B4-BE49-F238E27FC236}">
                <a16:creationId xmlns:a16="http://schemas.microsoft.com/office/drawing/2014/main" id="{8304D883-8BBD-1D4B-A8F0-DF931698BEE3}"/>
              </a:ext>
            </a:extLst>
          </p:cNvPr>
          <p:cNvSpPr/>
          <p:nvPr/>
        </p:nvSpPr>
        <p:spPr>
          <a:xfrm>
            <a:off x="2954636" y="1549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8" name="Rectangle 107">
            <a:extLst>
              <a:ext uri="{FF2B5EF4-FFF2-40B4-BE49-F238E27FC236}">
                <a16:creationId xmlns:a16="http://schemas.microsoft.com/office/drawing/2014/main" id="{8F2C77E6-4E9F-BB46-BA28-7E1654B3558D}"/>
              </a:ext>
            </a:extLst>
          </p:cNvPr>
          <p:cNvSpPr/>
          <p:nvPr/>
        </p:nvSpPr>
        <p:spPr>
          <a:xfrm>
            <a:off x="3412323" y="1546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9" name="Rectangle 31">
            <a:extLst>
              <a:ext uri="{FF2B5EF4-FFF2-40B4-BE49-F238E27FC236}">
                <a16:creationId xmlns:a16="http://schemas.microsoft.com/office/drawing/2014/main" id="{B2127E44-45E2-F14E-B438-5135C1DBE708}"/>
              </a:ext>
            </a:extLst>
          </p:cNvPr>
          <p:cNvSpPr/>
          <p:nvPr/>
        </p:nvSpPr>
        <p:spPr>
          <a:xfrm>
            <a:off x="3901755" y="1546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6" name="Textfeld 16">
            <a:extLst>
              <a:ext uri="{FF2B5EF4-FFF2-40B4-BE49-F238E27FC236}">
                <a16:creationId xmlns:a16="http://schemas.microsoft.com/office/drawing/2014/main" id="{1D0A0C00-38F7-EE49-9EAE-D0007EB0A0D9}"/>
              </a:ext>
            </a:extLst>
          </p:cNvPr>
          <p:cNvSpPr txBox="1"/>
          <p:nvPr/>
        </p:nvSpPr>
        <p:spPr>
          <a:xfrm>
            <a:off x="8326299" y="5826750"/>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cxnSp>
        <p:nvCxnSpPr>
          <p:cNvPr id="100" name="Gerade Verbindung mit Pfeil 12">
            <a:extLst>
              <a:ext uri="{FF2B5EF4-FFF2-40B4-BE49-F238E27FC236}">
                <a16:creationId xmlns:a16="http://schemas.microsoft.com/office/drawing/2014/main" id="{18B80404-8632-E549-B49E-FB0DEAFFCEDD}"/>
              </a:ext>
            </a:extLst>
          </p:cNvPr>
          <p:cNvCxnSpPr>
            <a:cxnSpLocks/>
          </p:cNvCxnSpPr>
          <p:nvPr/>
        </p:nvCxnSpPr>
        <p:spPr>
          <a:xfrm flipH="1">
            <a:off x="8491310"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Gerade Verbindung mit Pfeil 20">
            <a:extLst>
              <a:ext uri="{FF2B5EF4-FFF2-40B4-BE49-F238E27FC236}">
                <a16:creationId xmlns:a16="http://schemas.microsoft.com/office/drawing/2014/main" id="{7D5224E0-0E7F-F44E-97EC-E9013BD01A79}"/>
              </a:ext>
            </a:extLst>
          </p:cNvPr>
          <p:cNvCxnSpPr/>
          <p:nvPr/>
        </p:nvCxnSpPr>
        <p:spPr>
          <a:xfrm>
            <a:off x="5936762" y="377128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Gerade Verbindung mit Pfeil 21">
            <a:extLst>
              <a:ext uri="{FF2B5EF4-FFF2-40B4-BE49-F238E27FC236}">
                <a16:creationId xmlns:a16="http://schemas.microsoft.com/office/drawing/2014/main" id="{5DD0AA8F-7BB8-504B-BF1A-57894DF75893}"/>
              </a:ext>
            </a:extLst>
          </p:cNvPr>
          <p:cNvCxnSpPr/>
          <p:nvPr/>
        </p:nvCxnSpPr>
        <p:spPr>
          <a:xfrm flipH="1">
            <a:off x="5942846" y="425921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feld 28">
            <a:extLst>
              <a:ext uri="{FF2B5EF4-FFF2-40B4-BE49-F238E27FC236}">
                <a16:creationId xmlns:a16="http://schemas.microsoft.com/office/drawing/2014/main" id="{45AE64C3-C2F1-F44C-8046-C20D7CD5BC32}"/>
              </a:ext>
            </a:extLst>
          </p:cNvPr>
          <p:cNvSpPr txBox="1"/>
          <p:nvPr/>
        </p:nvSpPr>
        <p:spPr>
          <a:xfrm rot="396810">
            <a:off x="6560241" y="3652841"/>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104" name="Textfeld 29">
            <a:extLst>
              <a:ext uri="{FF2B5EF4-FFF2-40B4-BE49-F238E27FC236}">
                <a16:creationId xmlns:a16="http://schemas.microsoft.com/office/drawing/2014/main" id="{4C859BEF-D3B5-C347-97B0-FA80711B27FC}"/>
              </a:ext>
            </a:extLst>
          </p:cNvPr>
          <p:cNvSpPr txBox="1"/>
          <p:nvPr/>
        </p:nvSpPr>
        <p:spPr>
          <a:xfrm rot="21129546">
            <a:off x="6415686" y="417004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105" name="Gerade Verbindung mit Pfeil 30">
            <a:extLst>
              <a:ext uri="{FF2B5EF4-FFF2-40B4-BE49-F238E27FC236}">
                <a16:creationId xmlns:a16="http://schemas.microsoft.com/office/drawing/2014/main" id="{BC80EECA-1EFC-ED42-9598-7ED5F3C384FD}"/>
              </a:ext>
            </a:extLst>
          </p:cNvPr>
          <p:cNvCxnSpPr>
            <a:cxnSpLocks/>
          </p:cNvCxnSpPr>
          <p:nvPr/>
        </p:nvCxnSpPr>
        <p:spPr>
          <a:xfrm>
            <a:off x="5936762" y="4724131"/>
            <a:ext cx="2554548" cy="150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Gerade Verbindung mit Pfeil 61">
            <a:extLst>
              <a:ext uri="{FF2B5EF4-FFF2-40B4-BE49-F238E27FC236}">
                <a16:creationId xmlns:a16="http://schemas.microsoft.com/office/drawing/2014/main" id="{87FEE773-52E7-5642-A938-D2791074C3C2}"/>
              </a:ext>
            </a:extLst>
          </p:cNvPr>
          <p:cNvCxnSpPr>
            <a:cxnSpLocks/>
          </p:cNvCxnSpPr>
          <p:nvPr/>
        </p:nvCxnSpPr>
        <p:spPr>
          <a:xfrm flipH="1">
            <a:off x="5848712" y="3766993"/>
            <a:ext cx="19432" cy="165253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8A6A69D-17BE-0149-96D9-8F904D7B5788}"/>
                  </a:ext>
                </a:extLst>
              </p:cNvPr>
              <p:cNvSpPr txBox="1"/>
              <p:nvPr/>
            </p:nvSpPr>
            <p:spPr>
              <a:xfrm>
                <a:off x="5508104" y="4149080"/>
                <a:ext cx="4081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1600" i="1" kern="0" smtClean="0">
                              <a:latin typeface="Cambria Math" panose="02040503050406030204" pitchFamily="18" charset="0"/>
                            </a:rPr>
                          </m:ctrlPr>
                        </m:sSubPr>
                        <m:e>
                          <m:r>
                            <a:rPr lang="de-DE" sz="1600" b="0" i="1" kern="0" smtClean="0">
                              <a:latin typeface="Cambria Math" panose="02040503050406030204" pitchFamily="18" charset="0"/>
                            </a:rPr>
                            <m:t>𝑡</m:t>
                          </m:r>
                        </m:e>
                        <m:sub>
                          <m:r>
                            <a:rPr lang="de-DE" sz="1600" b="0" i="1" kern="0" smtClean="0">
                              <a:latin typeface="Cambria Math" panose="02040503050406030204" pitchFamily="18" charset="0"/>
                            </a:rPr>
                            <m:t>𝑐</m:t>
                          </m:r>
                        </m:sub>
                      </m:sSub>
                    </m:oMath>
                  </m:oMathPara>
                </a14:m>
                <a:endParaRPr lang="en-US" sz="1600">
                  <a:latin typeface="+mj-lt"/>
                </a:endParaRPr>
              </a:p>
            </p:txBody>
          </p:sp>
        </mc:Choice>
        <mc:Fallback xmlns="">
          <p:sp>
            <p:nvSpPr>
              <p:cNvPr id="108" name="TextBox 107">
                <a:extLst>
                  <a:ext uri="{FF2B5EF4-FFF2-40B4-BE49-F238E27FC236}">
                    <a16:creationId xmlns:a16="http://schemas.microsoft.com/office/drawing/2014/main" id="{C8A6A69D-17BE-0149-96D9-8F904D7B5788}"/>
                  </a:ext>
                </a:extLst>
              </p:cNvPr>
              <p:cNvSpPr txBox="1">
                <a:spLocks noRot="1" noChangeAspect="1" noMove="1" noResize="1" noEditPoints="1" noAdjustHandles="1" noChangeArrowheads="1" noChangeShapeType="1" noTextEdit="1"/>
              </p:cNvSpPr>
              <p:nvPr/>
            </p:nvSpPr>
            <p:spPr>
              <a:xfrm>
                <a:off x="5508104" y="4149080"/>
                <a:ext cx="408124" cy="338554"/>
              </a:xfrm>
              <a:prstGeom prst="rect">
                <a:avLst/>
              </a:prstGeom>
              <a:blipFill>
                <a:blip r:embed="rId6"/>
                <a:stretch>
                  <a:fillRect/>
                </a:stretch>
              </a:blipFill>
            </p:spPr>
            <p:txBody>
              <a:bodyPr/>
              <a:lstStyle/>
              <a:p>
                <a:r>
                  <a:rPr lang="en-US">
                    <a:noFill/>
                  </a:rPr>
                  <a:t> </a:t>
                </a:r>
              </a:p>
            </p:txBody>
          </p:sp>
        </mc:Fallback>
      </mc:AlternateContent>
      <p:sp>
        <p:nvSpPr>
          <p:cNvPr id="109" name="Textfeld 28">
            <a:extLst>
              <a:ext uri="{FF2B5EF4-FFF2-40B4-BE49-F238E27FC236}">
                <a16:creationId xmlns:a16="http://schemas.microsoft.com/office/drawing/2014/main" id="{82E462F5-3A43-1A40-9A53-E79B9B6BC3E0}"/>
              </a:ext>
            </a:extLst>
          </p:cNvPr>
          <p:cNvSpPr txBox="1"/>
          <p:nvPr/>
        </p:nvSpPr>
        <p:spPr>
          <a:xfrm rot="267795">
            <a:off x="7027218" y="4509482"/>
            <a:ext cx="53758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r>
              <a:rPr lang="en-US" sz="1400" baseline="-25000" dirty="0">
                <a:latin typeface="Calibri" panose="020F0502020204030204" pitchFamily="34" charset="0"/>
                <a:cs typeface="Calibri" panose="020F0502020204030204" pitchFamily="34" charset="0"/>
              </a:rPr>
              <a:t>1</a:t>
            </a:r>
            <a:endParaRPr lang="en-US" sz="1400" b="0" baseline="-250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4E65D00A-5358-DF4D-A6BB-43A6C9D1DFD8}"/>
              </a:ext>
            </a:extLst>
          </p:cNvPr>
          <p:cNvGrpSpPr/>
          <p:nvPr/>
        </p:nvGrpSpPr>
        <p:grpSpPr>
          <a:xfrm>
            <a:off x="480542" y="3645024"/>
            <a:ext cx="3921279" cy="505845"/>
            <a:chOff x="480542" y="3645024"/>
            <a:chExt cx="3921279" cy="505845"/>
          </a:xfrm>
        </p:grpSpPr>
        <p:grpSp>
          <p:nvGrpSpPr>
            <p:cNvPr id="110" name="Group 109">
              <a:extLst>
                <a:ext uri="{FF2B5EF4-FFF2-40B4-BE49-F238E27FC236}">
                  <a16:creationId xmlns:a16="http://schemas.microsoft.com/office/drawing/2014/main" id="{F30EE55B-9F2C-8342-B55A-2AFAC5F9B8DC}"/>
                </a:ext>
              </a:extLst>
            </p:cNvPr>
            <p:cNvGrpSpPr/>
            <p:nvPr/>
          </p:nvGrpSpPr>
          <p:grpSpPr>
            <a:xfrm>
              <a:off x="480542" y="3648030"/>
              <a:ext cx="3921279" cy="502839"/>
              <a:chOff x="366658" y="3087429"/>
              <a:chExt cx="3921279" cy="502839"/>
            </a:xfrm>
          </p:grpSpPr>
          <p:grpSp>
            <p:nvGrpSpPr>
              <p:cNvPr id="111" name="Gruppieren 81">
                <a:extLst>
                  <a:ext uri="{FF2B5EF4-FFF2-40B4-BE49-F238E27FC236}">
                    <a16:creationId xmlns:a16="http://schemas.microsoft.com/office/drawing/2014/main" id="{A9D67795-4034-8C4C-9DD5-5187DB8C170F}"/>
                  </a:ext>
                </a:extLst>
              </p:cNvPr>
              <p:cNvGrpSpPr/>
              <p:nvPr/>
            </p:nvGrpSpPr>
            <p:grpSpPr>
              <a:xfrm>
                <a:off x="370266" y="3087429"/>
                <a:ext cx="3917671" cy="500066"/>
                <a:chOff x="370266" y="3735501"/>
                <a:chExt cx="3917671" cy="500066"/>
              </a:xfrm>
            </p:grpSpPr>
            <p:sp>
              <p:nvSpPr>
                <p:cNvPr id="115" name="Rectangle 64">
                  <a:extLst>
                    <a:ext uri="{FF2B5EF4-FFF2-40B4-BE49-F238E27FC236}">
                      <a16:creationId xmlns:a16="http://schemas.microsoft.com/office/drawing/2014/main" id="{6FCE7B28-3F9E-B14C-A3E3-861F19403764}"/>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65">
                  <a:extLst>
                    <a:ext uri="{FF2B5EF4-FFF2-40B4-BE49-F238E27FC236}">
                      <a16:creationId xmlns:a16="http://schemas.microsoft.com/office/drawing/2014/main" id="{2B1E7AAB-1403-F046-98CC-6978E2294D8D}"/>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7" name="Rectangle 31">
                  <a:extLst>
                    <a:ext uri="{FF2B5EF4-FFF2-40B4-BE49-F238E27FC236}">
                      <a16:creationId xmlns:a16="http://schemas.microsoft.com/office/drawing/2014/main" id="{200AB70A-5A84-FF46-A6D6-D8A18FF63995}"/>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8" name="Rectangle 65">
                  <a:extLst>
                    <a:ext uri="{FF2B5EF4-FFF2-40B4-BE49-F238E27FC236}">
                      <a16:creationId xmlns:a16="http://schemas.microsoft.com/office/drawing/2014/main" id="{5DC79FCE-E651-A346-B713-0EF756180EFF}"/>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Rectangle 31">
                  <a:extLst>
                    <a:ext uri="{FF2B5EF4-FFF2-40B4-BE49-F238E27FC236}">
                      <a16:creationId xmlns:a16="http://schemas.microsoft.com/office/drawing/2014/main" id="{1AA63CFE-986B-544F-8617-714B239516B0}"/>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12" name="Rectangle 31">
                <a:extLst>
                  <a:ext uri="{FF2B5EF4-FFF2-40B4-BE49-F238E27FC236}">
                    <a16:creationId xmlns:a16="http://schemas.microsoft.com/office/drawing/2014/main" id="{0E051D62-5883-D74E-A515-530A94125617}"/>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13" name="Rectangle 107">
                <a:extLst>
                  <a:ext uri="{FF2B5EF4-FFF2-40B4-BE49-F238E27FC236}">
                    <a16:creationId xmlns:a16="http://schemas.microsoft.com/office/drawing/2014/main" id="{5D7833F3-BAD0-2F4C-98FB-86B68372E522}"/>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14" name="Rectangle 31">
                <a:extLst>
                  <a:ext uri="{FF2B5EF4-FFF2-40B4-BE49-F238E27FC236}">
                    <a16:creationId xmlns:a16="http://schemas.microsoft.com/office/drawing/2014/main" id="{31C6CA07-1982-304B-9410-44B33D308C2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120" name="Rectangle 107">
              <a:extLst>
                <a:ext uri="{FF2B5EF4-FFF2-40B4-BE49-F238E27FC236}">
                  <a16:creationId xmlns:a16="http://schemas.microsoft.com/office/drawing/2014/main" id="{78B6D4ED-6685-284C-8330-D0F1E08CC5F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1" name="Rectangle 31">
              <a:extLst>
                <a:ext uri="{FF2B5EF4-FFF2-40B4-BE49-F238E27FC236}">
                  <a16:creationId xmlns:a16="http://schemas.microsoft.com/office/drawing/2014/main" id="{F3B49C0D-A5AB-F349-B5E7-6B7E9ECC69E6}"/>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22" name="Rectangle 31">
              <a:extLst>
                <a:ext uri="{FF2B5EF4-FFF2-40B4-BE49-F238E27FC236}">
                  <a16:creationId xmlns:a16="http://schemas.microsoft.com/office/drawing/2014/main" id="{CA483ED9-6433-EF4F-BECE-BAF1F129D4CD}"/>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3" name="Rectangle 107">
              <a:extLst>
                <a:ext uri="{FF2B5EF4-FFF2-40B4-BE49-F238E27FC236}">
                  <a16:creationId xmlns:a16="http://schemas.microsoft.com/office/drawing/2014/main" id="{25C80490-7C6E-6943-A662-BC2CD0A47188}"/>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4" name="Rectangle 31">
              <a:extLst>
                <a:ext uri="{FF2B5EF4-FFF2-40B4-BE49-F238E27FC236}">
                  <a16:creationId xmlns:a16="http://schemas.microsoft.com/office/drawing/2014/main" id="{5D7E02C3-8FC7-7A44-8BEB-21B58EB667A1}"/>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cxnSp>
        <p:nvCxnSpPr>
          <p:cNvPr id="128" name="Gerade Verbindung mit Pfeil 12">
            <a:extLst>
              <a:ext uri="{FF2B5EF4-FFF2-40B4-BE49-F238E27FC236}">
                <a16:creationId xmlns:a16="http://schemas.microsoft.com/office/drawing/2014/main" id="{EE11C9A8-AB9B-A548-A917-23F890CA8F89}"/>
              </a:ext>
            </a:extLst>
          </p:cNvPr>
          <p:cNvCxnSpPr>
            <a:cxnSpLocks/>
          </p:cNvCxnSpPr>
          <p:nvPr/>
        </p:nvCxnSpPr>
        <p:spPr>
          <a:xfrm flipH="1">
            <a:off x="5927984" y="1527841"/>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Gerade Verbindung mit Pfeil 12">
            <a:extLst>
              <a:ext uri="{FF2B5EF4-FFF2-40B4-BE49-F238E27FC236}">
                <a16:creationId xmlns:a16="http://schemas.microsoft.com/office/drawing/2014/main" id="{876ECBCB-F397-FC4C-9223-BA4156A806DF}"/>
              </a:ext>
            </a:extLst>
          </p:cNvPr>
          <p:cNvCxnSpPr>
            <a:cxnSpLocks/>
          </p:cNvCxnSpPr>
          <p:nvPr/>
        </p:nvCxnSpPr>
        <p:spPr>
          <a:xfrm flipH="1">
            <a:off x="5919331"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Gerade Verbindung mit Pfeil 21">
            <a:extLst>
              <a:ext uri="{FF2B5EF4-FFF2-40B4-BE49-F238E27FC236}">
                <a16:creationId xmlns:a16="http://schemas.microsoft.com/office/drawing/2014/main" id="{0210CB57-2DEF-CF4A-A96E-F90A41F9546B}"/>
              </a:ext>
            </a:extLst>
          </p:cNvPr>
          <p:cNvCxnSpPr>
            <a:cxnSpLocks/>
          </p:cNvCxnSpPr>
          <p:nvPr/>
        </p:nvCxnSpPr>
        <p:spPr>
          <a:xfrm flipH="1">
            <a:off x="5894367" y="4971321"/>
            <a:ext cx="2596944" cy="3062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Gerade Verbindung mit Pfeil 30">
            <a:extLst>
              <a:ext uri="{FF2B5EF4-FFF2-40B4-BE49-F238E27FC236}">
                <a16:creationId xmlns:a16="http://schemas.microsoft.com/office/drawing/2014/main" id="{4315110D-A0C2-8843-8F77-C20DE7D4D99B}"/>
              </a:ext>
            </a:extLst>
          </p:cNvPr>
          <p:cNvCxnSpPr/>
          <p:nvPr/>
        </p:nvCxnSpPr>
        <p:spPr>
          <a:xfrm>
            <a:off x="5915216" y="5419530"/>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feld 28">
            <a:extLst>
              <a:ext uri="{FF2B5EF4-FFF2-40B4-BE49-F238E27FC236}">
                <a16:creationId xmlns:a16="http://schemas.microsoft.com/office/drawing/2014/main" id="{242CD373-D4AE-BF42-A0D6-E73028A9E9D7}"/>
              </a:ext>
            </a:extLst>
          </p:cNvPr>
          <p:cNvSpPr txBox="1"/>
          <p:nvPr/>
        </p:nvSpPr>
        <p:spPr>
          <a:xfrm rot="396810">
            <a:off x="6727752" y="5275810"/>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cxnSp>
        <p:nvCxnSpPr>
          <p:cNvPr id="97" name="Gerade Verbindung 49">
            <a:extLst>
              <a:ext uri="{FF2B5EF4-FFF2-40B4-BE49-F238E27FC236}">
                <a16:creationId xmlns:a16="http://schemas.microsoft.com/office/drawing/2014/main" id="{1E1AB851-77BB-874E-BBAA-C7FF63139633}"/>
              </a:ext>
            </a:extLst>
          </p:cNvPr>
          <p:cNvCxnSpPr>
            <a:cxnSpLocks/>
          </p:cNvCxnSpPr>
          <p:nvPr/>
        </p:nvCxnSpPr>
        <p:spPr>
          <a:xfrm>
            <a:off x="1991026" y="4159567"/>
            <a:ext cx="1115028" cy="3540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Gerade Verbindung 50">
            <a:extLst>
              <a:ext uri="{FF2B5EF4-FFF2-40B4-BE49-F238E27FC236}">
                <a16:creationId xmlns:a16="http://schemas.microsoft.com/office/drawing/2014/main" id="{77A74ACB-71B0-324E-8F20-B110633F0D94}"/>
              </a:ext>
            </a:extLst>
          </p:cNvPr>
          <p:cNvCxnSpPr>
            <a:cxnSpLocks/>
          </p:cNvCxnSpPr>
          <p:nvPr/>
        </p:nvCxnSpPr>
        <p:spPr>
          <a:xfrm flipH="1">
            <a:off x="1270513" y="4143353"/>
            <a:ext cx="206471" cy="3702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Rechteck 55">
            <a:extLst>
              <a:ext uri="{FF2B5EF4-FFF2-40B4-BE49-F238E27FC236}">
                <a16:creationId xmlns:a16="http://schemas.microsoft.com/office/drawing/2014/main" id="{D2169372-56F0-504E-95B4-1AA1774F66C6}"/>
              </a:ext>
            </a:extLst>
          </p:cNvPr>
          <p:cNvSpPr/>
          <p:nvPr/>
        </p:nvSpPr>
        <p:spPr>
          <a:xfrm>
            <a:off x="1272764" y="4497381"/>
            <a:ext cx="772014"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sp>
        <p:nvSpPr>
          <p:cNvPr id="137" name="Rechteck 55">
            <a:extLst>
              <a:ext uri="{FF2B5EF4-FFF2-40B4-BE49-F238E27FC236}">
                <a16:creationId xmlns:a16="http://schemas.microsoft.com/office/drawing/2014/main" id="{7A893DAD-438A-AC46-828D-A6214D20A9AA}"/>
              </a:ext>
            </a:extLst>
          </p:cNvPr>
          <p:cNvSpPr/>
          <p:nvPr/>
        </p:nvSpPr>
        <p:spPr>
          <a:xfrm>
            <a:off x="2045894" y="4497381"/>
            <a:ext cx="1060160"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ACK</a:t>
            </a:r>
            <a:r>
              <a:rPr lang="de-DE" sz="1100" baseline="-25000" dirty="0">
                <a:solidFill>
                  <a:schemeClr val="tx1"/>
                </a:solidFill>
              </a:rPr>
              <a:t>1</a:t>
            </a:r>
            <a:endParaRPr lang="de-DE" sz="1100" dirty="0">
              <a:solidFill>
                <a:schemeClr val="tx1"/>
              </a:solidFill>
            </a:endParaRPr>
          </a:p>
          <a:p>
            <a:pPr algn="ctr"/>
            <a:r>
              <a:rPr lang="de-DE" sz="1100" dirty="0">
                <a:solidFill>
                  <a:schemeClr val="tx1"/>
                </a:solidFill>
              </a:rPr>
              <a:t>+ EPC</a:t>
            </a:r>
            <a:r>
              <a:rPr lang="de-DE" sz="1100" baseline="-25000" dirty="0">
                <a:solidFill>
                  <a:schemeClr val="tx1"/>
                </a:solidFill>
              </a:rPr>
              <a:t>1</a:t>
            </a:r>
            <a:endParaRPr lang="en-US" sz="1100" baseline="-25000" dirty="0">
              <a:solidFill>
                <a:schemeClr val="tx1"/>
              </a:solidFill>
            </a:endParaRPr>
          </a:p>
        </p:txBody>
      </p:sp>
      <p:sp>
        <p:nvSpPr>
          <p:cNvPr id="144" name="Textfeld 29">
            <a:extLst>
              <a:ext uri="{FF2B5EF4-FFF2-40B4-BE49-F238E27FC236}">
                <a16:creationId xmlns:a16="http://schemas.microsoft.com/office/drawing/2014/main" id="{00C97372-1116-3740-B1F2-96D0F7C313ED}"/>
              </a:ext>
            </a:extLst>
          </p:cNvPr>
          <p:cNvSpPr txBox="1"/>
          <p:nvPr/>
        </p:nvSpPr>
        <p:spPr>
          <a:xfrm rot="21129546">
            <a:off x="6750790" y="4847458"/>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sp>
        <p:nvSpPr>
          <p:cNvPr id="146" name="Textfeld 10">
            <a:extLst>
              <a:ext uri="{FF2B5EF4-FFF2-40B4-BE49-F238E27FC236}">
                <a16:creationId xmlns:a16="http://schemas.microsoft.com/office/drawing/2014/main" id="{B604B831-1E1B-2B48-AD36-3813B772435B}"/>
              </a:ext>
            </a:extLst>
          </p:cNvPr>
          <p:cNvSpPr txBox="1"/>
          <p:nvPr/>
        </p:nvSpPr>
        <p:spPr>
          <a:xfrm>
            <a:off x="5603780" y="3481263"/>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47" name="Textfeld 14">
            <a:extLst>
              <a:ext uri="{FF2B5EF4-FFF2-40B4-BE49-F238E27FC236}">
                <a16:creationId xmlns:a16="http://schemas.microsoft.com/office/drawing/2014/main" id="{00AC9033-1544-E442-92DB-0A80DED9B5FA}"/>
              </a:ext>
            </a:extLst>
          </p:cNvPr>
          <p:cNvSpPr txBox="1"/>
          <p:nvPr/>
        </p:nvSpPr>
        <p:spPr>
          <a:xfrm>
            <a:off x="8247621" y="3464066"/>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54" name="Straight Connector 153">
            <a:extLst>
              <a:ext uri="{FF2B5EF4-FFF2-40B4-BE49-F238E27FC236}">
                <a16:creationId xmlns:a16="http://schemas.microsoft.com/office/drawing/2014/main" id="{D745698D-7A8D-D645-9DC7-0F7F863942A8}"/>
              </a:ext>
            </a:extLst>
          </p:cNvPr>
          <p:cNvCxnSpPr/>
          <p:nvPr/>
        </p:nvCxnSpPr>
        <p:spPr bwMode="auto">
          <a:xfrm flipH="1">
            <a:off x="6316176" y="1916832"/>
            <a:ext cx="1793145"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39A129-512B-084A-BA87-9F9558C3E393}"/>
              </a:ext>
            </a:extLst>
          </p:cNvPr>
          <p:cNvCxnSpPr>
            <a:cxnSpLocks/>
          </p:cNvCxnSpPr>
          <p:nvPr/>
        </p:nvCxnSpPr>
        <p:spPr bwMode="auto">
          <a:xfrm flipH="1">
            <a:off x="6281058" y="2042052"/>
            <a:ext cx="1891929"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D3F8A2-5F10-7847-AD04-0AB571AE4B9B}"/>
              </a:ext>
            </a:extLst>
          </p:cNvPr>
          <p:cNvCxnSpPr/>
          <p:nvPr/>
        </p:nvCxnSpPr>
        <p:spPr bwMode="auto">
          <a:xfrm rot="321201" flipH="1">
            <a:off x="6997915" y="4099145"/>
            <a:ext cx="1072766"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981BA28-06BE-394E-BF2F-7A563A6155A9}"/>
              </a:ext>
            </a:extLst>
          </p:cNvPr>
          <p:cNvCxnSpPr>
            <a:cxnSpLocks/>
          </p:cNvCxnSpPr>
          <p:nvPr/>
        </p:nvCxnSpPr>
        <p:spPr bwMode="auto">
          <a:xfrm rot="321201" flipH="1">
            <a:off x="6976164" y="4243914"/>
            <a:ext cx="1131864"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FB369EF4-0BDC-BF4B-AEC4-FC22A3FCCDDF}"/>
              </a:ext>
            </a:extLst>
          </p:cNvPr>
          <p:cNvSpPr/>
          <p:nvPr/>
        </p:nvSpPr>
        <p:spPr bwMode="auto">
          <a:xfrm rot="21142422">
            <a:off x="6351554" y="4270396"/>
            <a:ext cx="508489" cy="278221"/>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62" name="Rounded Rectangle 161">
            <a:extLst>
              <a:ext uri="{FF2B5EF4-FFF2-40B4-BE49-F238E27FC236}">
                <a16:creationId xmlns:a16="http://schemas.microsoft.com/office/drawing/2014/main" id="{9B24D70D-EC99-5241-A8B4-E484B7836283}"/>
              </a:ext>
            </a:extLst>
          </p:cNvPr>
          <p:cNvSpPr/>
          <p:nvPr/>
        </p:nvSpPr>
        <p:spPr bwMode="auto">
          <a:xfrm>
            <a:off x="4438161" y="2501724"/>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Discard all tags</a:t>
            </a:r>
          </a:p>
        </p:txBody>
      </p:sp>
      <p:sp>
        <p:nvSpPr>
          <p:cNvPr id="163" name="Pfeil nach rechts 4">
            <a:extLst>
              <a:ext uri="{FF2B5EF4-FFF2-40B4-BE49-F238E27FC236}">
                <a16:creationId xmlns:a16="http://schemas.microsoft.com/office/drawing/2014/main" id="{55E5D502-BB55-DB41-A563-792D2656A91F}"/>
              </a:ext>
            </a:extLst>
          </p:cNvPr>
          <p:cNvSpPr/>
          <p:nvPr/>
        </p:nvSpPr>
        <p:spPr>
          <a:xfrm>
            <a:off x="5724128" y="2512180"/>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84CF8FAC-AEA3-FE4C-A145-9174523F920C}"/>
              </a:ext>
            </a:extLst>
          </p:cNvPr>
          <p:cNvSpPr/>
          <p:nvPr/>
        </p:nvSpPr>
        <p:spPr bwMode="auto">
          <a:xfrm>
            <a:off x="4425563" y="4619838"/>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ACK single tag</a:t>
            </a:r>
          </a:p>
        </p:txBody>
      </p:sp>
      <p:sp>
        <p:nvSpPr>
          <p:cNvPr id="165" name="Pfeil nach rechts 4">
            <a:extLst>
              <a:ext uri="{FF2B5EF4-FFF2-40B4-BE49-F238E27FC236}">
                <a16:creationId xmlns:a16="http://schemas.microsoft.com/office/drawing/2014/main" id="{C6A9DF16-6314-3147-B3D5-83B89FCAB317}"/>
              </a:ext>
            </a:extLst>
          </p:cNvPr>
          <p:cNvSpPr/>
          <p:nvPr/>
        </p:nvSpPr>
        <p:spPr>
          <a:xfrm>
            <a:off x="5711530" y="4630294"/>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870BC3-8C7C-5446-8786-11ADFCCEDC14}"/>
              </a:ext>
            </a:extLst>
          </p:cNvPr>
          <p:cNvSpPr txBox="1"/>
          <p:nvPr/>
        </p:nvSpPr>
        <p:spPr>
          <a:xfrm>
            <a:off x="9568543" y="4267200"/>
            <a:ext cx="184731" cy="369332"/>
          </a:xfrm>
          <a:prstGeom prst="rect">
            <a:avLst/>
          </a:prstGeom>
          <a:noFill/>
        </p:spPr>
        <p:txBody>
          <a:bodyPr wrap="none" rtlCol="0">
            <a:spAutoFit/>
          </a:bodyPr>
          <a:lstStyle/>
          <a:p>
            <a:endParaRPr lang="en-US">
              <a:latin typeface="+mj-lt"/>
            </a:endParaRPr>
          </a:p>
        </p:txBody>
      </p:sp>
      <p:grpSp>
        <p:nvGrpSpPr>
          <p:cNvPr id="16" name="Group 15">
            <a:extLst>
              <a:ext uri="{FF2B5EF4-FFF2-40B4-BE49-F238E27FC236}">
                <a16:creationId xmlns:a16="http://schemas.microsoft.com/office/drawing/2014/main" id="{4544F369-9971-3D43-BC1A-112B26696660}"/>
              </a:ext>
            </a:extLst>
          </p:cNvPr>
          <p:cNvGrpSpPr/>
          <p:nvPr/>
        </p:nvGrpSpPr>
        <p:grpSpPr>
          <a:xfrm>
            <a:off x="467544" y="3645024"/>
            <a:ext cx="3921279" cy="510343"/>
            <a:chOff x="467544" y="3645024"/>
            <a:chExt cx="3921279" cy="510343"/>
          </a:xfrm>
        </p:grpSpPr>
        <p:grpSp>
          <p:nvGrpSpPr>
            <p:cNvPr id="92" name="Group 91">
              <a:extLst>
                <a:ext uri="{FF2B5EF4-FFF2-40B4-BE49-F238E27FC236}">
                  <a16:creationId xmlns:a16="http://schemas.microsoft.com/office/drawing/2014/main" id="{6455F987-6876-CB48-A758-C340555F538C}"/>
                </a:ext>
              </a:extLst>
            </p:cNvPr>
            <p:cNvGrpSpPr/>
            <p:nvPr/>
          </p:nvGrpSpPr>
          <p:grpSpPr>
            <a:xfrm>
              <a:off x="467544" y="3645024"/>
              <a:ext cx="3921279" cy="505845"/>
              <a:chOff x="480542" y="3645024"/>
              <a:chExt cx="3921279" cy="505845"/>
            </a:xfrm>
          </p:grpSpPr>
          <p:grpSp>
            <p:nvGrpSpPr>
              <p:cNvPr id="93" name="Group 92">
                <a:extLst>
                  <a:ext uri="{FF2B5EF4-FFF2-40B4-BE49-F238E27FC236}">
                    <a16:creationId xmlns:a16="http://schemas.microsoft.com/office/drawing/2014/main" id="{AE58F0D6-83BB-A24B-B52C-663B7BAE85B4}"/>
                  </a:ext>
                </a:extLst>
              </p:cNvPr>
              <p:cNvGrpSpPr/>
              <p:nvPr/>
            </p:nvGrpSpPr>
            <p:grpSpPr>
              <a:xfrm>
                <a:off x="480542" y="3648030"/>
                <a:ext cx="3921279" cy="502839"/>
                <a:chOff x="366658" y="3087429"/>
                <a:chExt cx="3921279" cy="502839"/>
              </a:xfrm>
            </p:grpSpPr>
            <p:grpSp>
              <p:nvGrpSpPr>
                <p:cNvPr id="127" name="Gruppieren 81">
                  <a:extLst>
                    <a:ext uri="{FF2B5EF4-FFF2-40B4-BE49-F238E27FC236}">
                      <a16:creationId xmlns:a16="http://schemas.microsoft.com/office/drawing/2014/main" id="{76E83F7B-1401-4E43-9852-CBBB683FFDBE}"/>
                    </a:ext>
                  </a:extLst>
                </p:cNvPr>
                <p:cNvGrpSpPr/>
                <p:nvPr/>
              </p:nvGrpSpPr>
              <p:grpSpPr>
                <a:xfrm>
                  <a:off x="370266" y="3087429"/>
                  <a:ext cx="3917671" cy="500066"/>
                  <a:chOff x="370266" y="3735501"/>
                  <a:chExt cx="3917671" cy="500066"/>
                </a:xfrm>
              </p:grpSpPr>
              <p:sp>
                <p:nvSpPr>
                  <p:cNvPr id="136" name="Rectangle 64">
                    <a:extLst>
                      <a:ext uri="{FF2B5EF4-FFF2-40B4-BE49-F238E27FC236}">
                        <a16:creationId xmlns:a16="http://schemas.microsoft.com/office/drawing/2014/main" id="{8181384C-5B7B-D546-9420-EE54AFE649AB}"/>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65">
                    <a:extLst>
                      <a:ext uri="{FF2B5EF4-FFF2-40B4-BE49-F238E27FC236}">
                        <a16:creationId xmlns:a16="http://schemas.microsoft.com/office/drawing/2014/main" id="{F97AB0A1-3470-3648-A956-96C9D047D1A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9" name="Rectangle 31">
                    <a:extLst>
                      <a:ext uri="{FF2B5EF4-FFF2-40B4-BE49-F238E27FC236}">
                        <a16:creationId xmlns:a16="http://schemas.microsoft.com/office/drawing/2014/main" id="{10BF4E8C-D7B5-7A41-AF21-9CE70AA72E6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0" name="Rectangle 65">
                    <a:extLst>
                      <a:ext uri="{FF2B5EF4-FFF2-40B4-BE49-F238E27FC236}">
                        <a16:creationId xmlns:a16="http://schemas.microsoft.com/office/drawing/2014/main" id="{70FEAB9A-684F-3946-A0C4-1AAA24A4E451}"/>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1" name="Rectangle 31">
                    <a:extLst>
                      <a:ext uri="{FF2B5EF4-FFF2-40B4-BE49-F238E27FC236}">
                        <a16:creationId xmlns:a16="http://schemas.microsoft.com/office/drawing/2014/main" id="{02F8BE40-C937-F04B-82C3-406ECD65A3AF}"/>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31" name="Rectangle 31">
                  <a:extLst>
                    <a:ext uri="{FF2B5EF4-FFF2-40B4-BE49-F238E27FC236}">
                      <a16:creationId xmlns:a16="http://schemas.microsoft.com/office/drawing/2014/main" id="{D6D61985-A838-214F-A53A-7F8ED049EA61}"/>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32" name="Rectangle 107">
                  <a:extLst>
                    <a:ext uri="{FF2B5EF4-FFF2-40B4-BE49-F238E27FC236}">
                      <a16:creationId xmlns:a16="http://schemas.microsoft.com/office/drawing/2014/main" id="{9D337B49-D0E0-C745-9215-EFC9FF7233DC}"/>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35" name="Rectangle 31">
                  <a:extLst>
                    <a:ext uri="{FF2B5EF4-FFF2-40B4-BE49-F238E27FC236}">
                      <a16:creationId xmlns:a16="http://schemas.microsoft.com/office/drawing/2014/main" id="{73B9B0CF-2C90-1B4A-889A-5AED0595D9A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4" name="Rectangle 107">
                <a:extLst>
                  <a:ext uri="{FF2B5EF4-FFF2-40B4-BE49-F238E27FC236}">
                    <a16:creationId xmlns:a16="http://schemas.microsoft.com/office/drawing/2014/main" id="{F266F6E5-19F7-6D49-97DA-DAC02FEE2B8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5" name="Rectangle 31">
                <a:extLst>
                  <a:ext uri="{FF2B5EF4-FFF2-40B4-BE49-F238E27FC236}">
                    <a16:creationId xmlns:a16="http://schemas.microsoft.com/office/drawing/2014/main" id="{08744889-7523-6344-8367-BA25CE7395BB}"/>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06" name="Rectangle 31">
                <a:extLst>
                  <a:ext uri="{FF2B5EF4-FFF2-40B4-BE49-F238E27FC236}">
                    <a16:creationId xmlns:a16="http://schemas.microsoft.com/office/drawing/2014/main" id="{3E5BE633-0C1F-5E43-BC1E-A24189754526}"/>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5" name="Rectangle 107">
                <a:extLst>
                  <a:ext uri="{FF2B5EF4-FFF2-40B4-BE49-F238E27FC236}">
                    <a16:creationId xmlns:a16="http://schemas.microsoft.com/office/drawing/2014/main" id="{47C56177-813B-9643-85FA-980C8AF23F41}"/>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6" name="Rectangle 31">
                <a:extLst>
                  <a:ext uri="{FF2B5EF4-FFF2-40B4-BE49-F238E27FC236}">
                    <a16:creationId xmlns:a16="http://schemas.microsoft.com/office/drawing/2014/main" id="{690806B7-1601-2C45-9862-064FA6488A12}"/>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
          <p:nvSpPr>
            <p:cNvPr id="150" name="Rectangle 31">
              <a:extLst>
                <a:ext uri="{FF2B5EF4-FFF2-40B4-BE49-F238E27FC236}">
                  <a16:creationId xmlns:a16="http://schemas.microsoft.com/office/drawing/2014/main" id="{E1F99B92-D708-724B-A36F-6B559CC37D85}"/>
                </a:ext>
              </a:extLst>
            </p:cNvPr>
            <p:cNvSpPr/>
            <p:nvPr/>
          </p:nvSpPr>
          <p:spPr>
            <a:xfrm>
              <a:off x="1470053" y="3655301"/>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grpSp>
        <p:nvGrpSpPr>
          <p:cNvPr id="143" name="Group 142">
            <a:extLst>
              <a:ext uri="{FF2B5EF4-FFF2-40B4-BE49-F238E27FC236}">
                <a16:creationId xmlns:a16="http://schemas.microsoft.com/office/drawing/2014/main" id="{4E2E2354-2123-2F4F-9173-FA772149374B}"/>
              </a:ext>
            </a:extLst>
          </p:cNvPr>
          <p:cNvGrpSpPr/>
          <p:nvPr/>
        </p:nvGrpSpPr>
        <p:grpSpPr>
          <a:xfrm>
            <a:off x="2738881" y="1605179"/>
            <a:ext cx="3304572" cy="3380922"/>
            <a:chOff x="283018" y="2138076"/>
            <a:chExt cx="3113920" cy="3068735"/>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BEB0848-512D-8C4C-8E91-4953AFBF0DE4}"/>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51" name="Group 150">
              <a:extLst>
                <a:ext uri="{FF2B5EF4-FFF2-40B4-BE49-F238E27FC236}">
                  <a16:creationId xmlns:a16="http://schemas.microsoft.com/office/drawing/2014/main" id="{B58AC7BC-F37D-0E43-8CCD-33AB7BF8CBC7}"/>
                </a:ext>
              </a:extLst>
            </p:cNvPr>
            <p:cNvGrpSpPr/>
            <p:nvPr/>
          </p:nvGrpSpPr>
          <p:grpSpPr>
            <a:xfrm>
              <a:off x="283018" y="2138076"/>
              <a:ext cx="3113920" cy="3068735"/>
              <a:chOff x="386177" y="2549116"/>
              <a:chExt cx="1815253" cy="2427700"/>
            </a:xfrm>
          </p:grpSpPr>
          <p:grpSp>
            <p:nvGrpSpPr>
              <p:cNvPr id="152" name="Group 151">
                <a:extLst>
                  <a:ext uri="{FF2B5EF4-FFF2-40B4-BE49-F238E27FC236}">
                    <a16:creationId xmlns:a16="http://schemas.microsoft.com/office/drawing/2014/main" id="{99E7FBE9-7536-534C-B4BF-574A5C064111}"/>
                  </a:ext>
                </a:extLst>
              </p:cNvPr>
              <p:cNvGrpSpPr/>
              <p:nvPr/>
            </p:nvGrpSpPr>
            <p:grpSpPr>
              <a:xfrm>
                <a:off x="386177" y="2549116"/>
                <a:ext cx="1815253" cy="2427700"/>
                <a:chOff x="140398" y="2636109"/>
                <a:chExt cx="1815253" cy="2427700"/>
              </a:xfrm>
            </p:grpSpPr>
            <p:grpSp>
              <p:nvGrpSpPr>
                <p:cNvPr id="166" name="Group 165">
                  <a:extLst>
                    <a:ext uri="{FF2B5EF4-FFF2-40B4-BE49-F238E27FC236}">
                      <a16:creationId xmlns:a16="http://schemas.microsoft.com/office/drawing/2014/main" id="{227952EA-7CF0-794B-8DD9-2F195AE12DC5}"/>
                    </a:ext>
                  </a:extLst>
                </p:cNvPr>
                <p:cNvGrpSpPr/>
                <p:nvPr/>
              </p:nvGrpSpPr>
              <p:grpSpPr>
                <a:xfrm>
                  <a:off x="140398" y="3433641"/>
                  <a:ext cx="1630168" cy="1630168"/>
                  <a:chOff x="239963" y="2311407"/>
                  <a:chExt cx="1630168" cy="1630168"/>
                </a:xfrm>
              </p:grpSpPr>
              <p:pic>
                <p:nvPicPr>
                  <p:cNvPr id="168" name="Picture 167">
                    <a:extLst>
                      <a:ext uri="{FF2B5EF4-FFF2-40B4-BE49-F238E27FC236}">
                        <a16:creationId xmlns:a16="http://schemas.microsoft.com/office/drawing/2014/main" id="{572B8447-2EFA-0240-891B-C6904040E8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69" name="Picture 168">
                    <a:extLst>
                      <a:ext uri="{FF2B5EF4-FFF2-40B4-BE49-F238E27FC236}">
                        <a16:creationId xmlns:a16="http://schemas.microsoft.com/office/drawing/2014/main" id="{8D42754C-95D5-4C4A-902D-F3EDD2E7A1E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67" name="Cloud Callout 166">
                      <a:extLst>
                        <a:ext uri="{FF2B5EF4-FFF2-40B4-BE49-F238E27FC236}">
                          <a16:creationId xmlns:a16="http://schemas.microsoft.com/office/drawing/2014/main" id="{9D16F8DA-DD19-F342-89D0-242F8F05560E}"/>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59" name="TextBox 158">
                <a:extLst>
                  <a:ext uri="{FF2B5EF4-FFF2-40B4-BE49-F238E27FC236}">
                    <a16:creationId xmlns:a16="http://schemas.microsoft.com/office/drawing/2014/main" id="{B7336A76-EDE6-9D4E-AFDE-5D966779FF15}"/>
                  </a:ext>
                </a:extLst>
              </p:cNvPr>
              <p:cNvSpPr txBox="1"/>
              <p:nvPr/>
            </p:nvSpPr>
            <p:spPr>
              <a:xfrm>
                <a:off x="634187" y="2755415"/>
                <a:ext cx="1417129" cy="375703"/>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Can we Acknowledge more than </a:t>
                </a:r>
              </a:p>
              <a:p>
                <a:pPr algn="ctr"/>
                <a:r>
                  <a:rPr lang="en-US" sz="1400" dirty="0">
                    <a:solidFill>
                      <a:srgbClr val="C00000"/>
                    </a:solidFill>
                    <a:latin typeface="Calibri" panose="020F0502020204030204" pitchFamily="34" charset="0"/>
                  </a:rPr>
                  <a:t>one tag per slot? </a:t>
                </a:r>
              </a:p>
            </p:txBody>
          </p:sp>
        </p:grpSp>
      </p:grpSp>
    </p:spTree>
    <p:extLst>
      <p:ext uri="{BB962C8B-B14F-4D97-AF65-F5344CB8AC3E}">
        <p14:creationId xmlns:p14="http://schemas.microsoft.com/office/powerpoint/2010/main" val="661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fade">
                                      <p:cBhvr>
                                        <p:cTn id="42" dur="500"/>
                                        <p:tgtEl>
                                          <p:spTgt spid="155"/>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fade">
                                      <p:cBhvr>
                                        <p:cTn id="65" dur="500"/>
                                        <p:tgtEl>
                                          <p:spTgt spid="9">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fade">
                                      <p:cBhvr>
                                        <p:cTn id="83" dur="500"/>
                                        <p:tgtEl>
                                          <p:spTgt spid="147"/>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fade">
                                      <p:cBhvr>
                                        <p:cTn id="89" dur="500"/>
                                        <p:tgtEl>
                                          <p:spTgt spid="1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nodeType="with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fade">
                                      <p:cBhvr>
                                        <p:cTn id="98" dur="500"/>
                                        <p:tgtEl>
                                          <p:spTgt spid="102"/>
                                        </p:tgtEl>
                                      </p:cBhvr>
                                    </p:animEffect>
                                  </p:childTnLst>
                                </p:cTn>
                              </p:par>
                              <p:par>
                                <p:cTn id="99" presetID="10" presetClass="entr" presetSubtype="0"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par>
                                <p:cTn id="107" presetID="10" presetClass="entr" presetSubtype="0" fill="hold"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5"/>
                                        </p:tgtEl>
                                        <p:attrNameLst>
                                          <p:attrName>style.visibility</p:attrName>
                                        </p:attrNameLst>
                                      </p:cBhvr>
                                      <p:to>
                                        <p:strVal val="visible"/>
                                      </p:to>
                                    </p:set>
                                    <p:animEffect transition="in" filter="fade">
                                      <p:cBhvr>
                                        <p:cTn id="115" dur="500"/>
                                        <p:tgtEl>
                                          <p:spTgt spid="16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500"/>
                                        <p:tgtEl>
                                          <p:spTgt spid="16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fade">
                                      <p:cBhvr>
                                        <p:cTn id="121" dur="500"/>
                                        <p:tgtEl>
                                          <p:spTgt spid="109"/>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500"/>
                                        <p:tgtEl>
                                          <p:spTgt spid="144"/>
                                        </p:tgtEl>
                                      </p:cBhvr>
                                    </p:animEffect>
                                  </p:childTnLst>
                                </p:cTn>
                              </p:par>
                              <p:par>
                                <p:cTn id="128" presetID="10" presetClass="entr" presetSubtype="0"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fade">
                                      <p:cBhvr>
                                        <p:cTn id="130" dur="500"/>
                                        <p:tgtEl>
                                          <p:spTgt spid="13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500"/>
                                        <p:tgtEl>
                                          <p:spTgt spid="108"/>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7"/>
                                        </p:tgtEl>
                                        <p:attrNameLst>
                                          <p:attrName>style.visibility</p:attrName>
                                        </p:attrNameLst>
                                      </p:cBhvr>
                                      <p:to>
                                        <p:strVal val="visible"/>
                                      </p:to>
                                    </p:set>
                                    <p:animEffect transition="in" filter="fade">
                                      <p:cBhvr>
                                        <p:cTn id="145" dur="500"/>
                                        <p:tgtEl>
                                          <p:spTgt spid="137"/>
                                        </p:tgtEl>
                                      </p:cBhvr>
                                    </p:animEffect>
                                  </p:childTnLst>
                                </p:cTn>
                              </p:par>
                              <p:par>
                                <p:cTn id="146" presetID="10" presetClass="entr" presetSubtype="0" fill="hold"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nodeType="click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randombar(horizontal)">
                                      <p:cBhvr>
                                        <p:cTn id="156" dur="500"/>
                                        <p:tgtEl>
                                          <p:spTgt spid="143"/>
                                        </p:tgtEl>
                                      </p:cBhvr>
                                    </p:animEffect>
                                  </p:childTnLst>
                                </p:cTn>
                              </p:par>
                              <p:par>
                                <p:cTn id="157" presetID="9" presetClass="emph" presetSubtype="0" grpId="1" nodeType="withEffect">
                                  <p:stCondLst>
                                    <p:cond delay="0"/>
                                  </p:stCondLst>
                                  <p:childTnLst>
                                    <p:set>
                                      <p:cBhvr>
                                        <p:cTn id="158" dur="indefinite"/>
                                        <p:tgtEl>
                                          <p:spTgt spid="15"/>
                                        </p:tgtEl>
                                        <p:attrNameLst>
                                          <p:attrName>style.opacity</p:attrName>
                                        </p:attrNameLst>
                                      </p:cBhvr>
                                      <p:to>
                                        <p:strVal val="0.25"/>
                                      </p:to>
                                    </p:set>
                                    <p:animEffect filter="image" prLst="opacity: 0.25">
                                      <p:cBhvr rctx="IE">
                                        <p:cTn id="159" dur="indefinite"/>
                                        <p:tgtEl>
                                          <p:spTgt spid="15"/>
                                        </p:tgtEl>
                                      </p:cBhvr>
                                    </p:animEffect>
                                  </p:childTnLst>
                                </p:cTn>
                              </p:par>
                              <p:par>
                                <p:cTn id="160" presetID="9" presetClass="emph" presetSubtype="0" nodeType="withEffect">
                                  <p:stCondLst>
                                    <p:cond delay="0"/>
                                  </p:stCondLst>
                                  <p:childTnLst>
                                    <p:set>
                                      <p:cBhvr>
                                        <p:cTn id="161" dur="indefinite"/>
                                        <p:tgtEl>
                                          <p:spTgt spid="142"/>
                                        </p:tgtEl>
                                        <p:attrNameLst>
                                          <p:attrName>style.opacity</p:attrName>
                                        </p:attrNameLst>
                                      </p:cBhvr>
                                      <p:to>
                                        <p:strVal val="0.25"/>
                                      </p:to>
                                    </p:set>
                                    <p:animEffect filter="image" prLst="opacity: 0.25">
                                      <p:cBhvr rctx="IE">
                                        <p:cTn id="162" dur="indefinite"/>
                                        <p:tgtEl>
                                          <p:spTgt spid="142"/>
                                        </p:tgtEl>
                                      </p:cBhvr>
                                    </p:animEffect>
                                  </p:childTnLst>
                                </p:cTn>
                              </p:par>
                              <p:par>
                                <p:cTn id="163" presetID="9" presetClass="emph" presetSubtype="0" nodeType="withEffect">
                                  <p:stCondLst>
                                    <p:cond delay="0"/>
                                  </p:stCondLst>
                                  <p:childTnLst>
                                    <p:set>
                                      <p:cBhvr>
                                        <p:cTn id="164" dur="indefinite"/>
                                        <p:tgtEl>
                                          <p:spTgt spid="10"/>
                                        </p:tgtEl>
                                        <p:attrNameLst>
                                          <p:attrName>style.opacity</p:attrName>
                                        </p:attrNameLst>
                                      </p:cBhvr>
                                      <p:to>
                                        <p:strVal val="0.25"/>
                                      </p:to>
                                    </p:set>
                                    <p:animEffect filter="image" prLst="opacity: 0.25">
                                      <p:cBhvr rctx="IE">
                                        <p:cTn id="165" dur="indefinite"/>
                                        <p:tgtEl>
                                          <p:spTgt spid="10"/>
                                        </p:tgtEl>
                                      </p:cBhvr>
                                    </p:animEffect>
                                  </p:childTnLst>
                                </p:cTn>
                              </p:par>
                              <p:par>
                                <p:cTn id="166" presetID="9" presetClass="emph" presetSubtype="0" grpId="1" nodeType="withEffect">
                                  <p:stCondLst>
                                    <p:cond delay="0"/>
                                  </p:stCondLst>
                                  <p:childTnLst>
                                    <p:set>
                                      <p:cBhvr>
                                        <p:cTn id="167" dur="indefinite"/>
                                        <p:tgtEl>
                                          <p:spTgt spid="12"/>
                                        </p:tgtEl>
                                        <p:attrNameLst>
                                          <p:attrName>style.opacity</p:attrName>
                                        </p:attrNameLst>
                                      </p:cBhvr>
                                      <p:to>
                                        <p:strVal val="0.25"/>
                                      </p:to>
                                    </p:set>
                                    <p:animEffect filter="image" prLst="opacity: 0.25">
                                      <p:cBhvr rctx="IE">
                                        <p:cTn id="168" dur="indefinite"/>
                                        <p:tgtEl>
                                          <p:spTgt spid="12"/>
                                        </p:tgtEl>
                                      </p:cBhvr>
                                    </p:animEffect>
                                  </p:childTnLst>
                                </p:cTn>
                              </p:par>
                              <p:par>
                                <p:cTn id="169" presetID="9" presetClass="emph" presetSubtype="0" grpId="1" nodeType="withEffect">
                                  <p:stCondLst>
                                    <p:cond delay="0"/>
                                  </p:stCondLst>
                                  <p:childTnLst>
                                    <p:set>
                                      <p:cBhvr>
                                        <p:cTn id="170" dur="indefinite"/>
                                        <p:tgtEl>
                                          <p:spTgt spid="13"/>
                                        </p:tgtEl>
                                        <p:attrNameLst>
                                          <p:attrName>style.opacity</p:attrName>
                                        </p:attrNameLst>
                                      </p:cBhvr>
                                      <p:to>
                                        <p:strVal val="0.25"/>
                                      </p:to>
                                    </p:set>
                                    <p:animEffect filter="image" prLst="opacity: 0.25">
                                      <p:cBhvr rctx="IE">
                                        <p:cTn id="171" dur="indefinite"/>
                                        <p:tgtEl>
                                          <p:spTgt spid="13"/>
                                        </p:tgtEl>
                                      </p:cBhvr>
                                    </p:animEffect>
                                  </p:childTnLst>
                                </p:cTn>
                              </p:par>
                              <p:par>
                                <p:cTn id="172" presetID="9" presetClass="emph" presetSubtype="0" nodeType="withEffect">
                                  <p:stCondLst>
                                    <p:cond delay="0"/>
                                  </p:stCondLst>
                                  <p:childTnLst>
                                    <p:set>
                                      <p:cBhvr>
                                        <p:cTn id="173" dur="indefinite"/>
                                        <p:tgtEl>
                                          <p:spTgt spid="18"/>
                                        </p:tgtEl>
                                        <p:attrNameLst>
                                          <p:attrName>style.opacity</p:attrName>
                                        </p:attrNameLst>
                                      </p:cBhvr>
                                      <p:to>
                                        <p:strVal val="0.25"/>
                                      </p:to>
                                    </p:set>
                                    <p:animEffect filter="image" prLst="opacity: 0.25">
                                      <p:cBhvr rctx="IE">
                                        <p:cTn id="174" dur="indefinite"/>
                                        <p:tgtEl>
                                          <p:spTgt spid="18"/>
                                        </p:tgtEl>
                                      </p:cBhvr>
                                    </p:animEffect>
                                  </p:childTnLst>
                                </p:cTn>
                              </p:par>
                              <p:par>
                                <p:cTn id="175" presetID="9" presetClass="emph" presetSubtype="0" nodeType="withEffect">
                                  <p:stCondLst>
                                    <p:cond delay="0"/>
                                  </p:stCondLst>
                                  <p:childTnLst>
                                    <p:set>
                                      <p:cBhvr>
                                        <p:cTn id="176" dur="indefinite"/>
                                        <p:tgtEl>
                                          <p:spTgt spid="19"/>
                                        </p:tgtEl>
                                        <p:attrNameLst>
                                          <p:attrName>style.opacity</p:attrName>
                                        </p:attrNameLst>
                                      </p:cBhvr>
                                      <p:to>
                                        <p:strVal val="0.25"/>
                                      </p:to>
                                    </p:set>
                                    <p:animEffect filter="image" prLst="opacity: 0.25">
                                      <p:cBhvr rctx="IE">
                                        <p:cTn id="177" dur="indefinite"/>
                                        <p:tgtEl>
                                          <p:spTgt spid="19"/>
                                        </p:tgtEl>
                                      </p:cBhvr>
                                    </p:animEffect>
                                  </p:childTnLst>
                                </p:cTn>
                              </p:par>
                              <p:par>
                                <p:cTn id="178" presetID="9" presetClass="emph" presetSubtype="0" grpId="1" nodeType="withEffect">
                                  <p:stCondLst>
                                    <p:cond delay="0"/>
                                  </p:stCondLst>
                                  <p:childTnLst>
                                    <p:set>
                                      <p:cBhvr>
                                        <p:cTn id="179" dur="indefinite"/>
                                        <p:tgtEl>
                                          <p:spTgt spid="22"/>
                                        </p:tgtEl>
                                        <p:attrNameLst>
                                          <p:attrName>style.opacity</p:attrName>
                                        </p:attrNameLst>
                                      </p:cBhvr>
                                      <p:to>
                                        <p:strVal val="0.25"/>
                                      </p:to>
                                    </p:set>
                                    <p:animEffect filter="image" prLst="opacity: 0.25">
                                      <p:cBhvr rctx="IE">
                                        <p:cTn id="180" dur="indefinite"/>
                                        <p:tgtEl>
                                          <p:spTgt spid="22"/>
                                        </p:tgtEl>
                                      </p:cBhvr>
                                    </p:animEffect>
                                  </p:childTnLst>
                                </p:cTn>
                              </p:par>
                              <p:par>
                                <p:cTn id="181" presetID="9" presetClass="emph" presetSubtype="0" grpId="1" nodeType="withEffect">
                                  <p:stCondLst>
                                    <p:cond delay="0"/>
                                  </p:stCondLst>
                                  <p:childTnLst>
                                    <p:set>
                                      <p:cBhvr>
                                        <p:cTn id="182" dur="indefinite"/>
                                        <p:tgtEl>
                                          <p:spTgt spid="23"/>
                                        </p:tgtEl>
                                        <p:attrNameLst>
                                          <p:attrName>style.opacity</p:attrName>
                                        </p:attrNameLst>
                                      </p:cBhvr>
                                      <p:to>
                                        <p:strVal val="0.25"/>
                                      </p:to>
                                    </p:set>
                                    <p:animEffect filter="image" prLst="opacity: 0.25">
                                      <p:cBhvr rctx="IE">
                                        <p:cTn id="183" dur="indefinite"/>
                                        <p:tgtEl>
                                          <p:spTgt spid="23"/>
                                        </p:tgtEl>
                                      </p:cBhvr>
                                    </p:animEffect>
                                  </p:childTnLst>
                                </p:cTn>
                              </p:par>
                              <p:par>
                                <p:cTn id="184" presetID="9" presetClass="emph" presetSubtype="0" nodeType="withEffect">
                                  <p:stCondLst>
                                    <p:cond delay="0"/>
                                  </p:stCondLst>
                                  <p:childTnLst>
                                    <p:set>
                                      <p:cBhvr>
                                        <p:cTn id="185" dur="indefinite"/>
                                        <p:tgtEl>
                                          <p:spTgt spid="24"/>
                                        </p:tgtEl>
                                        <p:attrNameLst>
                                          <p:attrName>style.opacity</p:attrName>
                                        </p:attrNameLst>
                                      </p:cBhvr>
                                      <p:to>
                                        <p:strVal val="0.25"/>
                                      </p:to>
                                    </p:set>
                                    <p:animEffect filter="image" prLst="opacity: 0.25">
                                      <p:cBhvr rctx="IE">
                                        <p:cTn id="186" dur="indefinite"/>
                                        <p:tgtEl>
                                          <p:spTgt spid="24"/>
                                        </p:tgtEl>
                                      </p:cBhvr>
                                    </p:animEffect>
                                  </p:childTnLst>
                                </p:cTn>
                              </p:par>
                              <p:par>
                                <p:cTn id="187" presetID="9" presetClass="emph" presetSubtype="0" nodeType="withEffect">
                                  <p:stCondLst>
                                    <p:cond delay="0"/>
                                  </p:stCondLst>
                                  <p:childTnLst>
                                    <p:set>
                                      <p:cBhvr>
                                        <p:cTn id="188" dur="indefinite"/>
                                        <p:tgtEl>
                                          <p:spTgt spid="52"/>
                                        </p:tgtEl>
                                        <p:attrNameLst>
                                          <p:attrName>style.opacity</p:attrName>
                                        </p:attrNameLst>
                                      </p:cBhvr>
                                      <p:to>
                                        <p:strVal val="0.25"/>
                                      </p:to>
                                    </p:set>
                                    <p:animEffect filter="image" prLst="opacity: 0.25">
                                      <p:cBhvr rctx="IE">
                                        <p:cTn id="189" dur="indefinite"/>
                                        <p:tgtEl>
                                          <p:spTgt spid="52"/>
                                        </p:tgtEl>
                                      </p:cBhvr>
                                    </p:animEffect>
                                  </p:childTnLst>
                                </p:cTn>
                              </p:par>
                              <p:par>
                                <p:cTn id="190" presetID="9" presetClass="emph" presetSubtype="0" grpId="1" nodeType="withEffect">
                                  <p:stCondLst>
                                    <p:cond delay="0"/>
                                  </p:stCondLst>
                                  <p:childTnLst>
                                    <p:set>
                                      <p:cBhvr>
                                        <p:cTn id="191" dur="indefinite"/>
                                        <p:tgtEl>
                                          <p:spTgt spid="62"/>
                                        </p:tgtEl>
                                        <p:attrNameLst>
                                          <p:attrName>style.opacity</p:attrName>
                                        </p:attrNameLst>
                                      </p:cBhvr>
                                      <p:to>
                                        <p:strVal val="0.25"/>
                                      </p:to>
                                    </p:set>
                                    <p:animEffect filter="image" prLst="opacity: 0.25">
                                      <p:cBhvr rctx="IE">
                                        <p:cTn id="192" dur="indefinite"/>
                                        <p:tgtEl>
                                          <p:spTgt spid="62"/>
                                        </p:tgtEl>
                                      </p:cBhvr>
                                    </p:animEffect>
                                  </p:childTnLst>
                                </p:cTn>
                              </p:par>
                              <p:par>
                                <p:cTn id="193" presetID="9" presetClass="emph" presetSubtype="0" grpId="1" nodeType="withEffect">
                                  <p:stCondLst>
                                    <p:cond delay="0"/>
                                  </p:stCondLst>
                                  <p:childTnLst>
                                    <p:set>
                                      <p:cBhvr>
                                        <p:cTn id="194" dur="indefinite"/>
                                        <p:tgtEl>
                                          <p:spTgt spid="63"/>
                                        </p:tgtEl>
                                        <p:attrNameLst>
                                          <p:attrName>style.opacity</p:attrName>
                                        </p:attrNameLst>
                                      </p:cBhvr>
                                      <p:to>
                                        <p:strVal val="0.25"/>
                                      </p:to>
                                    </p:set>
                                    <p:animEffect filter="image" prLst="opacity: 0.25">
                                      <p:cBhvr rctx="IE">
                                        <p:cTn id="195" dur="indefinite"/>
                                        <p:tgtEl>
                                          <p:spTgt spid="63"/>
                                        </p:tgtEl>
                                      </p:cBhvr>
                                    </p:animEffect>
                                  </p:childTnLst>
                                </p:cTn>
                              </p:par>
                              <p:par>
                                <p:cTn id="196" presetID="9" presetClass="emph" presetSubtype="0" nodeType="withEffect">
                                  <p:stCondLst>
                                    <p:cond delay="0"/>
                                  </p:stCondLst>
                                  <p:childTnLst>
                                    <p:set>
                                      <p:cBhvr>
                                        <p:cTn id="197" dur="indefinite"/>
                                        <p:tgtEl>
                                          <p:spTgt spid="72"/>
                                        </p:tgtEl>
                                        <p:attrNameLst>
                                          <p:attrName>style.opacity</p:attrName>
                                        </p:attrNameLst>
                                      </p:cBhvr>
                                      <p:to>
                                        <p:strVal val="0.25"/>
                                      </p:to>
                                    </p:set>
                                    <p:animEffect filter="image" prLst="opacity: 0.25">
                                      <p:cBhvr rctx="IE">
                                        <p:cTn id="198" dur="indefinite"/>
                                        <p:tgtEl>
                                          <p:spTgt spid="72"/>
                                        </p:tgtEl>
                                      </p:cBhvr>
                                    </p:animEffect>
                                  </p:childTnLst>
                                </p:cTn>
                              </p:par>
                              <p:par>
                                <p:cTn id="199" presetID="9" presetClass="emph" presetSubtype="0" grpId="0" nodeType="withEffect">
                                  <p:stCondLst>
                                    <p:cond delay="0"/>
                                  </p:stCondLst>
                                  <p:childTnLst>
                                    <p:set>
                                      <p:cBhvr>
                                        <p:cTn id="200" dur="indefinite"/>
                                        <p:tgtEl>
                                          <p:spTgt spid="85"/>
                                        </p:tgtEl>
                                        <p:attrNameLst>
                                          <p:attrName>style.opacity</p:attrName>
                                        </p:attrNameLst>
                                      </p:cBhvr>
                                      <p:to>
                                        <p:strVal val="0.25"/>
                                      </p:to>
                                    </p:set>
                                    <p:animEffect filter="image" prLst="opacity: 0.25">
                                      <p:cBhvr rctx="IE">
                                        <p:cTn id="201" dur="indefinite"/>
                                        <p:tgtEl>
                                          <p:spTgt spid="85"/>
                                        </p:tgtEl>
                                      </p:cBhvr>
                                    </p:animEffect>
                                  </p:childTnLst>
                                </p:cTn>
                              </p:par>
                              <p:par>
                                <p:cTn id="202" presetID="9" presetClass="emph" presetSubtype="0" grpId="0" nodeType="withEffect">
                                  <p:stCondLst>
                                    <p:cond delay="0"/>
                                  </p:stCondLst>
                                  <p:childTnLst>
                                    <p:set>
                                      <p:cBhvr>
                                        <p:cTn id="203" dur="indefinite"/>
                                        <p:tgtEl>
                                          <p:spTgt spid="86"/>
                                        </p:tgtEl>
                                        <p:attrNameLst>
                                          <p:attrName>style.opacity</p:attrName>
                                        </p:attrNameLst>
                                      </p:cBhvr>
                                      <p:to>
                                        <p:strVal val="0.25"/>
                                      </p:to>
                                    </p:set>
                                    <p:animEffect filter="image" prLst="opacity: 0.25">
                                      <p:cBhvr rctx="IE">
                                        <p:cTn id="204" dur="indefinite"/>
                                        <p:tgtEl>
                                          <p:spTgt spid="86"/>
                                        </p:tgtEl>
                                      </p:cBhvr>
                                    </p:animEffect>
                                  </p:childTnLst>
                                </p:cTn>
                              </p:par>
                              <p:par>
                                <p:cTn id="205" presetID="9" presetClass="emph" presetSubtype="0" grpId="0" nodeType="withEffect">
                                  <p:stCondLst>
                                    <p:cond delay="0"/>
                                  </p:stCondLst>
                                  <p:childTnLst>
                                    <p:set>
                                      <p:cBhvr>
                                        <p:cTn id="206" dur="indefinite"/>
                                        <p:tgtEl>
                                          <p:spTgt spid="87"/>
                                        </p:tgtEl>
                                        <p:attrNameLst>
                                          <p:attrName>style.opacity</p:attrName>
                                        </p:attrNameLst>
                                      </p:cBhvr>
                                      <p:to>
                                        <p:strVal val="0.25"/>
                                      </p:to>
                                    </p:set>
                                    <p:animEffect filter="image" prLst="opacity: 0.25">
                                      <p:cBhvr rctx="IE">
                                        <p:cTn id="207" dur="indefinite"/>
                                        <p:tgtEl>
                                          <p:spTgt spid="87"/>
                                        </p:tgtEl>
                                      </p:cBhvr>
                                    </p:animEffect>
                                  </p:childTnLst>
                                </p:cTn>
                              </p:par>
                              <p:par>
                                <p:cTn id="208" presetID="9" presetClass="emph" presetSubtype="0" grpId="0" nodeType="withEffect">
                                  <p:stCondLst>
                                    <p:cond delay="0"/>
                                  </p:stCondLst>
                                  <p:childTnLst>
                                    <p:set>
                                      <p:cBhvr>
                                        <p:cTn id="209" dur="indefinite"/>
                                        <p:tgtEl>
                                          <p:spTgt spid="88"/>
                                        </p:tgtEl>
                                        <p:attrNameLst>
                                          <p:attrName>style.opacity</p:attrName>
                                        </p:attrNameLst>
                                      </p:cBhvr>
                                      <p:to>
                                        <p:strVal val="0.25"/>
                                      </p:to>
                                    </p:set>
                                    <p:animEffect filter="image" prLst="opacity: 0.25">
                                      <p:cBhvr rctx="IE">
                                        <p:cTn id="210" dur="indefinite"/>
                                        <p:tgtEl>
                                          <p:spTgt spid="88"/>
                                        </p:tgtEl>
                                      </p:cBhvr>
                                    </p:animEffect>
                                  </p:childTnLst>
                                </p:cTn>
                              </p:par>
                              <p:par>
                                <p:cTn id="211" presetID="9" presetClass="emph" presetSubtype="0" grpId="0" nodeType="withEffect">
                                  <p:stCondLst>
                                    <p:cond delay="0"/>
                                  </p:stCondLst>
                                  <p:childTnLst>
                                    <p:set>
                                      <p:cBhvr>
                                        <p:cTn id="212" dur="indefinite"/>
                                        <p:tgtEl>
                                          <p:spTgt spid="89"/>
                                        </p:tgtEl>
                                        <p:attrNameLst>
                                          <p:attrName>style.opacity</p:attrName>
                                        </p:attrNameLst>
                                      </p:cBhvr>
                                      <p:to>
                                        <p:strVal val="0.25"/>
                                      </p:to>
                                    </p:set>
                                    <p:animEffect filter="image" prLst="opacity: 0.25">
                                      <p:cBhvr rctx="IE">
                                        <p:cTn id="213" dur="indefinite"/>
                                        <p:tgtEl>
                                          <p:spTgt spid="89"/>
                                        </p:tgtEl>
                                      </p:cBhvr>
                                    </p:animEffect>
                                  </p:childTnLst>
                                </p:cTn>
                              </p:par>
                              <p:par>
                                <p:cTn id="214" presetID="9" presetClass="emph" presetSubtype="0" nodeType="withEffect">
                                  <p:stCondLst>
                                    <p:cond delay="0"/>
                                  </p:stCondLst>
                                  <p:childTnLst>
                                    <p:set>
                                      <p:cBhvr>
                                        <p:cTn id="215" dur="indefinite"/>
                                        <p:tgtEl>
                                          <p:spTgt spid="100"/>
                                        </p:tgtEl>
                                        <p:attrNameLst>
                                          <p:attrName>style.opacity</p:attrName>
                                        </p:attrNameLst>
                                      </p:cBhvr>
                                      <p:to>
                                        <p:strVal val="0.25"/>
                                      </p:to>
                                    </p:set>
                                    <p:animEffect filter="image" prLst="opacity: 0.25">
                                      <p:cBhvr rctx="IE">
                                        <p:cTn id="216" dur="indefinite"/>
                                        <p:tgtEl>
                                          <p:spTgt spid="100"/>
                                        </p:tgtEl>
                                      </p:cBhvr>
                                    </p:animEffect>
                                  </p:childTnLst>
                                </p:cTn>
                              </p:par>
                              <p:par>
                                <p:cTn id="217" presetID="9" presetClass="emph" presetSubtype="0" nodeType="withEffect">
                                  <p:stCondLst>
                                    <p:cond delay="0"/>
                                  </p:stCondLst>
                                  <p:childTnLst>
                                    <p:set>
                                      <p:cBhvr>
                                        <p:cTn id="218" dur="indefinite"/>
                                        <p:tgtEl>
                                          <p:spTgt spid="101"/>
                                        </p:tgtEl>
                                        <p:attrNameLst>
                                          <p:attrName>style.opacity</p:attrName>
                                        </p:attrNameLst>
                                      </p:cBhvr>
                                      <p:to>
                                        <p:strVal val="0.25"/>
                                      </p:to>
                                    </p:set>
                                    <p:animEffect filter="image" prLst="opacity: 0.25">
                                      <p:cBhvr rctx="IE">
                                        <p:cTn id="219" dur="indefinite"/>
                                        <p:tgtEl>
                                          <p:spTgt spid="101"/>
                                        </p:tgtEl>
                                      </p:cBhvr>
                                    </p:animEffect>
                                  </p:childTnLst>
                                </p:cTn>
                              </p:par>
                              <p:par>
                                <p:cTn id="220" presetID="9" presetClass="emph" presetSubtype="0" nodeType="withEffect">
                                  <p:stCondLst>
                                    <p:cond delay="0"/>
                                  </p:stCondLst>
                                  <p:childTnLst>
                                    <p:set>
                                      <p:cBhvr>
                                        <p:cTn id="221" dur="indefinite"/>
                                        <p:tgtEl>
                                          <p:spTgt spid="102"/>
                                        </p:tgtEl>
                                        <p:attrNameLst>
                                          <p:attrName>style.opacity</p:attrName>
                                        </p:attrNameLst>
                                      </p:cBhvr>
                                      <p:to>
                                        <p:strVal val="0.25"/>
                                      </p:to>
                                    </p:set>
                                    <p:animEffect filter="image" prLst="opacity: 0.25">
                                      <p:cBhvr rctx="IE">
                                        <p:cTn id="222" dur="indefinite"/>
                                        <p:tgtEl>
                                          <p:spTgt spid="102"/>
                                        </p:tgtEl>
                                      </p:cBhvr>
                                    </p:animEffect>
                                  </p:childTnLst>
                                </p:cTn>
                              </p:par>
                              <p:par>
                                <p:cTn id="223" presetID="9" presetClass="emph" presetSubtype="0" grpId="1" nodeType="withEffect">
                                  <p:stCondLst>
                                    <p:cond delay="0"/>
                                  </p:stCondLst>
                                  <p:childTnLst>
                                    <p:set>
                                      <p:cBhvr>
                                        <p:cTn id="224" dur="indefinite"/>
                                        <p:tgtEl>
                                          <p:spTgt spid="103"/>
                                        </p:tgtEl>
                                        <p:attrNameLst>
                                          <p:attrName>style.opacity</p:attrName>
                                        </p:attrNameLst>
                                      </p:cBhvr>
                                      <p:to>
                                        <p:strVal val="0.25"/>
                                      </p:to>
                                    </p:set>
                                    <p:animEffect filter="image" prLst="opacity: 0.25">
                                      <p:cBhvr rctx="IE">
                                        <p:cTn id="225" dur="indefinite"/>
                                        <p:tgtEl>
                                          <p:spTgt spid="103"/>
                                        </p:tgtEl>
                                      </p:cBhvr>
                                    </p:animEffect>
                                  </p:childTnLst>
                                </p:cTn>
                              </p:par>
                              <p:par>
                                <p:cTn id="226" presetID="9" presetClass="emph" presetSubtype="0" grpId="1" nodeType="withEffect">
                                  <p:stCondLst>
                                    <p:cond delay="0"/>
                                  </p:stCondLst>
                                  <p:childTnLst>
                                    <p:set>
                                      <p:cBhvr>
                                        <p:cTn id="227" dur="indefinite"/>
                                        <p:tgtEl>
                                          <p:spTgt spid="104"/>
                                        </p:tgtEl>
                                        <p:attrNameLst>
                                          <p:attrName>style.opacity</p:attrName>
                                        </p:attrNameLst>
                                      </p:cBhvr>
                                      <p:to>
                                        <p:strVal val="0.25"/>
                                      </p:to>
                                    </p:set>
                                    <p:animEffect filter="image" prLst="opacity: 0.25">
                                      <p:cBhvr rctx="IE">
                                        <p:cTn id="228" dur="indefinite"/>
                                        <p:tgtEl>
                                          <p:spTgt spid="104"/>
                                        </p:tgtEl>
                                      </p:cBhvr>
                                    </p:animEffect>
                                  </p:childTnLst>
                                </p:cTn>
                              </p:par>
                              <p:par>
                                <p:cTn id="229" presetID="9" presetClass="emph" presetSubtype="0" nodeType="withEffect">
                                  <p:stCondLst>
                                    <p:cond delay="0"/>
                                  </p:stCondLst>
                                  <p:childTnLst>
                                    <p:set>
                                      <p:cBhvr>
                                        <p:cTn id="230" dur="indefinite"/>
                                        <p:tgtEl>
                                          <p:spTgt spid="105"/>
                                        </p:tgtEl>
                                        <p:attrNameLst>
                                          <p:attrName>style.opacity</p:attrName>
                                        </p:attrNameLst>
                                      </p:cBhvr>
                                      <p:to>
                                        <p:strVal val="0.25"/>
                                      </p:to>
                                    </p:set>
                                    <p:animEffect filter="image" prLst="opacity: 0.25">
                                      <p:cBhvr rctx="IE">
                                        <p:cTn id="231" dur="indefinite"/>
                                        <p:tgtEl>
                                          <p:spTgt spid="105"/>
                                        </p:tgtEl>
                                      </p:cBhvr>
                                    </p:animEffect>
                                  </p:childTnLst>
                                </p:cTn>
                              </p:par>
                              <p:par>
                                <p:cTn id="232" presetID="9" presetClass="emph" presetSubtype="0" nodeType="withEffect">
                                  <p:stCondLst>
                                    <p:cond delay="0"/>
                                  </p:stCondLst>
                                  <p:childTnLst>
                                    <p:set>
                                      <p:cBhvr>
                                        <p:cTn id="233" dur="indefinite"/>
                                        <p:tgtEl>
                                          <p:spTgt spid="107"/>
                                        </p:tgtEl>
                                        <p:attrNameLst>
                                          <p:attrName>style.opacity</p:attrName>
                                        </p:attrNameLst>
                                      </p:cBhvr>
                                      <p:to>
                                        <p:strVal val="0.25"/>
                                      </p:to>
                                    </p:set>
                                    <p:animEffect filter="image" prLst="opacity: 0.25">
                                      <p:cBhvr rctx="IE">
                                        <p:cTn id="234" dur="indefinite"/>
                                        <p:tgtEl>
                                          <p:spTgt spid="107"/>
                                        </p:tgtEl>
                                      </p:cBhvr>
                                    </p:animEffect>
                                  </p:childTnLst>
                                </p:cTn>
                              </p:par>
                              <p:par>
                                <p:cTn id="235" presetID="9" presetClass="emph" presetSubtype="0" grpId="1" nodeType="withEffect">
                                  <p:stCondLst>
                                    <p:cond delay="0"/>
                                  </p:stCondLst>
                                  <p:childTnLst>
                                    <p:set>
                                      <p:cBhvr>
                                        <p:cTn id="236" dur="indefinite"/>
                                        <p:tgtEl>
                                          <p:spTgt spid="108"/>
                                        </p:tgtEl>
                                        <p:attrNameLst>
                                          <p:attrName>style.opacity</p:attrName>
                                        </p:attrNameLst>
                                      </p:cBhvr>
                                      <p:to>
                                        <p:strVal val="0.25"/>
                                      </p:to>
                                    </p:set>
                                    <p:animEffect filter="image" prLst="opacity: 0.25">
                                      <p:cBhvr rctx="IE">
                                        <p:cTn id="237" dur="indefinite"/>
                                        <p:tgtEl>
                                          <p:spTgt spid="108"/>
                                        </p:tgtEl>
                                      </p:cBhvr>
                                    </p:animEffect>
                                  </p:childTnLst>
                                </p:cTn>
                              </p:par>
                              <p:par>
                                <p:cTn id="238" presetID="9" presetClass="emph" presetSubtype="0" grpId="1" nodeType="withEffect">
                                  <p:stCondLst>
                                    <p:cond delay="0"/>
                                  </p:stCondLst>
                                  <p:childTnLst>
                                    <p:set>
                                      <p:cBhvr>
                                        <p:cTn id="239" dur="indefinite"/>
                                        <p:tgtEl>
                                          <p:spTgt spid="109"/>
                                        </p:tgtEl>
                                        <p:attrNameLst>
                                          <p:attrName>style.opacity</p:attrName>
                                        </p:attrNameLst>
                                      </p:cBhvr>
                                      <p:to>
                                        <p:strVal val="0.25"/>
                                      </p:to>
                                    </p:set>
                                    <p:animEffect filter="image" prLst="opacity: 0.25">
                                      <p:cBhvr rctx="IE">
                                        <p:cTn id="240" dur="indefinite"/>
                                        <p:tgtEl>
                                          <p:spTgt spid="109"/>
                                        </p:tgtEl>
                                      </p:cBhvr>
                                    </p:animEffect>
                                  </p:childTnLst>
                                </p:cTn>
                              </p:par>
                              <p:par>
                                <p:cTn id="241" presetID="9" presetClass="emph" presetSubtype="0" nodeType="withEffect">
                                  <p:stCondLst>
                                    <p:cond delay="0"/>
                                  </p:stCondLst>
                                  <p:childTnLst>
                                    <p:set>
                                      <p:cBhvr>
                                        <p:cTn id="242" dur="indefinite"/>
                                        <p:tgtEl>
                                          <p:spTgt spid="6"/>
                                        </p:tgtEl>
                                        <p:attrNameLst>
                                          <p:attrName>style.opacity</p:attrName>
                                        </p:attrNameLst>
                                      </p:cBhvr>
                                      <p:to>
                                        <p:strVal val="0.25"/>
                                      </p:to>
                                    </p:set>
                                    <p:animEffect filter="image" prLst="opacity: 0.25">
                                      <p:cBhvr rctx="IE">
                                        <p:cTn id="243" dur="indefinite"/>
                                        <p:tgtEl>
                                          <p:spTgt spid="6"/>
                                        </p:tgtEl>
                                      </p:cBhvr>
                                    </p:animEffect>
                                  </p:childTnLst>
                                </p:cTn>
                              </p:par>
                              <p:par>
                                <p:cTn id="244" presetID="9" presetClass="emph" presetSubtype="0" nodeType="withEffect">
                                  <p:stCondLst>
                                    <p:cond delay="0"/>
                                  </p:stCondLst>
                                  <p:childTnLst>
                                    <p:set>
                                      <p:cBhvr>
                                        <p:cTn id="245" dur="indefinite"/>
                                        <p:tgtEl>
                                          <p:spTgt spid="128"/>
                                        </p:tgtEl>
                                        <p:attrNameLst>
                                          <p:attrName>style.opacity</p:attrName>
                                        </p:attrNameLst>
                                      </p:cBhvr>
                                      <p:to>
                                        <p:strVal val="0.25"/>
                                      </p:to>
                                    </p:set>
                                    <p:animEffect filter="image" prLst="opacity: 0.25">
                                      <p:cBhvr rctx="IE">
                                        <p:cTn id="246" dur="indefinite"/>
                                        <p:tgtEl>
                                          <p:spTgt spid="128"/>
                                        </p:tgtEl>
                                      </p:cBhvr>
                                    </p:animEffect>
                                  </p:childTnLst>
                                </p:cTn>
                              </p:par>
                              <p:par>
                                <p:cTn id="247" presetID="9" presetClass="emph" presetSubtype="0" nodeType="withEffect">
                                  <p:stCondLst>
                                    <p:cond delay="0"/>
                                  </p:stCondLst>
                                  <p:childTnLst>
                                    <p:set>
                                      <p:cBhvr>
                                        <p:cTn id="248" dur="indefinite"/>
                                        <p:tgtEl>
                                          <p:spTgt spid="129"/>
                                        </p:tgtEl>
                                        <p:attrNameLst>
                                          <p:attrName>style.opacity</p:attrName>
                                        </p:attrNameLst>
                                      </p:cBhvr>
                                      <p:to>
                                        <p:strVal val="0.25"/>
                                      </p:to>
                                    </p:set>
                                    <p:animEffect filter="image" prLst="opacity: 0.25">
                                      <p:cBhvr rctx="IE">
                                        <p:cTn id="249" dur="indefinite"/>
                                        <p:tgtEl>
                                          <p:spTgt spid="129"/>
                                        </p:tgtEl>
                                      </p:cBhvr>
                                    </p:animEffect>
                                  </p:childTnLst>
                                </p:cTn>
                              </p:par>
                              <p:par>
                                <p:cTn id="250" presetID="9" presetClass="emph" presetSubtype="0" nodeType="withEffect">
                                  <p:stCondLst>
                                    <p:cond delay="0"/>
                                  </p:stCondLst>
                                  <p:childTnLst>
                                    <p:set>
                                      <p:cBhvr>
                                        <p:cTn id="251" dur="indefinite"/>
                                        <p:tgtEl>
                                          <p:spTgt spid="130"/>
                                        </p:tgtEl>
                                        <p:attrNameLst>
                                          <p:attrName>style.opacity</p:attrName>
                                        </p:attrNameLst>
                                      </p:cBhvr>
                                      <p:to>
                                        <p:strVal val="0.25"/>
                                      </p:to>
                                    </p:set>
                                    <p:animEffect filter="image" prLst="opacity: 0.25">
                                      <p:cBhvr rctx="IE">
                                        <p:cTn id="252" dur="indefinite"/>
                                        <p:tgtEl>
                                          <p:spTgt spid="130"/>
                                        </p:tgtEl>
                                      </p:cBhvr>
                                    </p:animEffect>
                                  </p:childTnLst>
                                </p:cTn>
                              </p:par>
                              <p:par>
                                <p:cTn id="253" presetID="9" presetClass="emph" presetSubtype="0" nodeType="withEffect">
                                  <p:stCondLst>
                                    <p:cond delay="0"/>
                                  </p:stCondLst>
                                  <p:childTnLst>
                                    <p:set>
                                      <p:cBhvr>
                                        <p:cTn id="254" dur="indefinite"/>
                                        <p:tgtEl>
                                          <p:spTgt spid="133"/>
                                        </p:tgtEl>
                                        <p:attrNameLst>
                                          <p:attrName>style.opacity</p:attrName>
                                        </p:attrNameLst>
                                      </p:cBhvr>
                                      <p:to>
                                        <p:strVal val="0.25"/>
                                      </p:to>
                                    </p:set>
                                    <p:animEffect filter="image" prLst="opacity: 0.25">
                                      <p:cBhvr rctx="IE">
                                        <p:cTn id="255" dur="indefinite"/>
                                        <p:tgtEl>
                                          <p:spTgt spid="133"/>
                                        </p:tgtEl>
                                      </p:cBhvr>
                                    </p:animEffect>
                                  </p:childTnLst>
                                </p:cTn>
                              </p:par>
                              <p:par>
                                <p:cTn id="256" presetID="9" presetClass="emph" presetSubtype="0" grpId="1" nodeType="withEffect">
                                  <p:stCondLst>
                                    <p:cond delay="0"/>
                                  </p:stCondLst>
                                  <p:childTnLst>
                                    <p:set>
                                      <p:cBhvr>
                                        <p:cTn id="257" dur="indefinite"/>
                                        <p:tgtEl>
                                          <p:spTgt spid="134"/>
                                        </p:tgtEl>
                                        <p:attrNameLst>
                                          <p:attrName>style.opacity</p:attrName>
                                        </p:attrNameLst>
                                      </p:cBhvr>
                                      <p:to>
                                        <p:strVal val="0.25"/>
                                      </p:to>
                                    </p:set>
                                    <p:animEffect filter="image" prLst="opacity: 0.25">
                                      <p:cBhvr rctx="IE">
                                        <p:cTn id="258" dur="indefinite"/>
                                        <p:tgtEl>
                                          <p:spTgt spid="134"/>
                                        </p:tgtEl>
                                      </p:cBhvr>
                                    </p:animEffect>
                                  </p:childTnLst>
                                </p:cTn>
                              </p:par>
                              <p:par>
                                <p:cTn id="259" presetID="9" presetClass="emph" presetSubtype="0" nodeType="withEffect">
                                  <p:stCondLst>
                                    <p:cond delay="0"/>
                                  </p:stCondLst>
                                  <p:childTnLst>
                                    <p:set>
                                      <p:cBhvr>
                                        <p:cTn id="260" dur="indefinite"/>
                                        <p:tgtEl>
                                          <p:spTgt spid="97"/>
                                        </p:tgtEl>
                                        <p:attrNameLst>
                                          <p:attrName>style.opacity</p:attrName>
                                        </p:attrNameLst>
                                      </p:cBhvr>
                                      <p:to>
                                        <p:strVal val="0.25"/>
                                      </p:to>
                                    </p:set>
                                    <p:animEffect filter="image" prLst="opacity: 0.25">
                                      <p:cBhvr rctx="IE">
                                        <p:cTn id="261" dur="indefinite"/>
                                        <p:tgtEl>
                                          <p:spTgt spid="97"/>
                                        </p:tgtEl>
                                      </p:cBhvr>
                                    </p:animEffect>
                                  </p:childTnLst>
                                </p:cTn>
                              </p:par>
                              <p:par>
                                <p:cTn id="262" presetID="9" presetClass="emph" presetSubtype="0" nodeType="withEffect">
                                  <p:stCondLst>
                                    <p:cond delay="0"/>
                                  </p:stCondLst>
                                  <p:childTnLst>
                                    <p:set>
                                      <p:cBhvr>
                                        <p:cTn id="263" dur="indefinite"/>
                                        <p:tgtEl>
                                          <p:spTgt spid="98"/>
                                        </p:tgtEl>
                                        <p:attrNameLst>
                                          <p:attrName>style.opacity</p:attrName>
                                        </p:attrNameLst>
                                      </p:cBhvr>
                                      <p:to>
                                        <p:strVal val="0.25"/>
                                      </p:to>
                                    </p:set>
                                    <p:animEffect filter="image" prLst="opacity: 0.25">
                                      <p:cBhvr rctx="IE">
                                        <p:cTn id="264" dur="indefinite"/>
                                        <p:tgtEl>
                                          <p:spTgt spid="98"/>
                                        </p:tgtEl>
                                      </p:cBhvr>
                                    </p:animEffect>
                                  </p:childTnLst>
                                </p:cTn>
                              </p:par>
                              <p:par>
                                <p:cTn id="265" presetID="9" presetClass="emph" presetSubtype="0" grpId="1" nodeType="withEffect">
                                  <p:stCondLst>
                                    <p:cond delay="0"/>
                                  </p:stCondLst>
                                  <p:childTnLst>
                                    <p:set>
                                      <p:cBhvr>
                                        <p:cTn id="266" dur="indefinite"/>
                                        <p:tgtEl>
                                          <p:spTgt spid="99"/>
                                        </p:tgtEl>
                                        <p:attrNameLst>
                                          <p:attrName>style.opacity</p:attrName>
                                        </p:attrNameLst>
                                      </p:cBhvr>
                                      <p:to>
                                        <p:strVal val="0.25"/>
                                      </p:to>
                                    </p:set>
                                    <p:animEffect filter="image" prLst="opacity: 0.25">
                                      <p:cBhvr rctx="IE">
                                        <p:cTn id="267" dur="indefinite"/>
                                        <p:tgtEl>
                                          <p:spTgt spid="99"/>
                                        </p:tgtEl>
                                      </p:cBhvr>
                                    </p:animEffect>
                                  </p:childTnLst>
                                </p:cTn>
                              </p:par>
                              <p:par>
                                <p:cTn id="268" presetID="9" presetClass="emph" presetSubtype="0" grpId="1" nodeType="withEffect">
                                  <p:stCondLst>
                                    <p:cond delay="0"/>
                                  </p:stCondLst>
                                  <p:childTnLst>
                                    <p:set>
                                      <p:cBhvr>
                                        <p:cTn id="269" dur="indefinite"/>
                                        <p:tgtEl>
                                          <p:spTgt spid="137"/>
                                        </p:tgtEl>
                                        <p:attrNameLst>
                                          <p:attrName>style.opacity</p:attrName>
                                        </p:attrNameLst>
                                      </p:cBhvr>
                                      <p:to>
                                        <p:strVal val="0.25"/>
                                      </p:to>
                                    </p:set>
                                    <p:animEffect filter="image" prLst="opacity: 0.25">
                                      <p:cBhvr rctx="IE">
                                        <p:cTn id="270" dur="indefinite"/>
                                        <p:tgtEl>
                                          <p:spTgt spid="137"/>
                                        </p:tgtEl>
                                      </p:cBhvr>
                                    </p:animEffect>
                                  </p:childTnLst>
                                </p:cTn>
                              </p:par>
                              <p:par>
                                <p:cTn id="271" presetID="9" presetClass="emph" presetSubtype="0" grpId="1" nodeType="withEffect">
                                  <p:stCondLst>
                                    <p:cond delay="0"/>
                                  </p:stCondLst>
                                  <p:childTnLst>
                                    <p:set>
                                      <p:cBhvr>
                                        <p:cTn id="272" dur="indefinite"/>
                                        <p:tgtEl>
                                          <p:spTgt spid="144"/>
                                        </p:tgtEl>
                                        <p:attrNameLst>
                                          <p:attrName>style.opacity</p:attrName>
                                        </p:attrNameLst>
                                      </p:cBhvr>
                                      <p:to>
                                        <p:strVal val="0.25"/>
                                      </p:to>
                                    </p:set>
                                    <p:animEffect filter="image" prLst="opacity: 0.25">
                                      <p:cBhvr rctx="IE">
                                        <p:cTn id="273" dur="indefinite"/>
                                        <p:tgtEl>
                                          <p:spTgt spid="144"/>
                                        </p:tgtEl>
                                      </p:cBhvr>
                                    </p:animEffect>
                                  </p:childTnLst>
                                </p:cTn>
                              </p:par>
                              <p:par>
                                <p:cTn id="274" presetID="9" presetClass="emph" presetSubtype="0" grpId="1" nodeType="withEffect">
                                  <p:stCondLst>
                                    <p:cond delay="0"/>
                                  </p:stCondLst>
                                  <p:childTnLst>
                                    <p:set>
                                      <p:cBhvr>
                                        <p:cTn id="275" dur="indefinite"/>
                                        <p:tgtEl>
                                          <p:spTgt spid="146"/>
                                        </p:tgtEl>
                                        <p:attrNameLst>
                                          <p:attrName>style.opacity</p:attrName>
                                        </p:attrNameLst>
                                      </p:cBhvr>
                                      <p:to>
                                        <p:strVal val="0.25"/>
                                      </p:to>
                                    </p:set>
                                    <p:animEffect filter="image" prLst="opacity: 0.25">
                                      <p:cBhvr rctx="IE">
                                        <p:cTn id="276" dur="indefinite"/>
                                        <p:tgtEl>
                                          <p:spTgt spid="146"/>
                                        </p:tgtEl>
                                      </p:cBhvr>
                                    </p:animEffect>
                                  </p:childTnLst>
                                </p:cTn>
                              </p:par>
                              <p:par>
                                <p:cTn id="277" presetID="9" presetClass="emph" presetSubtype="0" grpId="1" nodeType="withEffect">
                                  <p:stCondLst>
                                    <p:cond delay="0"/>
                                  </p:stCondLst>
                                  <p:childTnLst>
                                    <p:set>
                                      <p:cBhvr>
                                        <p:cTn id="278" dur="indefinite"/>
                                        <p:tgtEl>
                                          <p:spTgt spid="147"/>
                                        </p:tgtEl>
                                        <p:attrNameLst>
                                          <p:attrName>style.opacity</p:attrName>
                                        </p:attrNameLst>
                                      </p:cBhvr>
                                      <p:to>
                                        <p:strVal val="0.25"/>
                                      </p:to>
                                    </p:set>
                                    <p:animEffect filter="image" prLst="opacity: 0.25">
                                      <p:cBhvr rctx="IE">
                                        <p:cTn id="279" dur="indefinite"/>
                                        <p:tgtEl>
                                          <p:spTgt spid="147"/>
                                        </p:tgtEl>
                                      </p:cBhvr>
                                    </p:animEffect>
                                  </p:childTnLst>
                                </p:cTn>
                              </p:par>
                              <p:par>
                                <p:cTn id="280" presetID="9" presetClass="emph" presetSubtype="0" nodeType="withEffect">
                                  <p:stCondLst>
                                    <p:cond delay="0"/>
                                  </p:stCondLst>
                                  <p:childTnLst>
                                    <p:set>
                                      <p:cBhvr>
                                        <p:cTn id="281" dur="indefinite"/>
                                        <p:tgtEl>
                                          <p:spTgt spid="154"/>
                                        </p:tgtEl>
                                        <p:attrNameLst>
                                          <p:attrName>style.opacity</p:attrName>
                                        </p:attrNameLst>
                                      </p:cBhvr>
                                      <p:to>
                                        <p:strVal val="0.25"/>
                                      </p:to>
                                    </p:set>
                                    <p:animEffect filter="image" prLst="opacity: 0.25">
                                      <p:cBhvr rctx="IE">
                                        <p:cTn id="282" dur="indefinite"/>
                                        <p:tgtEl>
                                          <p:spTgt spid="154"/>
                                        </p:tgtEl>
                                      </p:cBhvr>
                                    </p:animEffect>
                                  </p:childTnLst>
                                </p:cTn>
                              </p:par>
                              <p:par>
                                <p:cTn id="283" presetID="9" presetClass="emph" presetSubtype="0" nodeType="withEffect">
                                  <p:stCondLst>
                                    <p:cond delay="0"/>
                                  </p:stCondLst>
                                  <p:childTnLst>
                                    <p:set>
                                      <p:cBhvr>
                                        <p:cTn id="284" dur="indefinite"/>
                                        <p:tgtEl>
                                          <p:spTgt spid="155"/>
                                        </p:tgtEl>
                                        <p:attrNameLst>
                                          <p:attrName>style.opacity</p:attrName>
                                        </p:attrNameLst>
                                      </p:cBhvr>
                                      <p:to>
                                        <p:strVal val="0.25"/>
                                      </p:to>
                                    </p:set>
                                    <p:animEffect filter="image" prLst="opacity: 0.25">
                                      <p:cBhvr rctx="IE">
                                        <p:cTn id="285" dur="indefinite"/>
                                        <p:tgtEl>
                                          <p:spTgt spid="155"/>
                                        </p:tgtEl>
                                      </p:cBhvr>
                                    </p:animEffect>
                                  </p:childTnLst>
                                </p:cTn>
                              </p:par>
                              <p:par>
                                <p:cTn id="286" presetID="9" presetClass="emph" presetSubtype="0" nodeType="withEffect">
                                  <p:stCondLst>
                                    <p:cond delay="0"/>
                                  </p:stCondLst>
                                  <p:childTnLst>
                                    <p:set>
                                      <p:cBhvr>
                                        <p:cTn id="287" dur="indefinite"/>
                                        <p:tgtEl>
                                          <p:spTgt spid="157"/>
                                        </p:tgtEl>
                                        <p:attrNameLst>
                                          <p:attrName>style.opacity</p:attrName>
                                        </p:attrNameLst>
                                      </p:cBhvr>
                                      <p:to>
                                        <p:strVal val="0.25"/>
                                      </p:to>
                                    </p:set>
                                    <p:animEffect filter="image" prLst="opacity: 0.25">
                                      <p:cBhvr rctx="IE">
                                        <p:cTn id="288" dur="indefinite"/>
                                        <p:tgtEl>
                                          <p:spTgt spid="157"/>
                                        </p:tgtEl>
                                      </p:cBhvr>
                                    </p:animEffect>
                                  </p:childTnLst>
                                </p:cTn>
                              </p:par>
                              <p:par>
                                <p:cTn id="289" presetID="9" presetClass="emph" presetSubtype="0" nodeType="withEffect">
                                  <p:stCondLst>
                                    <p:cond delay="0"/>
                                  </p:stCondLst>
                                  <p:childTnLst>
                                    <p:set>
                                      <p:cBhvr>
                                        <p:cTn id="290" dur="indefinite"/>
                                        <p:tgtEl>
                                          <p:spTgt spid="158"/>
                                        </p:tgtEl>
                                        <p:attrNameLst>
                                          <p:attrName>style.opacity</p:attrName>
                                        </p:attrNameLst>
                                      </p:cBhvr>
                                      <p:to>
                                        <p:strVal val="0.25"/>
                                      </p:to>
                                    </p:set>
                                    <p:animEffect filter="image" prLst="opacity: 0.25">
                                      <p:cBhvr rctx="IE">
                                        <p:cTn id="291" dur="indefinite"/>
                                        <p:tgtEl>
                                          <p:spTgt spid="158"/>
                                        </p:tgtEl>
                                      </p:cBhvr>
                                    </p:animEffect>
                                  </p:childTnLst>
                                </p:cTn>
                              </p:par>
                              <p:par>
                                <p:cTn id="292" presetID="9" presetClass="emph" presetSubtype="0" grpId="1" nodeType="withEffect">
                                  <p:stCondLst>
                                    <p:cond delay="0"/>
                                  </p:stCondLst>
                                  <p:childTnLst>
                                    <p:set>
                                      <p:cBhvr>
                                        <p:cTn id="293" dur="indefinite"/>
                                        <p:tgtEl>
                                          <p:spTgt spid="160"/>
                                        </p:tgtEl>
                                        <p:attrNameLst>
                                          <p:attrName>style.opacity</p:attrName>
                                        </p:attrNameLst>
                                      </p:cBhvr>
                                      <p:to>
                                        <p:strVal val="0.25"/>
                                      </p:to>
                                    </p:set>
                                    <p:animEffect filter="image" prLst="opacity: 0.25">
                                      <p:cBhvr rctx="IE">
                                        <p:cTn id="294" dur="indefinite"/>
                                        <p:tgtEl>
                                          <p:spTgt spid="160"/>
                                        </p:tgtEl>
                                      </p:cBhvr>
                                    </p:animEffect>
                                  </p:childTnLst>
                                </p:cTn>
                              </p:par>
                              <p:par>
                                <p:cTn id="295" presetID="9" presetClass="emph" presetSubtype="0" grpId="1" nodeType="withEffect">
                                  <p:stCondLst>
                                    <p:cond delay="0"/>
                                  </p:stCondLst>
                                  <p:childTnLst>
                                    <p:set>
                                      <p:cBhvr>
                                        <p:cTn id="296" dur="indefinite"/>
                                        <p:tgtEl>
                                          <p:spTgt spid="162"/>
                                        </p:tgtEl>
                                        <p:attrNameLst>
                                          <p:attrName>style.opacity</p:attrName>
                                        </p:attrNameLst>
                                      </p:cBhvr>
                                      <p:to>
                                        <p:strVal val="0.25"/>
                                      </p:to>
                                    </p:set>
                                    <p:animEffect filter="image" prLst="opacity: 0.25">
                                      <p:cBhvr rctx="IE">
                                        <p:cTn id="297" dur="indefinite"/>
                                        <p:tgtEl>
                                          <p:spTgt spid="162"/>
                                        </p:tgtEl>
                                      </p:cBhvr>
                                    </p:animEffect>
                                  </p:childTnLst>
                                </p:cTn>
                              </p:par>
                              <p:par>
                                <p:cTn id="298" presetID="9" presetClass="emph" presetSubtype="0" grpId="1" nodeType="withEffect">
                                  <p:stCondLst>
                                    <p:cond delay="0"/>
                                  </p:stCondLst>
                                  <p:childTnLst>
                                    <p:set>
                                      <p:cBhvr>
                                        <p:cTn id="299" dur="indefinite"/>
                                        <p:tgtEl>
                                          <p:spTgt spid="163"/>
                                        </p:tgtEl>
                                        <p:attrNameLst>
                                          <p:attrName>style.opacity</p:attrName>
                                        </p:attrNameLst>
                                      </p:cBhvr>
                                      <p:to>
                                        <p:strVal val="0.25"/>
                                      </p:to>
                                    </p:set>
                                    <p:animEffect filter="image" prLst="opacity: 0.25">
                                      <p:cBhvr rctx="IE">
                                        <p:cTn id="300" dur="indefinite"/>
                                        <p:tgtEl>
                                          <p:spTgt spid="163"/>
                                        </p:tgtEl>
                                      </p:cBhvr>
                                    </p:animEffect>
                                  </p:childTnLst>
                                </p:cTn>
                              </p:par>
                              <p:par>
                                <p:cTn id="301" presetID="9" presetClass="emph" presetSubtype="0" grpId="1" nodeType="withEffect">
                                  <p:stCondLst>
                                    <p:cond delay="0"/>
                                  </p:stCondLst>
                                  <p:childTnLst>
                                    <p:set>
                                      <p:cBhvr>
                                        <p:cTn id="302" dur="indefinite"/>
                                        <p:tgtEl>
                                          <p:spTgt spid="164"/>
                                        </p:tgtEl>
                                        <p:attrNameLst>
                                          <p:attrName>style.opacity</p:attrName>
                                        </p:attrNameLst>
                                      </p:cBhvr>
                                      <p:to>
                                        <p:strVal val="0.25"/>
                                      </p:to>
                                    </p:set>
                                    <p:animEffect filter="image" prLst="opacity: 0.25">
                                      <p:cBhvr rctx="IE">
                                        <p:cTn id="303" dur="indefinite"/>
                                        <p:tgtEl>
                                          <p:spTgt spid="164"/>
                                        </p:tgtEl>
                                      </p:cBhvr>
                                    </p:animEffect>
                                  </p:childTnLst>
                                </p:cTn>
                              </p:par>
                              <p:par>
                                <p:cTn id="304" presetID="9" presetClass="emph" presetSubtype="0" grpId="1" nodeType="withEffect">
                                  <p:stCondLst>
                                    <p:cond delay="0"/>
                                  </p:stCondLst>
                                  <p:childTnLst>
                                    <p:set>
                                      <p:cBhvr>
                                        <p:cTn id="305" dur="indefinite"/>
                                        <p:tgtEl>
                                          <p:spTgt spid="165"/>
                                        </p:tgtEl>
                                        <p:attrNameLst>
                                          <p:attrName>style.opacity</p:attrName>
                                        </p:attrNameLst>
                                      </p:cBhvr>
                                      <p:to>
                                        <p:strVal val="0.25"/>
                                      </p:to>
                                    </p:set>
                                    <p:animEffect filter="image" prLst="opacity: 0.25">
                                      <p:cBhvr rctx="IE">
                                        <p:cTn id="306" dur="indefinite"/>
                                        <p:tgtEl>
                                          <p:spTgt spid="165"/>
                                        </p:tgtEl>
                                      </p:cBhvr>
                                    </p:animEffect>
                                  </p:childTnLst>
                                </p:cTn>
                              </p:par>
                              <p:par>
                                <p:cTn id="307" presetID="9" presetClass="emph" presetSubtype="0" grpId="0" nodeType="withEffect" nodePh="1">
                                  <p:stCondLst>
                                    <p:cond delay="0"/>
                                  </p:stCondLst>
                                  <p:endCondLst>
                                    <p:cond evt="begin" delay="0">
                                      <p:tn val="307"/>
                                    </p:cond>
                                  </p:endCondLst>
                                  <p:childTnLst>
                                    <p:set>
                                      <p:cBhvr>
                                        <p:cTn id="308" dur="indefinite"/>
                                        <p:tgtEl>
                                          <p:spTgt spid="5"/>
                                        </p:tgtEl>
                                        <p:attrNameLst>
                                          <p:attrName>style.opacity</p:attrName>
                                        </p:attrNameLst>
                                      </p:cBhvr>
                                      <p:to>
                                        <p:strVal val="0.25"/>
                                      </p:to>
                                    </p:set>
                                    <p:animEffect filter="image" prLst="opacity: 0.25">
                                      <p:cBhvr rctx="IE">
                                        <p:cTn id="309" dur="indefinite"/>
                                        <p:tgtEl>
                                          <p:spTgt spid="5"/>
                                        </p:tgtEl>
                                      </p:cBhvr>
                                    </p:animEffect>
                                  </p:childTnLst>
                                </p:cTn>
                              </p:par>
                              <p:par>
                                <p:cTn id="310" presetID="9" presetClass="emph" presetSubtype="0" nodeType="withEffect">
                                  <p:stCondLst>
                                    <p:cond delay="0"/>
                                  </p:stCondLst>
                                  <p:childTnLst>
                                    <p:set>
                                      <p:cBhvr>
                                        <p:cTn id="311" dur="indefinite"/>
                                        <p:tgtEl>
                                          <p:spTgt spid="16"/>
                                        </p:tgtEl>
                                        <p:attrNameLst>
                                          <p:attrName>style.opacity</p:attrName>
                                        </p:attrNameLst>
                                      </p:cBhvr>
                                      <p:to>
                                        <p:strVal val="0.25"/>
                                      </p:to>
                                    </p:set>
                                    <p:animEffect filter="image" prLst="opacity: 0.25">
                                      <p:cBhvr rctx="IE">
                                        <p:cTn id="312" dur="indefinite"/>
                                        <p:tgtEl>
                                          <p:spTgt spid="16"/>
                                        </p:tgtEl>
                                      </p:cBhvr>
                                    </p:animEffect>
                                  </p:childTnLst>
                                </p:cTn>
                              </p:par>
                              <p:par>
                                <p:cTn id="313" presetID="9" presetClass="emph" presetSubtype="0" nodeType="withEffect">
                                  <p:stCondLst>
                                    <p:cond delay="0"/>
                                  </p:stCondLst>
                                  <p:childTnLst>
                                    <p:set>
                                      <p:cBhvr>
                                        <p:cTn id="314" dur="indefinite"/>
                                        <p:tgtEl>
                                          <p:spTgt spid="9">
                                            <p:txEl>
                                              <p:pRg st="0" end="0"/>
                                            </p:txEl>
                                          </p:spTgt>
                                        </p:tgtEl>
                                        <p:attrNameLst>
                                          <p:attrName>style.opacity</p:attrName>
                                        </p:attrNameLst>
                                      </p:cBhvr>
                                      <p:to>
                                        <p:strVal val="0.25"/>
                                      </p:to>
                                    </p:set>
                                    <p:animEffect filter="image" prLst="opacity: 0.25">
                                      <p:cBhvr rctx="IE">
                                        <p:cTn id="315" dur="indefinite"/>
                                        <p:tgtEl>
                                          <p:spTgt spid="9">
                                            <p:txEl>
                                              <p:pRg st="0" end="0"/>
                                            </p:txEl>
                                          </p:spTgt>
                                        </p:tgtEl>
                                      </p:cBhvr>
                                    </p:animEffect>
                                  </p:childTnLst>
                                </p:cTn>
                              </p:par>
                              <p:par>
                                <p:cTn id="316" presetID="9" presetClass="emph" presetSubtype="0" nodeType="withEffect">
                                  <p:stCondLst>
                                    <p:cond delay="0"/>
                                  </p:stCondLst>
                                  <p:childTnLst>
                                    <p:set>
                                      <p:cBhvr>
                                        <p:cTn id="317" dur="indefinite"/>
                                        <p:tgtEl>
                                          <p:spTgt spid="9">
                                            <p:txEl>
                                              <p:pRg st="6" end="6"/>
                                            </p:txEl>
                                          </p:spTgt>
                                        </p:tgtEl>
                                        <p:attrNameLst>
                                          <p:attrName>style.opacity</p:attrName>
                                        </p:attrNameLst>
                                      </p:cBhvr>
                                      <p:to>
                                        <p:strVal val="0.25"/>
                                      </p:to>
                                    </p:set>
                                    <p:animEffect filter="image" prLst="opacity: 0.25">
                                      <p:cBhvr rctx="IE">
                                        <p:cTn id="318" dur="indefinite"/>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3" grpId="0"/>
      <p:bldP spid="13" grpId="1"/>
      <p:bldP spid="22" grpId="0"/>
      <p:bldP spid="22" grpId="1"/>
      <p:bldP spid="23" grpId="0"/>
      <p:bldP spid="23" grpId="1"/>
      <p:bldP spid="62" grpId="0"/>
      <p:bldP spid="62" grpId="1"/>
      <p:bldP spid="63" grpId="0"/>
      <p:bldP spid="63" grpId="1"/>
      <p:bldP spid="85" grpId="0" animBg="1"/>
      <p:bldP spid="86" grpId="0" animBg="1"/>
      <p:bldP spid="87" grpId="0" animBg="1"/>
      <p:bldP spid="88" grpId="0" animBg="1"/>
      <p:bldP spid="89" grpId="0" animBg="1"/>
      <p:bldP spid="96" grpId="0"/>
      <p:bldP spid="103" grpId="0"/>
      <p:bldP spid="103" grpId="1"/>
      <p:bldP spid="104" grpId="0"/>
      <p:bldP spid="104" grpId="1"/>
      <p:bldP spid="108" grpId="0"/>
      <p:bldP spid="108" grpId="1"/>
      <p:bldP spid="109" grpId="0"/>
      <p:bldP spid="109" grpId="1"/>
      <p:bldP spid="134" grpId="0"/>
      <p:bldP spid="134" grpId="1"/>
      <p:bldP spid="99" grpId="0" animBg="1"/>
      <p:bldP spid="99" grpId="1" animBg="1"/>
      <p:bldP spid="137" grpId="0" animBg="1"/>
      <p:bldP spid="137" grpId="1" animBg="1"/>
      <p:bldP spid="144" grpId="0"/>
      <p:bldP spid="144" grpId="1"/>
      <p:bldP spid="146" grpId="0"/>
      <p:bldP spid="146" grpId="1"/>
      <p:bldP spid="147" grpId="0"/>
      <p:bldP spid="147" grpId="1"/>
      <p:bldP spid="160" grpId="0" animBg="1"/>
      <p:bldP spid="160" grpId="1" animBg="1"/>
      <p:bldP spid="162" grpId="0" animBg="1"/>
      <p:bldP spid="162" grpId="1" animBg="1"/>
      <p:bldP spid="163" grpId="0" animBg="1"/>
      <p:bldP spid="163" grpId="1" animBg="1"/>
      <p:bldP spid="164" grpId="0" animBg="1"/>
      <p:bldP spid="164" grpId="1" animBg="1"/>
      <p:bldP spid="165" grpId="0" animBg="1"/>
      <p:bldP spid="165" grpId="1"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DA2E30C-0ACD-A342-9602-CD08EAEDCC90}"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cxnSp>
        <p:nvCxnSpPr>
          <p:cNvPr id="13" name="Gerade Verbindung mit Pfeil 39">
            <a:extLst>
              <a:ext uri="{FF2B5EF4-FFF2-40B4-BE49-F238E27FC236}">
                <a16:creationId xmlns:a16="http://schemas.microsoft.com/office/drawing/2014/main" id="{11ABE4FF-1285-0943-9B32-4A6D82FB7C4D}"/>
              </a:ext>
            </a:extLst>
          </p:cNvPr>
          <p:cNvCxnSpPr>
            <a:cxnSpLocks/>
          </p:cNvCxnSpPr>
          <p:nvPr/>
        </p:nvCxnSpPr>
        <p:spPr>
          <a:xfrm>
            <a:off x="6107336" y="1332589"/>
            <a:ext cx="25014" cy="42484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feld 40">
            <a:extLst>
              <a:ext uri="{FF2B5EF4-FFF2-40B4-BE49-F238E27FC236}">
                <a16:creationId xmlns:a16="http://schemas.microsoft.com/office/drawing/2014/main" id="{D6F999F0-708F-2343-A027-F9B3DF98EB18}"/>
              </a:ext>
            </a:extLst>
          </p:cNvPr>
          <p:cNvSpPr txBox="1"/>
          <p:nvPr/>
        </p:nvSpPr>
        <p:spPr>
          <a:xfrm>
            <a:off x="2602557" y="1032991"/>
            <a:ext cx="70250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Reader</a:t>
            </a:r>
          </a:p>
        </p:txBody>
      </p:sp>
      <p:sp>
        <p:nvSpPr>
          <p:cNvPr id="15" name="Textfeld 41">
            <a:extLst>
              <a:ext uri="{FF2B5EF4-FFF2-40B4-BE49-F238E27FC236}">
                <a16:creationId xmlns:a16="http://schemas.microsoft.com/office/drawing/2014/main" id="{32B5ECBE-53AA-3349-B743-572451808833}"/>
              </a:ext>
            </a:extLst>
          </p:cNvPr>
          <p:cNvSpPr txBox="1"/>
          <p:nvPr/>
        </p:nvSpPr>
        <p:spPr>
          <a:xfrm>
            <a:off x="5781224" y="1032991"/>
            <a:ext cx="50084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Tags</a:t>
            </a:r>
            <a:endParaRPr lang="en-US" sz="1200" b="0" dirty="0">
              <a:latin typeface="Calibri" panose="020F0502020204030204" pitchFamily="34" charset="0"/>
              <a:cs typeface="Calibri" panose="020F0502020204030204" pitchFamily="34" charset="0"/>
            </a:endParaRPr>
          </a:p>
        </p:txBody>
      </p:sp>
      <p:sp>
        <p:nvSpPr>
          <p:cNvPr id="17" name="Textfeld 43">
            <a:extLst>
              <a:ext uri="{FF2B5EF4-FFF2-40B4-BE49-F238E27FC236}">
                <a16:creationId xmlns:a16="http://schemas.microsoft.com/office/drawing/2014/main" id="{04187D73-D545-554A-B0F0-E008D67604FC}"/>
              </a:ext>
            </a:extLst>
          </p:cNvPr>
          <p:cNvSpPr txBox="1"/>
          <p:nvPr/>
        </p:nvSpPr>
        <p:spPr>
          <a:xfrm>
            <a:off x="6045442" y="5509244"/>
            <a:ext cx="51969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time</a:t>
            </a:r>
          </a:p>
        </p:txBody>
      </p:sp>
      <p:cxnSp>
        <p:nvCxnSpPr>
          <p:cNvPr id="24" name="Gerade Verbindung mit Pfeil 60">
            <a:extLst>
              <a:ext uri="{FF2B5EF4-FFF2-40B4-BE49-F238E27FC236}">
                <a16:creationId xmlns:a16="http://schemas.microsoft.com/office/drawing/2014/main" id="{AB3161B8-4833-E743-A457-2DE2CFFB9527}"/>
              </a:ext>
            </a:extLst>
          </p:cNvPr>
          <p:cNvCxnSpPr>
            <a:cxnSpLocks/>
          </p:cNvCxnSpPr>
          <p:nvPr/>
        </p:nvCxnSpPr>
        <p:spPr>
          <a:xfrm>
            <a:off x="3010992" y="1293920"/>
            <a:ext cx="0" cy="42870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Placeholder 10">
            <a:extLst>
              <a:ext uri="{FF2B5EF4-FFF2-40B4-BE49-F238E27FC236}">
                <a16:creationId xmlns:a16="http://schemas.microsoft.com/office/drawing/2014/main" id="{1A7A40C9-DD1F-5244-AE0F-D8438F511A87}"/>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47">
            <a:extLst>
              <a:ext uri="{FF2B5EF4-FFF2-40B4-BE49-F238E27FC236}">
                <a16:creationId xmlns:a16="http://schemas.microsoft.com/office/drawing/2014/main" id="{6B707A92-5919-9B41-9120-776CA73F76ED}"/>
              </a:ext>
            </a:extLst>
          </p:cNvPr>
          <p:cNvCxnSpPr/>
          <p:nvPr/>
        </p:nvCxnSpPr>
        <p:spPr>
          <a:xfrm rot="277911" flipH="1">
            <a:off x="3013701" y="2002119"/>
            <a:ext cx="3089029" cy="4320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feld 51">
            <a:extLst>
              <a:ext uri="{FF2B5EF4-FFF2-40B4-BE49-F238E27FC236}">
                <a16:creationId xmlns:a16="http://schemas.microsoft.com/office/drawing/2014/main" id="{8E3EBDCB-B3A5-0E4A-A888-47C5DAB579D0}"/>
              </a:ext>
            </a:extLst>
          </p:cNvPr>
          <p:cNvSpPr txBox="1"/>
          <p:nvPr/>
        </p:nvSpPr>
        <p:spPr>
          <a:xfrm rot="21407457">
            <a:off x="3833264" y="189093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en-US" sz="1000" i="1" smtClean="0">
                                    <a:effectLst/>
                                    <a:latin typeface="Cambria Math" panose="02040503050406030204" pitchFamily="18" charset="0"/>
                                    <a:cs typeface="Calibri" panose="020F0502020204030204" pitchFamily="34" charset="0"/>
                                  </a:rPr>
                                  <m:t>𝑃</m:t>
                                </m:r>
                                <m:r>
                                  <a:rPr lang="en-US" sz="1000" i="1" baseline="-25000">
                                    <a:effectLst/>
                                    <a:latin typeface="Cambria Math" panose="02040503050406030204" pitchFamily="18" charset="0"/>
                                    <a:cs typeface="Calibri" panose="020F0502020204030204" pitchFamily="34" charset="0"/>
                                  </a:rPr>
                                  <m:t>1</m:t>
                                </m:r>
                              </m:oMath>
                            </m:oMathPara>
                          </a14:m>
                          <a:endParaRPr lang="en-US" sz="1000">
                            <a:effectLst/>
                            <a:latin typeface="Calibri" panose="020F0502020204030204" pitchFamily="34" charset="0"/>
                            <a:cs typeface="Calibri" panose="020F0502020204030204" pitchFamily="34" charset="0"/>
                          </a:endParaRPr>
                        </a:p>
                      </a:txBody>
                      <a:tcPr marL="68580" marR="68580" marT="0" marB="0">
                        <a:solidFill>
                          <a:schemeClr val="accent2">
                            <a:lumMod val="60000"/>
                            <a:lumOff val="40000"/>
                          </a:schemeClr>
                        </a:solid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69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86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171</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239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256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182880">
                    <a:tc>
                      <a:txBody>
                        <a:bodyPr/>
                        <a:lstStyle/>
                        <a:p>
                          <a:endParaRPr lang="de-DE"/>
                        </a:p>
                      </a:txBody>
                      <a:tcPr marL="68580" marR="68580" marT="0" marB="0">
                        <a:blipFill>
                          <a:blip r:embed="rId4"/>
                          <a:stretch>
                            <a:fillRect l="-2857" t="-26667" r="-271429" b="-71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182880">
                    <a:tc>
                      <a:txBody>
                        <a:bodyPr/>
                        <a:lstStyle/>
                        <a:p>
                          <a:endParaRPr lang="de-DE"/>
                        </a:p>
                      </a:txBody>
                      <a:tcPr marL="68580" marR="68580" marT="0" marB="0">
                        <a:blipFill>
                          <a:blip r:embed="rId4"/>
                          <a:stretch>
                            <a:fillRect l="-2857" t="-135714" r="-271429" b="-664286"/>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182880">
                    <a:tc>
                      <a:txBody>
                        <a:bodyPr/>
                        <a:lstStyle/>
                        <a:p>
                          <a:endParaRPr lang="de-DE"/>
                        </a:p>
                      </a:txBody>
                      <a:tcPr marL="68580" marR="68580" marT="0" marB="0">
                        <a:blipFill>
                          <a:blip r:embed="rId4"/>
                          <a:stretch>
                            <a:fillRect l="-2857" t="-220000" r="-271429" b="-52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182880">
                    <a:tc>
                      <a:txBody>
                        <a:bodyPr/>
                        <a:lstStyle/>
                        <a:p>
                          <a:endParaRPr lang="de-DE"/>
                        </a:p>
                      </a:txBody>
                      <a:tcPr marL="68580" marR="68580" marT="0" marB="0">
                        <a:blipFill>
                          <a:blip r:embed="rId4"/>
                          <a:stretch>
                            <a:fillRect l="-2857" t="-342857" r="-271429" b="-45714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182880">
                    <a:tc>
                      <a:txBody>
                        <a:bodyPr/>
                        <a:lstStyle/>
                        <a:p>
                          <a:endParaRPr lang="de-DE"/>
                        </a:p>
                      </a:txBody>
                      <a:tcPr marL="68580" marR="68580" marT="0" marB="0">
                        <a:blipFill>
                          <a:blip r:embed="rId4"/>
                          <a:stretch>
                            <a:fillRect l="-2857" t="-413333" r="-271429" b="-326667"/>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182880">
                    <a:tc>
                      <a:txBody>
                        <a:bodyPr/>
                        <a:lstStyle/>
                        <a:p>
                          <a:endParaRPr lang="de-DE"/>
                        </a:p>
                      </a:txBody>
                      <a:tcPr marL="68580" marR="68580" marT="0" marB="0">
                        <a:blipFill>
                          <a:blip r:embed="rId4"/>
                          <a:stretch>
                            <a:fillRect l="-2857" t="-550000" r="-271429" b="-25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182880">
                    <a:tc>
                      <a:txBody>
                        <a:bodyPr/>
                        <a:lstStyle/>
                        <a:p>
                          <a:endParaRPr lang="de-DE"/>
                        </a:p>
                      </a:txBody>
                      <a:tcPr marL="68580" marR="68580" marT="0" marB="0">
                        <a:blipFill>
                          <a:blip r:embed="rId4"/>
                          <a:stretch>
                            <a:fillRect l="-2857" t="-606667" r="-271429" b="-13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182880">
                    <a:tc>
                      <a:txBody>
                        <a:bodyPr/>
                        <a:lstStyle/>
                        <a:p>
                          <a:endParaRPr lang="de-DE"/>
                        </a:p>
                      </a:txBody>
                      <a:tcPr marL="68580" marR="68580" marT="0" marB="0">
                        <a:blipFill>
                          <a:blip r:embed="rId4"/>
                          <a:stretch>
                            <a:fillRect l="-2857" t="-757143" r="-271429" b="-42857"/>
                          </a:stretch>
                        </a:blipFill>
                      </a:tcPr>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Fallback>
      </mc:AlternateContent>
      <p:cxnSp>
        <p:nvCxnSpPr>
          <p:cNvPr id="20" name="Gerade Verbindung mit Pfeil 46">
            <a:extLst>
              <a:ext uri="{FF2B5EF4-FFF2-40B4-BE49-F238E27FC236}">
                <a16:creationId xmlns:a16="http://schemas.microsoft.com/office/drawing/2014/main" id="{C08C631B-C0AB-4347-9DD8-1D8EC867C38E}"/>
              </a:ext>
            </a:extLst>
          </p:cNvPr>
          <p:cNvCxnSpPr>
            <a:cxnSpLocks/>
          </p:cNvCxnSpPr>
          <p:nvPr/>
        </p:nvCxnSpPr>
        <p:spPr>
          <a:xfrm>
            <a:off x="3010992" y="1493134"/>
            <a:ext cx="3096344" cy="2798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feld 50">
            <a:extLst>
              <a:ext uri="{FF2B5EF4-FFF2-40B4-BE49-F238E27FC236}">
                <a16:creationId xmlns:a16="http://schemas.microsoft.com/office/drawing/2014/main" id="{A70822B3-B47E-2B48-8F85-BDBC5D28C474}"/>
              </a:ext>
            </a:extLst>
          </p:cNvPr>
          <p:cNvSpPr txBox="1"/>
          <p:nvPr/>
        </p:nvSpPr>
        <p:spPr>
          <a:xfrm rot="323545">
            <a:off x="3902600" y="1334050"/>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grpSp>
        <p:nvGrpSpPr>
          <p:cNvPr id="11" name="Group 10">
            <a:extLst>
              <a:ext uri="{FF2B5EF4-FFF2-40B4-BE49-F238E27FC236}">
                <a16:creationId xmlns:a16="http://schemas.microsoft.com/office/drawing/2014/main" id="{1257FA5C-0DA2-A443-9E69-3E3BB4E092C1}"/>
              </a:ext>
            </a:extLst>
          </p:cNvPr>
          <p:cNvGrpSpPr/>
          <p:nvPr/>
        </p:nvGrpSpPr>
        <p:grpSpPr>
          <a:xfrm>
            <a:off x="6403691" y="1340768"/>
            <a:ext cx="2522652" cy="751439"/>
            <a:chOff x="6403691" y="1951038"/>
            <a:chExt cx="2522652" cy="751439"/>
          </a:xfrm>
        </p:grpSpPr>
        <p:cxnSp>
          <p:nvCxnSpPr>
            <p:cNvPr id="43" name="Straight Connector 42">
              <a:extLst>
                <a:ext uri="{FF2B5EF4-FFF2-40B4-BE49-F238E27FC236}">
                  <a16:creationId xmlns:a16="http://schemas.microsoft.com/office/drawing/2014/main" id="{EE46E86A-6487-8544-BB3A-1A25ACABF0A8}"/>
                </a:ext>
              </a:extLst>
            </p:cNvPr>
            <p:cNvCxnSpPr>
              <a:cxnSpLocks/>
            </p:cNvCxnSpPr>
            <p:nvPr/>
          </p:nvCxnSpPr>
          <p:spPr bwMode="auto">
            <a:xfrm>
              <a:off x="6804248" y="2423465"/>
              <a:ext cx="489641" cy="27901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F233A28-5F24-6F46-BD24-F59EB81ED89F}"/>
                </a:ext>
              </a:extLst>
            </p:cNvPr>
            <p:cNvCxnSpPr>
              <a:cxnSpLocks/>
            </p:cNvCxnSpPr>
            <p:nvPr/>
          </p:nvCxnSpPr>
          <p:spPr bwMode="auto">
            <a:xfrm>
              <a:off x="7598476" y="2423465"/>
              <a:ext cx="1327867" cy="265543"/>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2431677A-D3C3-374E-BE4E-B90410BE4CA3}"/>
                </a:ext>
              </a:extLst>
            </p:cNvPr>
            <p:cNvSpPr/>
            <p:nvPr/>
          </p:nvSpPr>
          <p:spPr bwMode="auto">
            <a:xfrm>
              <a:off x="7598477" y="22134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preamble</a:t>
              </a:r>
            </a:p>
          </p:txBody>
        </p:sp>
        <p:cxnSp>
          <p:nvCxnSpPr>
            <p:cNvPr id="59" name="Straight Connector 58">
              <a:extLst>
                <a:ext uri="{FF2B5EF4-FFF2-40B4-BE49-F238E27FC236}">
                  <a16:creationId xmlns:a16="http://schemas.microsoft.com/office/drawing/2014/main" id="{FFE7B9A0-ED7F-1A4A-BCB4-C63A6ACB8082}"/>
                </a:ext>
              </a:extLst>
            </p:cNvPr>
            <p:cNvCxnSpPr/>
            <p:nvPr/>
          </p:nvCxnSpPr>
          <p:spPr bwMode="auto">
            <a:xfrm>
              <a:off x="6804248" y="2213411"/>
              <a:ext cx="0" cy="195766"/>
            </a:xfrm>
            <a:prstGeom prst="line">
              <a:avLst/>
            </a:prstGeom>
            <a:noFill/>
            <a:ln w="19050" cap="flat" cmpd="sng" algn="ctr">
              <a:solidFill>
                <a:schemeClr val="tx2">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7B5E5EC-D5E5-ED43-B952-36E7976CE30A}"/>
                </a:ext>
              </a:extLst>
            </p:cNvPr>
            <p:cNvCxnSpPr>
              <a:cxnSpLocks/>
            </p:cNvCxnSpPr>
            <p:nvPr/>
          </p:nvCxnSpPr>
          <p:spPr bwMode="auto">
            <a:xfrm>
              <a:off x="7054829" y="2573451"/>
              <a:ext cx="1134849"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A90F7709-D657-2848-AB99-24B8B4442234}"/>
                </a:ext>
              </a:extLst>
            </p:cNvPr>
            <p:cNvSpPr txBox="1"/>
            <p:nvPr/>
          </p:nvSpPr>
          <p:spPr>
            <a:xfrm>
              <a:off x="7264684" y="2386880"/>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8 bits</a:t>
              </a:r>
            </a:p>
          </p:txBody>
        </p:sp>
        <p:sp>
          <p:nvSpPr>
            <p:cNvPr id="38" name="Rectangle 37">
              <a:extLst>
                <a:ext uri="{FF2B5EF4-FFF2-40B4-BE49-F238E27FC236}">
                  <a16:creationId xmlns:a16="http://schemas.microsoft.com/office/drawing/2014/main" id="{50299763-DFA3-9840-8EC6-65D267640BE6}"/>
                </a:ext>
              </a:extLst>
            </p:cNvPr>
            <p:cNvSpPr/>
            <p:nvPr/>
          </p:nvSpPr>
          <p:spPr bwMode="auto">
            <a:xfrm>
              <a:off x="6403691" y="2211711"/>
              <a:ext cx="1194785"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40000"/>
                </a:spcAft>
                <a:buClrTx/>
                <a:buSzTx/>
                <a:buFont typeface="Wingdings" pitchFamily="2" charset="2"/>
                <a:buNone/>
                <a:tabLst/>
              </a:pPr>
              <a:r>
                <a:rPr kumimoji="0" 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Pilot       (optional)</a:t>
              </a:r>
            </a:p>
          </p:txBody>
        </p:sp>
        <p:sp>
          <p:nvSpPr>
            <p:cNvPr id="40" name="Rectangle 39">
              <a:extLst>
                <a:ext uri="{FF2B5EF4-FFF2-40B4-BE49-F238E27FC236}">
                  <a16:creationId xmlns:a16="http://schemas.microsoft.com/office/drawing/2014/main" id="{BEA66E3A-AB48-444B-BBC5-48F1ED94DCF4}"/>
                </a:ext>
              </a:extLst>
            </p:cNvPr>
            <p:cNvSpPr/>
            <p:nvPr/>
          </p:nvSpPr>
          <p:spPr bwMode="auto">
            <a:xfrm>
              <a:off x="8244408" y="22117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RN16</a:t>
              </a:r>
            </a:p>
          </p:txBody>
        </p:sp>
        <p:cxnSp>
          <p:nvCxnSpPr>
            <p:cNvPr id="53" name="Straight Connector 52">
              <a:extLst>
                <a:ext uri="{FF2B5EF4-FFF2-40B4-BE49-F238E27FC236}">
                  <a16:creationId xmlns:a16="http://schemas.microsoft.com/office/drawing/2014/main" id="{458E4927-8FC5-8B4D-ADA4-898A9E244525}"/>
                </a:ext>
              </a:extLst>
            </p:cNvPr>
            <p:cNvCxnSpPr/>
            <p:nvPr/>
          </p:nvCxnSpPr>
          <p:spPr bwMode="auto">
            <a:xfrm>
              <a:off x="6403691" y="2139703"/>
              <a:ext cx="1194785"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D5B00EA7-1EE5-2347-A519-6E0E3B07F6E0}"/>
                </a:ext>
              </a:extLst>
            </p:cNvPr>
            <p:cNvCxnSpPr>
              <a:cxnSpLocks/>
            </p:cNvCxnSpPr>
            <p:nvPr/>
          </p:nvCxnSpPr>
          <p:spPr bwMode="auto">
            <a:xfrm>
              <a:off x="7598476"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01284994-458A-0D47-A2CA-804201A3042A}"/>
                </a:ext>
              </a:extLst>
            </p:cNvPr>
            <p:cNvCxnSpPr>
              <a:cxnSpLocks/>
            </p:cNvCxnSpPr>
            <p:nvPr/>
          </p:nvCxnSpPr>
          <p:spPr bwMode="auto">
            <a:xfrm>
              <a:off x="8244408"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91225AEF-98B3-8C46-A3D5-CF9A0AE0E64A}"/>
                </a:ext>
              </a:extLst>
            </p:cNvPr>
            <p:cNvSpPr txBox="1"/>
            <p:nvPr/>
          </p:nvSpPr>
          <p:spPr>
            <a:xfrm>
              <a:off x="6671234" y="1955001"/>
              <a:ext cx="59892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12 bits</a:t>
              </a:r>
            </a:p>
          </p:txBody>
        </p:sp>
        <p:sp>
          <p:nvSpPr>
            <p:cNvPr id="64" name="TextBox 63">
              <a:extLst>
                <a:ext uri="{FF2B5EF4-FFF2-40B4-BE49-F238E27FC236}">
                  <a16:creationId xmlns:a16="http://schemas.microsoft.com/office/drawing/2014/main" id="{524A4ECA-05E1-1B45-AA7C-244A8DAC757B}"/>
                </a:ext>
              </a:extLst>
            </p:cNvPr>
            <p:cNvSpPr txBox="1"/>
            <p:nvPr/>
          </p:nvSpPr>
          <p:spPr>
            <a:xfrm>
              <a:off x="7723073" y="1951038"/>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6 bits</a:t>
              </a:r>
            </a:p>
          </p:txBody>
        </p:sp>
        <p:sp>
          <p:nvSpPr>
            <p:cNvPr id="65" name="TextBox 64">
              <a:extLst>
                <a:ext uri="{FF2B5EF4-FFF2-40B4-BE49-F238E27FC236}">
                  <a16:creationId xmlns:a16="http://schemas.microsoft.com/office/drawing/2014/main" id="{1F5CEDE2-B818-D741-8E44-9ABAD6A89C96}"/>
                </a:ext>
              </a:extLst>
            </p:cNvPr>
            <p:cNvSpPr txBox="1"/>
            <p:nvPr/>
          </p:nvSpPr>
          <p:spPr>
            <a:xfrm>
              <a:off x="8370756" y="1955001"/>
              <a:ext cx="555587"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16 bits</a:t>
              </a:r>
            </a:p>
          </p:txBody>
        </p:sp>
      </p:grpSp>
      <p:sp>
        <p:nvSpPr>
          <p:cNvPr id="66" name="TextBox 65">
            <a:extLst>
              <a:ext uri="{FF2B5EF4-FFF2-40B4-BE49-F238E27FC236}">
                <a16:creationId xmlns:a16="http://schemas.microsoft.com/office/drawing/2014/main" id="{802EC1B1-85BB-BD42-92E5-30DA5065821A}"/>
              </a:ext>
            </a:extLst>
          </p:cNvPr>
          <p:cNvSpPr txBox="1"/>
          <p:nvPr/>
        </p:nvSpPr>
        <p:spPr>
          <a:xfrm>
            <a:off x="6228184" y="1963181"/>
            <a:ext cx="948436" cy="338554"/>
          </a:xfrm>
          <a:prstGeom prst="rect">
            <a:avLst/>
          </a:prstGeom>
        </p:spPr>
        <p:txBody>
          <a:bodyPr wrap="square" rtlCol="0">
            <a:spAutoFit/>
          </a:bodyPr>
          <a:lstStyle/>
          <a:p>
            <a:pPr algn="ctr"/>
            <a:r>
              <a:rPr lang="en-CA" sz="800" b="1" dirty="0">
                <a:solidFill>
                  <a:srgbClr val="FF0000"/>
                </a:solidFill>
                <a:latin typeface="Calibri" pitchFamily="34" charset="0"/>
              </a:rPr>
              <a:t>Conventional pilot</a:t>
            </a:r>
          </a:p>
        </p:txBody>
      </p:sp>
      <p:sp>
        <p:nvSpPr>
          <p:cNvPr id="67" name="Pfeil nach rechts 4">
            <a:extLst>
              <a:ext uri="{FF2B5EF4-FFF2-40B4-BE49-F238E27FC236}">
                <a16:creationId xmlns:a16="http://schemas.microsoft.com/office/drawing/2014/main" id="{5E8C1D9F-9520-EC47-B9BE-9016577CB868}"/>
              </a:ext>
            </a:extLst>
          </p:cNvPr>
          <p:cNvSpPr/>
          <p:nvPr/>
        </p:nvSpPr>
        <p:spPr>
          <a:xfrm>
            <a:off x="7045585" y="2095833"/>
            <a:ext cx="195861" cy="2225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feld 39">
            <a:extLst>
              <a:ext uri="{FF2B5EF4-FFF2-40B4-BE49-F238E27FC236}">
                <a16:creationId xmlns:a16="http://schemas.microsoft.com/office/drawing/2014/main" id="{012ED756-C776-5841-A0D1-32DC9F7C8C5E}"/>
              </a:ext>
            </a:extLst>
          </p:cNvPr>
          <p:cNvSpPr txBox="1"/>
          <p:nvPr/>
        </p:nvSpPr>
        <p:spPr>
          <a:xfrm>
            <a:off x="7192676" y="3645787"/>
            <a:ext cx="1861206" cy="261610"/>
          </a:xfrm>
          <a:prstGeom prst="rect">
            <a:avLst/>
          </a:prstGeom>
        </p:spPr>
        <p:txBody>
          <a:bodyPr wrap="square" rtlCol="0">
            <a:spAutoFit/>
          </a:bodyPr>
          <a:lstStyle/>
          <a:p>
            <a:pPr algn="ctr"/>
            <a:r>
              <a:rPr lang="en-US" sz="1100" b="1" dirty="0">
                <a:solidFill>
                  <a:schemeClr val="tx1"/>
                </a:solidFill>
                <a:latin typeface="Calibri" panose="020F0502020204030204" pitchFamily="34" charset="0"/>
                <a:cs typeface="Calibri" panose="020F0502020204030204" pitchFamily="34" charset="0"/>
              </a:rPr>
              <a:t>8-bits orthogonal </a:t>
            </a:r>
            <a:r>
              <a:rPr lang="en-US" sz="1100" b="1" dirty="0">
                <a:latin typeface="Calibri" panose="020F0502020204030204" pitchFamily="34" charset="0"/>
                <a:cs typeface="Calibri" panose="020F0502020204030204" pitchFamily="34" charset="0"/>
              </a:rPr>
              <a:t>pilot </a:t>
            </a:r>
            <a:r>
              <a:rPr lang="en-US" sz="1100" b="1" baseline="30000" dirty="0">
                <a:latin typeface="Calibri" panose="020F0502020204030204" pitchFamily="34" charset="0"/>
                <a:cs typeface="Calibri" panose="020F0502020204030204" pitchFamily="34" charset="0"/>
              </a:rPr>
              <a:t>[16]</a:t>
            </a:r>
          </a:p>
        </p:txBody>
      </p:sp>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02A58EBC-8DCB-C143-B33E-D85DBE2ADCC7}"/>
                  </a:ext>
                </a:extLst>
              </p:cNvPr>
              <p:cNvSpPr/>
              <p:nvPr/>
            </p:nvSpPr>
            <p:spPr bwMode="auto">
              <a:xfrm>
                <a:off x="323172" y="2007442"/>
                <a:ext cx="2469705" cy="362172"/>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000">
                    <a:latin typeface="Calibri" panose="020F0502020204030204" pitchFamily="34" charset="0"/>
                    <a:cs typeface="Calibri" panose="020F0502020204030204" pitchFamily="34" charset="0"/>
                  </a:rPr>
                  <a:t>- Counts the number of resolved tags </a:t>
                </a:r>
                <a14:m>
                  <m:oMath xmlns:m="http://schemas.openxmlformats.org/officeDocument/2006/math">
                    <m:sSub>
                      <m:sSubPr>
                        <m:ctrlPr>
                          <a:rPr lang="en-US" sz="1000" i="1" smtClean="0">
                            <a:latin typeface="Cambria Math" panose="02040503050406030204" pitchFamily="18" charset="0"/>
                            <a:cs typeface="Calibri" panose="020F0502020204030204" pitchFamily="34" charset="0"/>
                          </a:rPr>
                        </m:ctrlPr>
                      </m:sSubPr>
                      <m:e>
                        <m:r>
                          <a:rPr lang="de-DE" sz="1000" b="0" i="1" smtClean="0">
                            <a:latin typeface="Cambria Math" panose="02040503050406030204" pitchFamily="18" charset="0"/>
                            <a:cs typeface="Calibri" panose="020F0502020204030204" pitchFamily="34" charset="0"/>
                          </a:rPr>
                          <m:t>(</m:t>
                        </m:r>
                        <m:r>
                          <a:rPr lang="de-DE" sz="1000" b="0" i="1" smtClean="0">
                            <a:latin typeface="Cambria Math" panose="02040503050406030204" pitchFamily="18" charset="0"/>
                            <a:cs typeface="Calibri" panose="020F0502020204030204" pitchFamily="34" charset="0"/>
                          </a:rPr>
                          <m:t>𝑅</m:t>
                        </m:r>
                      </m:e>
                      <m:sub>
                        <m:r>
                          <a:rPr lang="de-DE" sz="1000" b="0" i="1" smtClean="0">
                            <a:latin typeface="Cambria Math" panose="02040503050406030204" pitchFamily="18" charset="0"/>
                            <a:cs typeface="Calibri" panose="020F0502020204030204" pitchFamily="34" charset="0"/>
                          </a:rPr>
                          <m:t>𝑠𝑜𝑙</m:t>
                        </m:r>
                      </m:sub>
                    </m:sSub>
                    <m:r>
                      <a:rPr lang="de-DE" sz="1000" b="0" i="1" smtClean="0">
                        <a:latin typeface="Cambria Math" panose="02040503050406030204" pitchFamily="18" charset="0"/>
                        <a:cs typeface="Calibri" panose="020F0502020204030204" pitchFamily="34" charset="0"/>
                      </a:rPr>
                      <m:t>)</m:t>
                    </m:r>
                  </m:oMath>
                </a14:m>
                <a:endParaRPr lang="en-US" sz="1000">
                  <a:latin typeface="Calibri" panose="020F0502020204030204" pitchFamily="34" charset="0"/>
                  <a:cs typeface="Calibri" panose="020F0502020204030204" pitchFamily="34" charset="0"/>
                </a:endParaRPr>
              </a:p>
              <a:p>
                <a:r>
                  <a:rPr lang="en-US" sz="1000" kern="0"/>
                  <a:t>- Sends the first ACK command</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p:txBody>
          </p:sp>
        </mc:Choice>
        <mc:Fallback xmlns="">
          <p:sp>
            <p:nvSpPr>
              <p:cNvPr id="69" name="Rounded Rectangle 68">
                <a:extLst>
                  <a:ext uri="{FF2B5EF4-FFF2-40B4-BE49-F238E27FC236}">
                    <a16:creationId xmlns:a16="http://schemas.microsoft.com/office/drawing/2014/main" id="{02A58EBC-8DCB-C143-B33E-D85DBE2ADCC7}"/>
                  </a:ext>
                </a:extLst>
              </p:cNvPr>
              <p:cNvSpPr>
                <a:spLocks noRot="1" noChangeAspect="1" noMove="1" noResize="1" noEditPoints="1" noAdjustHandles="1" noChangeArrowheads="1" noChangeShapeType="1" noTextEdit="1"/>
              </p:cNvSpPr>
              <p:nvPr/>
            </p:nvSpPr>
            <p:spPr bwMode="auto">
              <a:xfrm>
                <a:off x="323172" y="2007442"/>
                <a:ext cx="2469705" cy="362172"/>
              </a:xfrm>
              <a:prstGeom prst="roundRect">
                <a:avLst/>
              </a:prstGeom>
              <a:blipFill>
                <a:blip r:embed="rId5"/>
                <a:stretch>
                  <a:fillRect l="-2030" b="-312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cxnSp>
        <p:nvCxnSpPr>
          <p:cNvPr id="71" name="Gerade Verbindung mit Pfeil 30">
            <a:extLst>
              <a:ext uri="{FF2B5EF4-FFF2-40B4-BE49-F238E27FC236}">
                <a16:creationId xmlns:a16="http://schemas.microsoft.com/office/drawing/2014/main" id="{00397B87-A8E8-3543-B391-37278516F01B}"/>
              </a:ext>
            </a:extLst>
          </p:cNvPr>
          <p:cNvCxnSpPr>
            <a:cxnSpLocks/>
          </p:cNvCxnSpPr>
          <p:nvPr/>
        </p:nvCxnSpPr>
        <p:spPr>
          <a:xfrm>
            <a:off x="3027275" y="2645689"/>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feld 28">
            <a:extLst>
              <a:ext uri="{FF2B5EF4-FFF2-40B4-BE49-F238E27FC236}">
                <a16:creationId xmlns:a16="http://schemas.microsoft.com/office/drawing/2014/main" id="{13CBE96F-AFC6-1043-9483-BAED7BCFC6DC}"/>
              </a:ext>
            </a:extLst>
          </p:cNvPr>
          <p:cNvSpPr txBox="1"/>
          <p:nvPr/>
        </p:nvSpPr>
        <p:spPr>
          <a:xfrm rot="267795">
            <a:off x="4403498" y="2426335"/>
            <a:ext cx="568041"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ACK1</a:t>
            </a:r>
          </a:p>
        </p:txBody>
      </p:sp>
      <p:cxnSp>
        <p:nvCxnSpPr>
          <p:cNvPr id="73" name="Gerade Verbindung mit Pfeil 21">
            <a:extLst>
              <a:ext uri="{FF2B5EF4-FFF2-40B4-BE49-F238E27FC236}">
                <a16:creationId xmlns:a16="http://schemas.microsoft.com/office/drawing/2014/main" id="{56851DD7-5C59-D84F-ACEC-149D547052C3}"/>
              </a:ext>
            </a:extLst>
          </p:cNvPr>
          <p:cNvCxnSpPr>
            <a:cxnSpLocks/>
          </p:cNvCxnSpPr>
          <p:nvPr/>
        </p:nvCxnSpPr>
        <p:spPr>
          <a:xfrm flipH="1">
            <a:off x="3001300" y="292873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feld 29">
            <a:extLst>
              <a:ext uri="{FF2B5EF4-FFF2-40B4-BE49-F238E27FC236}">
                <a16:creationId xmlns:a16="http://schemas.microsoft.com/office/drawing/2014/main" id="{9ADB8FFC-281F-5143-AEED-5D22B97CF9F0}"/>
              </a:ext>
            </a:extLst>
          </p:cNvPr>
          <p:cNvSpPr txBox="1"/>
          <p:nvPr/>
        </p:nvSpPr>
        <p:spPr>
          <a:xfrm>
            <a:off x="4405677" y="2752487"/>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grpSp>
        <p:nvGrpSpPr>
          <p:cNvPr id="100" name="Group 99">
            <a:extLst>
              <a:ext uri="{FF2B5EF4-FFF2-40B4-BE49-F238E27FC236}">
                <a16:creationId xmlns:a16="http://schemas.microsoft.com/office/drawing/2014/main" id="{9AD59616-BE69-7944-A659-62C4973D52CD}"/>
              </a:ext>
            </a:extLst>
          </p:cNvPr>
          <p:cNvGrpSpPr/>
          <p:nvPr/>
        </p:nvGrpSpPr>
        <p:grpSpPr>
          <a:xfrm>
            <a:off x="145873" y="2636912"/>
            <a:ext cx="2625927" cy="1307618"/>
            <a:chOff x="263662" y="3645023"/>
            <a:chExt cx="4437940" cy="1797564"/>
          </a:xfrm>
        </p:grpSpPr>
        <p:grpSp>
          <p:nvGrpSpPr>
            <p:cNvPr id="80" name="Group 79">
              <a:extLst>
                <a:ext uri="{FF2B5EF4-FFF2-40B4-BE49-F238E27FC236}">
                  <a16:creationId xmlns:a16="http://schemas.microsoft.com/office/drawing/2014/main" id="{9CDF13B6-8B5B-DC40-8E79-6707B2C89EFD}"/>
                </a:ext>
              </a:extLst>
            </p:cNvPr>
            <p:cNvGrpSpPr/>
            <p:nvPr/>
          </p:nvGrpSpPr>
          <p:grpSpPr>
            <a:xfrm>
              <a:off x="480542" y="3648029"/>
              <a:ext cx="3921279" cy="502839"/>
              <a:chOff x="366658" y="3087429"/>
              <a:chExt cx="3921279" cy="502839"/>
            </a:xfrm>
          </p:grpSpPr>
          <p:grpSp>
            <p:nvGrpSpPr>
              <p:cNvPr id="81" name="Gruppieren 81">
                <a:extLst>
                  <a:ext uri="{FF2B5EF4-FFF2-40B4-BE49-F238E27FC236}">
                    <a16:creationId xmlns:a16="http://schemas.microsoft.com/office/drawing/2014/main" id="{0B8B05C1-E32A-8042-B9C9-DC6EC2396099}"/>
                  </a:ext>
                </a:extLst>
              </p:cNvPr>
              <p:cNvGrpSpPr/>
              <p:nvPr/>
            </p:nvGrpSpPr>
            <p:grpSpPr>
              <a:xfrm>
                <a:off x="370266" y="3087429"/>
                <a:ext cx="3917671" cy="500066"/>
                <a:chOff x="370266" y="3735501"/>
                <a:chExt cx="3917671" cy="500066"/>
              </a:xfrm>
            </p:grpSpPr>
            <p:sp>
              <p:nvSpPr>
                <p:cNvPr id="85" name="Rectangle 64">
                  <a:extLst>
                    <a:ext uri="{FF2B5EF4-FFF2-40B4-BE49-F238E27FC236}">
                      <a16:creationId xmlns:a16="http://schemas.microsoft.com/office/drawing/2014/main" id="{B6500C70-9B72-F84F-ABEC-9F278D98F485}"/>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65">
                  <a:extLst>
                    <a:ext uri="{FF2B5EF4-FFF2-40B4-BE49-F238E27FC236}">
                      <a16:creationId xmlns:a16="http://schemas.microsoft.com/office/drawing/2014/main" id="{CA10D6DA-1AEB-9647-A973-423AF65BB47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7" name="Rectangle 31">
                  <a:extLst>
                    <a:ext uri="{FF2B5EF4-FFF2-40B4-BE49-F238E27FC236}">
                      <a16:creationId xmlns:a16="http://schemas.microsoft.com/office/drawing/2014/main" id="{8098D696-7CD9-5940-8A57-2C12374BF92D}"/>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8" name="Rectangle 65">
                  <a:extLst>
                    <a:ext uri="{FF2B5EF4-FFF2-40B4-BE49-F238E27FC236}">
                      <a16:creationId xmlns:a16="http://schemas.microsoft.com/office/drawing/2014/main" id="{F9152045-89FE-834F-B974-2964289AF92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9" name="Rectangle 31">
                  <a:extLst>
                    <a:ext uri="{FF2B5EF4-FFF2-40B4-BE49-F238E27FC236}">
                      <a16:creationId xmlns:a16="http://schemas.microsoft.com/office/drawing/2014/main" id="{098910F2-F23B-434C-8C12-33CF2FADEFC3}"/>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82" name="Rectangle 31">
                <a:extLst>
                  <a:ext uri="{FF2B5EF4-FFF2-40B4-BE49-F238E27FC236}">
                    <a16:creationId xmlns:a16="http://schemas.microsoft.com/office/drawing/2014/main" id="{890B5DBD-C2DC-D04B-BBFF-E80D3E82ADED}"/>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Rectangle 107">
                <a:extLst>
                  <a:ext uri="{FF2B5EF4-FFF2-40B4-BE49-F238E27FC236}">
                    <a16:creationId xmlns:a16="http://schemas.microsoft.com/office/drawing/2014/main" id="{19C27850-9645-9E4E-BF49-27CFF40E0A27}"/>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4" name="Rectangle 31">
                <a:extLst>
                  <a:ext uri="{FF2B5EF4-FFF2-40B4-BE49-F238E27FC236}">
                    <a16:creationId xmlns:a16="http://schemas.microsoft.com/office/drawing/2014/main" id="{988F9194-6608-9148-A1FA-E7637E5FB5C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0" name="Rectangle 107">
              <a:extLst>
                <a:ext uri="{FF2B5EF4-FFF2-40B4-BE49-F238E27FC236}">
                  <a16:creationId xmlns:a16="http://schemas.microsoft.com/office/drawing/2014/main" id="{DC4A09BD-216D-C24E-A70B-C9B89DA7FA4A}"/>
                </a:ext>
              </a:extLst>
            </p:cNvPr>
            <p:cNvSpPr/>
            <p:nvPr/>
          </p:nvSpPr>
          <p:spPr>
            <a:xfrm>
              <a:off x="1969006" y="3648029"/>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1" name="Rectangle 31">
              <a:extLst>
                <a:ext uri="{FF2B5EF4-FFF2-40B4-BE49-F238E27FC236}">
                  <a16:creationId xmlns:a16="http://schemas.microsoft.com/office/drawing/2014/main" id="{99AF067B-EF07-2F42-B7D6-EAABA6A23B2B}"/>
                </a:ext>
              </a:extLst>
            </p:cNvPr>
            <p:cNvSpPr/>
            <p:nvPr/>
          </p:nvSpPr>
          <p:spPr>
            <a:xfrm>
              <a:off x="2451789" y="3648029"/>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2" name="Rectangle 31">
              <a:extLst>
                <a:ext uri="{FF2B5EF4-FFF2-40B4-BE49-F238E27FC236}">
                  <a16:creationId xmlns:a16="http://schemas.microsoft.com/office/drawing/2014/main" id="{D08D4760-E9F8-3949-8A6C-DCA6E8EC0D7C}"/>
                </a:ext>
              </a:extLst>
            </p:cNvPr>
            <p:cNvSpPr/>
            <p:nvPr/>
          </p:nvSpPr>
          <p:spPr>
            <a:xfrm>
              <a:off x="2954636" y="3648029"/>
              <a:ext cx="500066" cy="500065"/>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93" name="Rectangle 107">
              <a:extLst>
                <a:ext uri="{FF2B5EF4-FFF2-40B4-BE49-F238E27FC236}">
                  <a16:creationId xmlns:a16="http://schemas.microsoft.com/office/drawing/2014/main" id="{A176B434-404B-7647-A1D6-07692C335A02}"/>
                </a:ext>
              </a:extLst>
            </p:cNvPr>
            <p:cNvSpPr/>
            <p:nvPr/>
          </p:nvSpPr>
          <p:spPr>
            <a:xfrm>
              <a:off x="3412323" y="3645255"/>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4" name="Rectangle 31">
              <a:extLst>
                <a:ext uri="{FF2B5EF4-FFF2-40B4-BE49-F238E27FC236}">
                  <a16:creationId xmlns:a16="http://schemas.microsoft.com/office/drawing/2014/main" id="{35B0515B-1A05-8544-9D73-7463703CA56F}"/>
                </a:ext>
              </a:extLst>
            </p:cNvPr>
            <p:cNvSpPr/>
            <p:nvPr/>
          </p:nvSpPr>
          <p:spPr>
            <a:xfrm>
              <a:off x="3901755" y="3645023"/>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nvGrpSpPr>
            <p:cNvPr id="95" name="Group 94">
              <a:extLst>
                <a:ext uri="{FF2B5EF4-FFF2-40B4-BE49-F238E27FC236}">
                  <a16:creationId xmlns:a16="http://schemas.microsoft.com/office/drawing/2014/main" id="{91B9E071-BB4C-3A4E-AB43-ACCF913D637A}"/>
                </a:ext>
              </a:extLst>
            </p:cNvPr>
            <p:cNvGrpSpPr/>
            <p:nvPr/>
          </p:nvGrpSpPr>
          <p:grpSpPr>
            <a:xfrm>
              <a:off x="263662" y="4143355"/>
              <a:ext cx="4437940" cy="1299232"/>
              <a:chOff x="263662" y="4564632"/>
              <a:chExt cx="4437940" cy="1559461"/>
            </a:xfrm>
          </p:grpSpPr>
          <p:cxnSp>
            <p:nvCxnSpPr>
              <p:cNvPr id="96" name="Gerade Verbindung 49">
                <a:extLst>
                  <a:ext uri="{FF2B5EF4-FFF2-40B4-BE49-F238E27FC236}">
                    <a16:creationId xmlns:a16="http://schemas.microsoft.com/office/drawing/2014/main" id="{8FD9CA63-5524-0849-A1F8-6B6C38B3BACC}"/>
                  </a:ext>
                </a:extLst>
              </p:cNvPr>
              <p:cNvCxnSpPr>
                <a:cxnSpLocks/>
              </p:cNvCxnSpPr>
              <p:nvPr/>
            </p:nvCxnSpPr>
            <p:spPr>
              <a:xfrm>
                <a:off x="1991025" y="4584094"/>
                <a:ext cx="2710577" cy="97168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Gerade Verbindung 50">
                <a:extLst>
                  <a:ext uri="{FF2B5EF4-FFF2-40B4-BE49-F238E27FC236}">
                    <a16:creationId xmlns:a16="http://schemas.microsoft.com/office/drawing/2014/main" id="{7CF7B6E1-6A15-0A4C-9B99-70CE7A7D5104}"/>
                  </a:ext>
                </a:extLst>
              </p:cNvPr>
              <p:cNvCxnSpPr>
                <a:cxnSpLocks/>
              </p:cNvCxnSpPr>
              <p:nvPr/>
            </p:nvCxnSpPr>
            <p:spPr>
              <a:xfrm flipH="1">
                <a:off x="285665" y="4564632"/>
                <a:ext cx="1191321" cy="99114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Rechteck 55">
                <a:extLst>
                  <a:ext uri="{FF2B5EF4-FFF2-40B4-BE49-F238E27FC236}">
                    <a16:creationId xmlns:a16="http://schemas.microsoft.com/office/drawing/2014/main" id="{9ECBE5B2-1486-9542-AE29-054C642DC032}"/>
                  </a:ext>
                </a:extLst>
              </p:cNvPr>
              <p:cNvSpPr/>
              <p:nvPr/>
            </p:nvSpPr>
            <p:spPr>
              <a:xfrm>
                <a:off x="263662" y="5561632"/>
                <a:ext cx="890197"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Calibri" panose="020F0502020204030204" pitchFamily="34" charset="0"/>
                    <a:cs typeface="Calibri" panose="020F0502020204030204" pitchFamily="34" charset="0"/>
                  </a:rPr>
                  <a:t>Query </a:t>
                </a:r>
              </a:p>
              <a:p>
                <a:pPr algn="ctr"/>
                <a:endParaRPr lang="en-US" sz="800" b="1" dirty="0">
                  <a:solidFill>
                    <a:schemeClr val="tx1"/>
                  </a:solidFill>
                  <a:latin typeface="Calibri" panose="020F0502020204030204" pitchFamily="34" charset="0"/>
                  <a:cs typeface="Calibri" panose="020F0502020204030204" pitchFamily="34" charset="0"/>
                </a:endParaRPr>
              </a:p>
            </p:txBody>
          </p:sp>
          <p:sp>
            <p:nvSpPr>
              <p:cNvPr id="99" name="Rechteck 55">
                <a:extLst>
                  <a:ext uri="{FF2B5EF4-FFF2-40B4-BE49-F238E27FC236}">
                    <a16:creationId xmlns:a16="http://schemas.microsoft.com/office/drawing/2014/main" id="{31204A0A-3667-D04F-BB5F-B072466C58EA}"/>
                  </a:ext>
                </a:extLst>
              </p:cNvPr>
              <p:cNvSpPr/>
              <p:nvPr/>
            </p:nvSpPr>
            <p:spPr>
              <a:xfrm>
                <a:off x="1154978" y="5561635"/>
                <a:ext cx="1267177" cy="562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r>
                  <a:rPr lang="de-DE" sz="800" b="1" baseline="-25000" dirty="0">
                    <a:solidFill>
                      <a:schemeClr val="tx1"/>
                    </a:solidFill>
                    <a:latin typeface="Calibri" panose="020F0502020204030204" pitchFamily="34" charset="0"/>
                    <a:cs typeface="Calibri" panose="020F0502020204030204" pitchFamily="34" charset="0"/>
                  </a:rPr>
                  <a:t>1</a:t>
                </a: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1</a:t>
                </a:r>
                <a:endParaRPr lang="en-US" sz="800" b="1" baseline="-25000" dirty="0">
                  <a:solidFill>
                    <a:schemeClr val="tx1"/>
                  </a:solidFill>
                  <a:latin typeface="Calibri" panose="020F0502020204030204" pitchFamily="34" charset="0"/>
                  <a:cs typeface="Calibri" panose="020F0502020204030204" pitchFamily="34" charset="0"/>
                </a:endParaRPr>
              </a:p>
            </p:txBody>
          </p:sp>
        </p:grpSp>
      </p:grpSp>
      <p:cxnSp>
        <p:nvCxnSpPr>
          <p:cNvPr id="101" name="Gerade Verbindung 36">
            <a:extLst>
              <a:ext uri="{FF2B5EF4-FFF2-40B4-BE49-F238E27FC236}">
                <a16:creationId xmlns:a16="http://schemas.microsoft.com/office/drawing/2014/main" id="{7CE2B5A1-C935-944E-A4EE-DE5617E7A683}"/>
              </a:ext>
            </a:extLst>
          </p:cNvPr>
          <p:cNvCxnSpPr/>
          <p:nvPr/>
        </p:nvCxnSpPr>
        <p:spPr>
          <a:xfrm>
            <a:off x="4566782" y="3212725"/>
            <a:ext cx="3943" cy="5040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Gerade Verbindung mit Pfeil 30">
            <a:extLst>
              <a:ext uri="{FF2B5EF4-FFF2-40B4-BE49-F238E27FC236}">
                <a16:creationId xmlns:a16="http://schemas.microsoft.com/office/drawing/2014/main" id="{802151F9-2925-9645-ABCE-4D3F47126AC4}"/>
              </a:ext>
            </a:extLst>
          </p:cNvPr>
          <p:cNvCxnSpPr>
            <a:cxnSpLocks/>
          </p:cNvCxnSpPr>
          <p:nvPr/>
        </p:nvCxnSpPr>
        <p:spPr>
          <a:xfrm>
            <a:off x="3032678" y="3968226"/>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feld 28">
                <a:extLst>
                  <a:ext uri="{FF2B5EF4-FFF2-40B4-BE49-F238E27FC236}">
                    <a16:creationId xmlns:a16="http://schemas.microsoft.com/office/drawing/2014/main" id="{0625A801-78B4-9F41-8FD4-43E1F706A453}"/>
                  </a:ext>
                </a:extLst>
              </p:cNvPr>
              <p:cNvSpPr txBox="1"/>
              <p:nvPr/>
            </p:nvSpPr>
            <p:spPr>
              <a:xfrm rot="267795">
                <a:off x="4349073" y="3793963"/>
                <a:ext cx="716415"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dirty="0">
                  <a:latin typeface="Calibri" panose="020F0502020204030204" pitchFamily="34" charset="0"/>
                  <a:cs typeface="Calibri" panose="020F0502020204030204" pitchFamily="34" charset="0"/>
                </a:endParaRPr>
              </a:p>
            </p:txBody>
          </p:sp>
        </mc:Choice>
        <mc:Fallback xmlns="">
          <p:sp>
            <p:nvSpPr>
              <p:cNvPr id="103" name="Textfeld 28">
                <a:extLst>
                  <a:ext uri="{FF2B5EF4-FFF2-40B4-BE49-F238E27FC236}">
                    <a16:creationId xmlns:a16="http://schemas.microsoft.com/office/drawing/2014/main" id="{0625A801-78B4-9F41-8FD4-43E1F706A453}"/>
                  </a:ext>
                </a:extLst>
              </p:cNvPr>
              <p:cNvSpPr txBox="1">
                <a:spLocks noRot="1" noChangeAspect="1" noMove="1" noResize="1" noEditPoints="1" noAdjustHandles="1" noChangeArrowheads="1" noChangeShapeType="1" noTextEdit="1"/>
              </p:cNvSpPr>
              <p:nvPr/>
            </p:nvSpPr>
            <p:spPr>
              <a:xfrm rot="267795">
                <a:off x="4349073" y="3793963"/>
                <a:ext cx="716415" cy="307777"/>
              </a:xfrm>
              <a:prstGeom prst="rect">
                <a:avLst/>
              </a:prstGeom>
              <a:blipFill>
                <a:blip r:embed="rId6"/>
                <a:stretch>
                  <a:fillRect l="-3448" t="-3448" b="-10345"/>
                </a:stretch>
              </a:blipFill>
            </p:spPr>
            <p:txBody>
              <a:bodyPr/>
              <a:lstStyle/>
              <a:p>
                <a:r>
                  <a:rPr lang="en-US">
                    <a:noFill/>
                  </a:rPr>
                  <a:t> </a:t>
                </a:r>
              </a:p>
            </p:txBody>
          </p:sp>
        </mc:Fallback>
      </mc:AlternateContent>
      <p:cxnSp>
        <p:nvCxnSpPr>
          <p:cNvPr id="104" name="Gerade Verbindung mit Pfeil 21">
            <a:extLst>
              <a:ext uri="{FF2B5EF4-FFF2-40B4-BE49-F238E27FC236}">
                <a16:creationId xmlns:a16="http://schemas.microsoft.com/office/drawing/2014/main" id="{B00F42B0-B47A-0743-96D6-2878B98C8FCC}"/>
              </a:ext>
            </a:extLst>
          </p:cNvPr>
          <p:cNvCxnSpPr>
            <a:cxnSpLocks/>
          </p:cNvCxnSpPr>
          <p:nvPr/>
        </p:nvCxnSpPr>
        <p:spPr>
          <a:xfrm flipH="1">
            <a:off x="3021063" y="422895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feld 29">
                <a:extLst>
                  <a:ext uri="{FF2B5EF4-FFF2-40B4-BE49-F238E27FC236}">
                    <a16:creationId xmlns:a16="http://schemas.microsoft.com/office/drawing/2014/main" id="{D81893CA-0222-1B4D-958E-FD5B37BE825C}"/>
                  </a:ext>
                </a:extLst>
              </p:cNvPr>
              <p:cNvSpPr txBox="1"/>
              <p:nvPr/>
            </p:nvSpPr>
            <p:spPr>
              <a:xfrm rot="21339518">
                <a:off x="4208299" y="4070368"/>
                <a:ext cx="701731" cy="307777"/>
              </a:xfrm>
              <a:prstGeom prst="rect">
                <a:avLst/>
              </a:prstGeom>
            </p:spPr>
            <p:txBody>
              <a:bodyPr wrap="none" rtlCol="0">
                <a:spAutoFit/>
              </a:bodyPr>
              <a:lstStyle/>
              <a:p>
                <a:r>
                  <a:rPr lang="en-US" sz="1400" b="0" err="1">
                    <a:latin typeface="Calibri" panose="020F0502020204030204" pitchFamily="34" charset="0"/>
                    <a:cs typeface="Calibri" panose="020F0502020204030204" pitchFamily="34" charset="0"/>
                  </a:rPr>
                  <a:t>EPC</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baseline="-25000">
                  <a:latin typeface="Calibri" panose="020F0502020204030204" pitchFamily="34" charset="0"/>
                  <a:cs typeface="Calibri" panose="020F0502020204030204" pitchFamily="34" charset="0"/>
                </a:endParaRPr>
              </a:p>
            </p:txBody>
          </p:sp>
        </mc:Choice>
        <mc:Fallback xmlns="">
          <p:sp>
            <p:nvSpPr>
              <p:cNvPr id="105" name="Textfeld 29">
                <a:extLst>
                  <a:ext uri="{FF2B5EF4-FFF2-40B4-BE49-F238E27FC236}">
                    <a16:creationId xmlns:a16="http://schemas.microsoft.com/office/drawing/2014/main" id="{D81893CA-0222-1B4D-958E-FD5B37BE825C}"/>
                  </a:ext>
                </a:extLst>
              </p:cNvPr>
              <p:cNvSpPr txBox="1">
                <a:spLocks noRot="1" noChangeAspect="1" noMove="1" noResize="1" noEditPoints="1" noAdjustHandles="1" noChangeArrowheads="1" noChangeShapeType="1" noTextEdit="1"/>
              </p:cNvSpPr>
              <p:nvPr/>
            </p:nvSpPr>
            <p:spPr>
              <a:xfrm rot="21339518">
                <a:off x="4208299" y="4070368"/>
                <a:ext cx="701731" cy="307777"/>
              </a:xfrm>
              <a:prstGeom prst="rect">
                <a:avLst/>
              </a:prstGeom>
              <a:blipFill>
                <a:blip r:embed="rId7"/>
                <a:stretch>
                  <a:fillRect l="-350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hteck 55">
                <a:extLst>
                  <a:ext uri="{FF2B5EF4-FFF2-40B4-BE49-F238E27FC236}">
                    <a16:creationId xmlns:a16="http://schemas.microsoft.com/office/drawing/2014/main" id="{A27C6589-2DD3-1144-87E8-6A2D7ECA2FBF}"/>
                  </a:ext>
                </a:extLst>
              </p:cNvPr>
              <p:cNvSpPr/>
              <p:nvPr/>
            </p:nvSpPr>
            <p:spPr>
              <a:xfrm>
                <a:off x="1945683" y="3603648"/>
                <a:ext cx="819631" cy="3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𝑹𝒔𝒐𝒍</m:t>
                    </m:r>
                  </m:oMath>
                </a14:m>
                <a:endParaRPr lang="de-DE" sz="800" b="1" dirty="0">
                  <a:solidFill>
                    <a:schemeClr val="tx1"/>
                  </a:solidFill>
                  <a:latin typeface="Calibri" panose="020F0502020204030204" pitchFamily="34" charset="0"/>
                  <a:cs typeface="Calibri" panose="020F0502020204030204" pitchFamily="34" charset="0"/>
                </a:endParaRP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R</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𝒔𝒐𝒍</m:t>
                    </m:r>
                  </m:oMath>
                </a14:m>
                <a:endParaRPr lang="en-US" sz="800" b="1" baseline="-25000" dirty="0">
                  <a:solidFill>
                    <a:schemeClr val="tx1"/>
                  </a:solidFill>
                  <a:latin typeface="Calibri" panose="020F0502020204030204" pitchFamily="34" charset="0"/>
                  <a:cs typeface="Calibri" panose="020F0502020204030204" pitchFamily="34" charset="0"/>
                </a:endParaRPr>
              </a:p>
            </p:txBody>
          </p:sp>
        </mc:Choice>
        <mc:Fallback xmlns="">
          <p:sp>
            <p:nvSpPr>
              <p:cNvPr id="106" name="Rechteck 55">
                <a:extLst>
                  <a:ext uri="{FF2B5EF4-FFF2-40B4-BE49-F238E27FC236}">
                    <a16:creationId xmlns:a16="http://schemas.microsoft.com/office/drawing/2014/main" id="{A27C6589-2DD3-1144-87E8-6A2D7ECA2FBF}"/>
                  </a:ext>
                </a:extLst>
              </p:cNvPr>
              <p:cNvSpPr>
                <a:spLocks noRot="1" noChangeAspect="1" noMove="1" noResize="1" noEditPoints="1" noAdjustHandles="1" noChangeArrowheads="1" noChangeShapeType="1" noTextEdit="1"/>
              </p:cNvSpPr>
              <p:nvPr/>
            </p:nvSpPr>
            <p:spPr>
              <a:xfrm>
                <a:off x="1945683" y="3603648"/>
                <a:ext cx="819631" cy="340877"/>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07" name="Rechteck 55">
            <a:extLst>
              <a:ext uri="{FF2B5EF4-FFF2-40B4-BE49-F238E27FC236}">
                <a16:creationId xmlns:a16="http://schemas.microsoft.com/office/drawing/2014/main" id="{41C6A7E5-EAD3-754F-BAD5-91B93263B105}"/>
              </a:ext>
            </a:extLst>
          </p:cNvPr>
          <p:cNvSpPr/>
          <p:nvPr/>
        </p:nvSpPr>
        <p:spPr>
          <a:xfrm>
            <a:off x="1418954" y="3603649"/>
            <a:ext cx="526729" cy="340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Calibri" panose="020F0502020204030204" pitchFamily="34" charset="0"/>
              <a:cs typeface="Calibri" panose="020F0502020204030204" pitchFamily="34" charset="0"/>
            </a:endParaRPr>
          </a:p>
        </p:txBody>
      </p:sp>
      <p:cxnSp>
        <p:nvCxnSpPr>
          <p:cNvPr id="108" name="Gerade Verbindung 36">
            <a:extLst>
              <a:ext uri="{FF2B5EF4-FFF2-40B4-BE49-F238E27FC236}">
                <a16:creationId xmlns:a16="http://schemas.microsoft.com/office/drawing/2014/main" id="{1A7DB247-D362-2E4C-82FC-329B0BE76FCA}"/>
              </a:ext>
            </a:extLst>
          </p:cNvPr>
          <p:cNvCxnSpPr>
            <a:cxnSpLocks/>
          </p:cNvCxnSpPr>
          <p:nvPr/>
        </p:nvCxnSpPr>
        <p:spPr>
          <a:xfrm flipH="1">
            <a:off x="1547889" y="3774086"/>
            <a:ext cx="27982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Gerade Verbindung mit Pfeil 64">
            <a:extLst>
              <a:ext uri="{FF2B5EF4-FFF2-40B4-BE49-F238E27FC236}">
                <a16:creationId xmlns:a16="http://schemas.microsoft.com/office/drawing/2014/main" id="{781E7F8C-11CC-9346-B1FA-480BAD5AE2EB}"/>
              </a:ext>
            </a:extLst>
          </p:cNvPr>
          <p:cNvCxnSpPr>
            <a:cxnSpLocks/>
          </p:cNvCxnSpPr>
          <p:nvPr/>
        </p:nvCxnSpPr>
        <p:spPr>
          <a:xfrm>
            <a:off x="151839" y="4151361"/>
            <a:ext cx="495330" cy="731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65">
            <a:extLst>
              <a:ext uri="{FF2B5EF4-FFF2-40B4-BE49-F238E27FC236}">
                <a16:creationId xmlns:a16="http://schemas.microsoft.com/office/drawing/2014/main" id="{EE2EC9EC-8234-C849-9820-583112286615}"/>
              </a:ext>
            </a:extLst>
          </p:cNvPr>
          <p:cNvCxnSpPr>
            <a:cxnSpLocks/>
          </p:cNvCxnSpPr>
          <p:nvPr/>
        </p:nvCxnSpPr>
        <p:spPr>
          <a:xfrm>
            <a:off x="636776" y="4158678"/>
            <a:ext cx="798602"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36">
                <a:extLst>
                  <a:ext uri="{FF2B5EF4-FFF2-40B4-BE49-F238E27FC236}">
                    <a16:creationId xmlns:a16="http://schemas.microsoft.com/office/drawing/2014/main" id="{4FB0F5E5-3C5C-AF45-94A3-D36DE798BBB6}"/>
                  </a:ext>
                </a:extLst>
              </p:cNvPr>
              <p:cNvSpPr txBox="1"/>
              <p:nvPr/>
            </p:nvSpPr>
            <p:spPr>
              <a:xfrm>
                <a:off x="254070" y="3915983"/>
                <a:ext cx="359394"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𝒔𝒂</m:t>
                      </m:r>
                    </m:oMath>
                  </m:oMathPara>
                </a14:m>
                <a:endParaRPr lang="en-CA" sz="1000" b="1" i="1" baseline="-25000">
                  <a:latin typeface="+mn-lt"/>
                </a:endParaRPr>
              </a:p>
            </p:txBody>
          </p:sp>
        </mc:Choice>
        <mc:Fallback xmlns="">
          <p:sp>
            <p:nvSpPr>
              <p:cNvPr id="114" name="TextBox 36">
                <a:extLst>
                  <a:ext uri="{FF2B5EF4-FFF2-40B4-BE49-F238E27FC236}">
                    <a16:creationId xmlns:a16="http://schemas.microsoft.com/office/drawing/2014/main" id="{4FB0F5E5-3C5C-AF45-94A3-D36DE798BBB6}"/>
                  </a:ext>
                </a:extLst>
              </p:cNvPr>
              <p:cNvSpPr txBox="1">
                <a:spLocks noRot="1" noChangeAspect="1" noMove="1" noResize="1" noEditPoints="1" noAdjustHandles="1" noChangeArrowheads="1" noChangeShapeType="1" noTextEdit="1"/>
              </p:cNvSpPr>
              <p:nvPr/>
            </p:nvSpPr>
            <p:spPr>
              <a:xfrm>
                <a:off x="254070" y="3915983"/>
                <a:ext cx="359394" cy="24269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36">
                <a:extLst>
                  <a:ext uri="{FF2B5EF4-FFF2-40B4-BE49-F238E27FC236}">
                    <a16:creationId xmlns:a16="http://schemas.microsoft.com/office/drawing/2014/main" id="{B0D4C96F-ED62-A64F-95F6-1E21BCFDD538}"/>
                  </a:ext>
                </a:extLst>
              </p:cNvPr>
              <p:cNvSpPr txBox="1"/>
              <p:nvPr/>
            </p:nvSpPr>
            <p:spPr>
              <a:xfrm>
                <a:off x="870913" y="3929515"/>
                <a:ext cx="357790"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𝒔𝒃</m:t>
                      </m:r>
                    </m:oMath>
                  </m:oMathPara>
                </a14:m>
                <a:endParaRPr lang="en-CA" sz="1000" b="1" i="1" baseline="-25000">
                  <a:latin typeface="+mn-lt"/>
                </a:endParaRPr>
              </a:p>
            </p:txBody>
          </p:sp>
        </mc:Choice>
        <mc:Fallback xmlns="">
          <p:sp>
            <p:nvSpPr>
              <p:cNvPr id="115" name="TextBox 36">
                <a:extLst>
                  <a:ext uri="{FF2B5EF4-FFF2-40B4-BE49-F238E27FC236}">
                    <a16:creationId xmlns:a16="http://schemas.microsoft.com/office/drawing/2014/main" id="{B0D4C96F-ED62-A64F-95F6-1E21BCFDD538}"/>
                  </a:ext>
                </a:extLst>
              </p:cNvPr>
              <p:cNvSpPr txBox="1">
                <a:spLocks noRot="1" noChangeAspect="1" noMove="1" noResize="1" noEditPoints="1" noAdjustHandles="1" noChangeArrowheads="1" noChangeShapeType="1" noTextEdit="1"/>
              </p:cNvSpPr>
              <p:nvPr/>
            </p:nvSpPr>
            <p:spPr>
              <a:xfrm>
                <a:off x="870913" y="3929515"/>
                <a:ext cx="357790" cy="24269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36">
                <a:extLst>
                  <a:ext uri="{FF2B5EF4-FFF2-40B4-BE49-F238E27FC236}">
                    <a16:creationId xmlns:a16="http://schemas.microsoft.com/office/drawing/2014/main" id="{C43F07A2-80BC-C141-A9CC-0C9A5423BDB0}"/>
                  </a:ext>
                </a:extLst>
              </p:cNvPr>
              <p:cNvSpPr txBox="1"/>
              <p:nvPr/>
            </p:nvSpPr>
            <p:spPr>
              <a:xfrm>
                <a:off x="2555776" y="2767698"/>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21" name="TextBox 36">
                <a:extLst>
                  <a:ext uri="{FF2B5EF4-FFF2-40B4-BE49-F238E27FC236}">
                    <a16:creationId xmlns:a16="http://schemas.microsoft.com/office/drawing/2014/main" id="{C43F07A2-80BC-C141-A9CC-0C9A5423BDB0}"/>
                  </a:ext>
                </a:extLst>
              </p:cNvPr>
              <p:cNvSpPr txBox="1">
                <a:spLocks noRot="1" noChangeAspect="1" noMove="1" noResize="1" noEditPoints="1" noAdjustHandles="1" noChangeArrowheads="1" noChangeShapeType="1" noTextEdit="1"/>
              </p:cNvSpPr>
              <p:nvPr/>
            </p:nvSpPr>
            <p:spPr>
              <a:xfrm>
                <a:off x="2555776" y="2767698"/>
                <a:ext cx="391454" cy="27276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36">
                <a:extLst>
                  <a:ext uri="{FF2B5EF4-FFF2-40B4-BE49-F238E27FC236}">
                    <a16:creationId xmlns:a16="http://schemas.microsoft.com/office/drawing/2014/main" id="{040F8832-FC4F-5342-A5AA-C509A3AC4111}"/>
                  </a:ext>
                </a:extLst>
              </p:cNvPr>
              <p:cNvSpPr txBox="1"/>
              <p:nvPr/>
            </p:nvSpPr>
            <p:spPr>
              <a:xfrm>
                <a:off x="2512009" y="1650680"/>
                <a:ext cx="393056"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a:solidFill>
                            <a:srgbClr val="FF0000"/>
                          </a:solidFill>
                          <a:latin typeface="Cambria Math" panose="02040503050406030204" pitchFamily="18" charset="0"/>
                        </a:rPr>
                        <m:t>𝒔𝒂</m:t>
                      </m:r>
                    </m:oMath>
                  </m:oMathPara>
                </a14:m>
                <a:endParaRPr lang="en-CA" sz="1200" b="1" i="1" baseline="-25000">
                  <a:solidFill>
                    <a:srgbClr val="FF0000"/>
                  </a:solidFill>
                  <a:latin typeface="+mn-lt"/>
                </a:endParaRPr>
              </a:p>
            </p:txBody>
          </p:sp>
        </mc:Choice>
        <mc:Fallback xmlns="">
          <p:sp>
            <p:nvSpPr>
              <p:cNvPr id="122" name="TextBox 36">
                <a:extLst>
                  <a:ext uri="{FF2B5EF4-FFF2-40B4-BE49-F238E27FC236}">
                    <a16:creationId xmlns:a16="http://schemas.microsoft.com/office/drawing/2014/main" id="{040F8832-FC4F-5342-A5AA-C509A3AC4111}"/>
                  </a:ext>
                </a:extLst>
              </p:cNvPr>
              <p:cNvSpPr txBox="1">
                <a:spLocks noRot="1" noChangeAspect="1" noMove="1" noResize="1" noEditPoints="1" noAdjustHandles="1" noChangeArrowheads="1" noChangeShapeType="1" noTextEdit="1"/>
              </p:cNvSpPr>
              <p:nvPr/>
            </p:nvSpPr>
            <p:spPr>
              <a:xfrm>
                <a:off x="2512009" y="1650680"/>
                <a:ext cx="393056" cy="272767"/>
              </a:xfrm>
              <a:prstGeom prst="rect">
                <a:avLst/>
              </a:prstGeom>
              <a:blipFill>
                <a:blip r:embed="rId12"/>
                <a:stretch>
                  <a:fillRect/>
                </a:stretch>
              </a:blipFill>
            </p:spPr>
            <p:txBody>
              <a:bodyPr/>
              <a:lstStyle/>
              <a:p>
                <a:r>
                  <a:rPr lang="en-US">
                    <a:noFill/>
                  </a:rPr>
                  <a:t> </a:t>
                </a:r>
              </a:p>
            </p:txBody>
          </p:sp>
        </mc:Fallback>
      </mc:AlternateContent>
      <p:sp>
        <p:nvSpPr>
          <p:cNvPr id="125" name="Left Brace 124">
            <a:extLst>
              <a:ext uri="{FF2B5EF4-FFF2-40B4-BE49-F238E27FC236}">
                <a16:creationId xmlns:a16="http://schemas.microsoft.com/office/drawing/2014/main" id="{32AF05DF-3DDF-C045-AF0A-ED1347E163A8}"/>
              </a:ext>
            </a:extLst>
          </p:cNvPr>
          <p:cNvSpPr/>
          <p:nvPr/>
        </p:nvSpPr>
        <p:spPr bwMode="auto">
          <a:xfrm>
            <a:off x="2861274" y="1484784"/>
            <a:ext cx="127707" cy="761690"/>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26" name="Left Brace 125">
            <a:extLst>
              <a:ext uri="{FF2B5EF4-FFF2-40B4-BE49-F238E27FC236}">
                <a16:creationId xmlns:a16="http://schemas.microsoft.com/office/drawing/2014/main" id="{B9311A21-E2BF-5C43-BCC1-40F48050709A}"/>
              </a:ext>
            </a:extLst>
          </p:cNvPr>
          <p:cNvSpPr/>
          <p:nvPr/>
        </p:nvSpPr>
        <p:spPr bwMode="auto">
          <a:xfrm>
            <a:off x="2842908" y="2708920"/>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FB5469D9-0D88-8E4A-95F5-AC7CDBB9C5BB}"/>
                  </a:ext>
                </a:extLst>
              </p:cNvPr>
              <p:cNvSpPr/>
              <p:nvPr/>
            </p:nvSpPr>
            <p:spPr bwMode="auto">
              <a:xfrm>
                <a:off x="143156" y="5015280"/>
                <a:ext cx="2676369" cy="56571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200" kern="0" dirty="0">
                    <a:latin typeface="Calibri" panose="020F0502020204030204" pitchFamily="34" charset="0"/>
                    <a:cs typeface="Calibri" panose="020F0502020204030204" pitchFamily="34" charset="0"/>
                  </a:rPr>
                  <a:t>Pseudo parallel slot duration</a:t>
                </a:r>
              </a:p>
              <a:p>
                <a:pPr lvl="1"/>
                <a14:m>
                  <m:oMathPara xmlns:m="http://schemas.openxmlformats.org/officeDocument/2006/math">
                    <m:oMathParaPr>
                      <m:jc m:val="centerGroup"/>
                    </m:oMathParaPr>
                    <m:oMath xmlns:m="http://schemas.openxmlformats.org/officeDocument/2006/math">
                      <m:r>
                        <a:rPr lang="de-DE" sz="1400" i="1" kern="0">
                          <a:latin typeface="Cambria Math"/>
                        </a:rPr>
                        <m:t>𝑡</m:t>
                      </m:r>
                      <m:r>
                        <a:rPr lang="de-DE" sz="1400" i="1" kern="0" baseline="-25000">
                          <a:latin typeface="Cambria Math"/>
                        </a:rPr>
                        <m:t>𝑝𝑝𝑠</m:t>
                      </m:r>
                      <m:r>
                        <a:rPr lang="en-US" sz="1400" i="1" kern="0">
                          <a:latin typeface="Cambria Math"/>
                        </a:rPr>
                        <m:t>=</m:t>
                      </m:r>
                      <m:r>
                        <a:rPr lang="de-DE" sz="1400" i="1" kern="0">
                          <a:latin typeface="Cambria Math"/>
                        </a:rPr>
                        <m:t>𝑡</m:t>
                      </m:r>
                      <m:r>
                        <a:rPr lang="de-DE" sz="1400" i="1" kern="0" baseline="-25000">
                          <a:latin typeface="Cambria Math"/>
                        </a:rPr>
                        <m:t>𝑠𝑎</m:t>
                      </m:r>
                      <m:r>
                        <a:rPr lang="de-DE" sz="1400" i="1" kern="0">
                          <a:latin typeface="Cambria Math"/>
                        </a:rPr>
                        <m:t>+</m:t>
                      </m:r>
                      <m:r>
                        <a:rPr lang="en-US" sz="1400" i="1" kern="0">
                          <a:latin typeface="Cambria Math"/>
                        </a:rPr>
                        <m:t>𝑅</m:t>
                      </m:r>
                      <m:r>
                        <a:rPr lang="en-US" sz="1400" i="1" kern="0" baseline="-25000">
                          <a:latin typeface="Cambria Math"/>
                        </a:rPr>
                        <m:t>𝑠𝑜𝑙</m:t>
                      </m:r>
                      <m:r>
                        <a:rPr lang="en-US" sz="1400" i="1" kern="0">
                          <a:latin typeface="Cambria Math"/>
                          <a:ea typeface="Cambria Math"/>
                        </a:rPr>
                        <m:t>∙</m:t>
                      </m:r>
                      <m:r>
                        <a:rPr lang="de-DE" sz="1400" i="1" kern="0">
                          <a:latin typeface="Cambria Math"/>
                        </a:rPr>
                        <m:t>𝑡</m:t>
                      </m:r>
                      <m:r>
                        <a:rPr lang="de-DE" sz="1400" i="1" kern="0" baseline="-25000">
                          <a:latin typeface="Cambria Math"/>
                        </a:rPr>
                        <m:t>𝑠𝑏</m:t>
                      </m:r>
                    </m:oMath>
                  </m:oMathPara>
                </a14:m>
                <a:endParaRPr lang="en-US" sz="1400" kern="0" dirty="0"/>
              </a:p>
            </p:txBody>
          </p:sp>
        </mc:Choice>
        <mc:Fallback xmlns="">
          <p:sp>
            <p:nvSpPr>
              <p:cNvPr id="128" name="Rounded Rectangle 127">
                <a:extLst>
                  <a:ext uri="{FF2B5EF4-FFF2-40B4-BE49-F238E27FC236}">
                    <a16:creationId xmlns:a16="http://schemas.microsoft.com/office/drawing/2014/main" id="{FB5469D9-0D88-8E4A-95F5-AC7CDBB9C5BB}"/>
                  </a:ext>
                </a:extLst>
              </p:cNvPr>
              <p:cNvSpPr>
                <a:spLocks noRot="1" noChangeAspect="1" noMove="1" noResize="1" noEditPoints="1" noAdjustHandles="1" noChangeArrowheads="1" noChangeShapeType="1" noTextEdit="1"/>
              </p:cNvSpPr>
              <p:nvPr/>
            </p:nvSpPr>
            <p:spPr bwMode="auto">
              <a:xfrm>
                <a:off x="143156" y="5015280"/>
                <a:ext cx="2676369" cy="565715"/>
              </a:xfrm>
              <a:prstGeom prst="roundRect">
                <a:avLst/>
              </a:prstGeom>
              <a:blipFill>
                <a:blip r:embed="rId14"/>
                <a:stretch>
                  <a:fillRect l="-140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0527F25-099A-984D-AB79-001D10E2D3C3}"/>
                  </a:ext>
                </a:extLst>
              </p:cNvPr>
              <p:cNvSpPr/>
              <p:nvPr/>
            </p:nvSpPr>
            <p:spPr bwMode="auto">
              <a:xfrm>
                <a:off x="6194381" y="2749244"/>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kern="0" dirty="0"/>
                  <a:t> </a:t>
                </a:r>
                <a14:m>
                  <m:oMath xmlns:m="http://schemas.openxmlformats.org/officeDocument/2006/math">
                    <m:r>
                      <a:rPr lang="en-US" sz="800" b="1" i="1" smtClean="0">
                        <a:latin typeface="Cambria Math" panose="02040503050406030204" pitchFamily="18" charset="0"/>
                        <a:cs typeface="Calibri" panose="020F0502020204030204" pitchFamily="34" charset="0"/>
                      </a:rPr>
                      <m:t>(</m:t>
                    </m:r>
                    <m:r>
                      <a:rPr lang="en-US" sz="800" b="1" i="1" smtClean="0">
                        <a:latin typeface="Cambria Math" panose="02040503050406030204" pitchFamily="18" charset="0"/>
                        <a:cs typeface="Calibri" panose="020F0502020204030204" pitchFamily="34" charset="0"/>
                      </a:rPr>
                      <m:t>𝑹𝒔𝒐𝒍</m:t>
                    </m:r>
                    <m:r>
                      <a:rPr lang="en-US" sz="800" b="1" i="1">
                        <a:latin typeface="Cambria Math" panose="02040503050406030204" pitchFamily="18" charset="0"/>
                        <a:cs typeface="Calibri" panose="020F0502020204030204" pitchFamily="34" charset="0"/>
                      </a:rPr>
                      <m:t>−</m:t>
                    </m:r>
                    <m:r>
                      <a:rPr lang="en-US" sz="800" b="1" i="1">
                        <a:latin typeface="Cambria Math" panose="02040503050406030204" pitchFamily="18" charset="0"/>
                        <a:cs typeface="Calibri" panose="020F0502020204030204" pitchFamily="34" charset="0"/>
                      </a:rPr>
                      <m:t>𝟏</m:t>
                    </m:r>
                    <m:r>
                      <a:rPr lang="en-US" sz="800" b="1" i="1">
                        <a:latin typeface="Cambria Math" panose="02040503050406030204" pitchFamily="18" charset="0"/>
                        <a:cs typeface="Calibri" panose="020F0502020204030204" pitchFamily="34" charset="0"/>
                      </a:rPr>
                      <m:t>) </m:t>
                    </m:r>
                  </m:oMath>
                </a14:m>
                <a:r>
                  <a:rPr lang="en-US" sz="800" b="1" dirty="0">
                    <a:latin typeface="Calibri" panose="020F0502020204030204" pitchFamily="34" charset="0"/>
                    <a:cs typeface="Calibri" panose="020F0502020204030204" pitchFamily="34" charset="0"/>
                  </a:rPr>
                  <a:t>tags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mc:Choice>
        <mc:Fallback xmlns="">
          <p:sp>
            <p:nvSpPr>
              <p:cNvPr id="130" name="Rounded Rectangle 129">
                <a:extLst>
                  <a:ext uri="{FF2B5EF4-FFF2-40B4-BE49-F238E27FC236}">
                    <a16:creationId xmlns:a16="http://schemas.microsoft.com/office/drawing/2014/main" id="{50527F25-099A-984D-AB79-001D10E2D3C3}"/>
                  </a:ext>
                </a:extLst>
              </p:cNvPr>
              <p:cNvSpPr>
                <a:spLocks noRot="1" noChangeAspect="1" noMove="1" noResize="1" noEditPoints="1" noAdjustHandles="1" noChangeArrowheads="1" noChangeShapeType="1" noTextEdit="1"/>
              </p:cNvSpPr>
              <p:nvPr/>
            </p:nvSpPr>
            <p:spPr bwMode="auto">
              <a:xfrm>
                <a:off x="6194381" y="2749244"/>
                <a:ext cx="801114" cy="339065"/>
              </a:xfrm>
              <a:prstGeom prst="roundRect">
                <a:avLst/>
              </a:prstGeom>
              <a:blipFill>
                <a:blip r:embed="rId15"/>
                <a:stretch>
                  <a:fillRect r="-151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9AB937D-2CCD-E44D-9970-2BD1E035695F}"/>
              </a:ext>
            </a:extLst>
          </p:cNvPr>
          <p:cNvSpPr txBox="1"/>
          <p:nvPr/>
        </p:nvSpPr>
        <p:spPr>
          <a:xfrm>
            <a:off x="2843808" y="5822938"/>
            <a:ext cx="1336933" cy="246221"/>
          </a:xfrm>
          <a:prstGeom prst="rect">
            <a:avLst/>
          </a:prstGeom>
          <a:noFill/>
        </p:spPr>
        <p:txBody>
          <a:bodyPr wrap="square" rtlCol="0">
            <a:spAutoFit/>
          </a:bodyPr>
          <a:lstStyle/>
          <a:p>
            <a:r>
              <a:rPr lang="en-CA" sz="1000" i="1" dirty="0">
                <a:latin typeface="Calibri" panose="020F0502020204030204" pitchFamily="34" charset="0"/>
              </a:rPr>
              <a:t>[16]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Kaitovic</a:t>
            </a:r>
            <a:r>
              <a:rPr lang="en-US" sz="1000" i="1" dirty="0">
                <a:latin typeface="Calibri" panose="020F0502020204030204" pitchFamily="34" charset="0"/>
                <a:cs typeface="Calibri" panose="020F0502020204030204" pitchFamily="34" charset="0"/>
              </a:rPr>
              <a:t> 2012</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6" name="TextBox 36">
                <a:extLst>
                  <a:ext uri="{FF2B5EF4-FFF2-40B4-BE49-F238E27FC236}">
                    <a16:creationId xmlns:a16="http://schemas.microsoft.com/office/drawing/2014/main" id="{F983300A-132F-474D-911F-31E56771623C}"/>
                  </a:ext>
                </a:extLst>
              </p:cNvPr>
              <p:cNvSpPr txBox="1"/>
              <p:nvPr/>
            </p:nvSpPr>
            <p:spPr>
              <a:xfrm>
                <a:off x="2524362" y="4060047"/>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16" name="TextBox 36">
                <a:extLst>
                  <a:ext uri="{FF2B5EF4-FFF2-40B4-BE49-F238E27FC236}">
                    <a16:creationId xmlns:a16="http://schemas.microsoft.com/office/drawing/2014/main" id="{F983300A-132F-474D-911F-31E56771623C}"/>
                  </a:ext>
                </a:extLst>
              </p:cNvPr>
              <p:cNvSpPr txBox="1">
                <a:spLocks noRot="1" noChangeAspect="1" noMove="1" noResize="1" noEditPoints="1" noAdjustHandles="1" noChangeArrowheads="1" noChangeShapeType="1" noTextEdit="1"/>
              </p:cNvSpPr>
              <p:nvPr/>
            </p:nvSpPr>
            <p:spPr>
              <a:xfrm>
                <a:off x="2524362" y="4060047"/>
                <a:ext cx="391454" cy="272767"/>
              </a:xfrm>
              <a:prstGeom prst="rect">
                <a:avLst/>
              </a:prstGeom>
              <a:blipFill>
                <a:blip r:embed="rId16"/>
                <a:stretch>
                  <a:fillRect/>
                </a:stretch>
              </a:blipFill>
            </p:spPr>
            <p:txBody>
              <a:bodyPr/>
              <a:lstStyle/>
              <a:p>
                <a:r>
                  <a:rPr lang="en-US">
                    <a:noFill/>
                  </a:rPr>
                  <a:t> </a:t>
                </a:r>
              </a:p>
            </p:txBody>
          </p:sp>
        </mc:Fallback>
      </mc:AlternateContent>
      <p:sp>
        <p:nvSpPr>
          <p:cNvPr id="117" name="Left Brace 116">
            <a:extLst>
              <a:ext uri="{FF2B5EF4-FFF2-40B4-BE49-F238E27FC236}">
                <a16:creationId xmlns:a16="http://schemas.microsoft.com/office/drawing/2014/main" id="{FAECCD3B-FE4B-EE49-A164-43BA2C8235B1}"/>
              </a:ext>
            </a:extLst>
          </p:cNvPr>
          <p:cNvSpPr/>
          <p:nvPr/>
        </p:nvSpPr>
        <p:spPr bwMode="auto">
          <a:xfrm>
            <a:off x="2846898" y="4001269"/>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8" name="Rounded Rectangle 117">
            <a:extLst>
              <a:ext uri="{FF2B5EF4-FFF2-40B4-BE49-F238E27FC236}">
                <a16:creationId xmlns:a16="http://schemas.microsoft.com/office/drawing/2014/main" id="{3A75B443-5596-CE44-B6B8-1037CBD2F6A1}"/>
              </a:ext>
            </a:extLst>
          </p:cNvPr>
          <p:cNvSpPr/>
          <p:nvPr/>
        </p:nvSpPr>
        <p:spPr bwMode="auto">
          <a:xfrm>
            <a:off x="6238277" y="4026039"/>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dirty="0">
                <a:latin typeface="Calibri" panose="020F0502020204030204" pitchFamily="34" charset="0"/>
                <a:cs typeface="Calibri" panose="020F0502020204030204" pitchFamily="34" charset="0"/>
              </a:rPr>
              <a:t>No tag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p:sp>
        <p:nvSpPr>
          <p:cNvPr id="110" name="TextBox 109">
            <a:extLst>
              <a:ext uri="{FF2B5EF4-FFF2-40B4-BE49-F238E27FC236}">
                <a16:creationId xmlns:a16="http://schemas.microsoft.com/office/drawing/2014/main" id="{19F07D74-E769-7048-965F-3E5F02906C5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34984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500"/>
                                        <p:tgtEl>
                                          <p:spTgt spid="1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fade">
                                      <p:cBhvr>
                                        <p:cTn id="74" dur="500"/>
                                        <p:tgtEl>
                                          <p:spTgt spid="10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10"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500"/>
                                        <p:tgtEl>
                                          <p:spTgt spid="102"/>
                                        </p:tgtEl>
                                      </p:cBhvr>
                                    </p:animEffect>
                                  </p:childTnLst>
                                </p:cTn>
                              </p:par>
                              <p:par>
                                <p:cTn id="84" presetID="10" presetClass="entr" presetSubtype="0" fill="hold"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fade">
                                      <p:cBhvr>
                                        <p:cTn id="89" dur="500"/>
                                        <p:tgtEl>
                                          <p:spTgt spid="1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0"/>
                                        <p:tgtEl>
                                          <p:spTgt spid="112"/>
                                        </p:tgtEl>
                                      </p:cBhvr>
                                    </p:animEffect>
                                  </p:childTnLst>
                                </p:cTn>
                              </p:par>
                              <p:par>
                                <p:cTn id="104" presetID="10" presetClass="entr" presetSubtype="0"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500"/>
                                        <p:tgtEl>
                                          <p:spTgt spid="10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fade">
                                      <p:cBhvr>
                                        <p:cTn id="112" dur="500"/>
                                        <p:tgtEl>
                                          <p:spTgt spid="1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0"/>
                                        <p:tgtEl>
                                          <p:spTgt spid="12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6"/>
                                        </p:tgtEl>
                                        <p:attrNameLst>
                                          <p:attrName>style.visibility</p:attrName>
                                        </p:attrNameLst>
                                      </p:cBhvr>
                                      <p:to>
                                        <p:strVal val="visible"/>
                                      </p:to>
                                    </p:set>
                                    <p:animEffect transition="in" filter="fade">
                                      <p:cBhvr>
                                        <p:cTn id="121" dur="500"/>
                                        <p:tgtEl>
                                          <p:spTgt spid="1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500"/>
                                        <p:tgtEl>
                                          <p:spTgt spid="1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6"/>
                                        </p:tgtEl>
                                        <p:attrNameLst>
                                          <p:attrName>style.visibility</p:attrName>
                                        </p:attrNameLst>
                                      </p:cBhvr>
                                      <p:to>
                                        <p:strVal val="visible"/>
                                      </p:to>
                                    </p:set>
                                    <p:animEffect transition="in" filter="fade">
                                      <p:cBhvr>
                                        <p:cTn id="130" dur="500"/>
                                        <p:tgtEl>
                                          <p:spTgt spid="106"/>
                                        </p:tgtEl>
                                      </p:cBhvr>
                                    </p:animEffect>
                                  </p:childTnLst>
                                </p:cTn>
                              </p:par>
                              <p:par>
                                <p:cTn id="131" presetID="10" presetClass="entr" presetSubtype="0" fill="hold" nodeType="withEffect">
                                  <p:stCondLst>
                                    <p:cond delay="0"/>
                                  </p:stCondLst>
                                  <p:childTnLst>
                                    <p:set>
                                      <p:cBhvr>
                                        <p:cTn id="132" dur="1" fill="hold">
                                          <p:stCondLst>
                                            <p:cond delay="0"/>
                                          </p:stCondLst>
                                        </p:cTn>
                                        <p:tgtEl>
                                          <p:spTgt spid="108"/>
                                        </p:tgtEl>
                                        <p:attrNameLst>
                                          <p:attrName>style.visibility</p:attrName>
                                        </p:attrNameLst>
                                      </p:cBhvr>
                                      <p:to>
                                        <p:strVal val="visible"/>
                                      </p:to>
                                    </p:set>
                                    <p:animEffect transition="in" filter="fade">
                                      <p:cBhvr>
                                        <p:cTn id="133" dur="500"/>
                                        <p:tgtEl>
                                          <p:spTgt spid="10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fade">
                                      <p:cBhvr>
                                        <p:cTn id="13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36" grpId="0"/>
      <p:bldP spid="23" grpId="0"/>
      <p:bldP spid="66" grpId="0"/>
      <p:bldP spid="67" grpId="0" animBg="1"/>
      <p:bldP spid="68" grpId="0"/>
      <p:bldP spid="69" grpId="0" animBg="1"/>
      <p:bldP spid="72" grpId="0"/>
      <p:bldP spid="74" grpId="0"/>
      <p:bldP spid="103" grpId="0"/>
      <p:bldP spid="105" grpId="0"/>
      <p:bldP spid="106" grpId="0" animBg="1"/>
      <p:bldP spid="107" grpId="0" animBg="1"/>
      <p:bldP spid="114" grpId="0"/>
      <p:bldP spid="115" grpId="0"/>
      <p:bldP spid="121" grpId="0"/>
      <p:bldP spid="122" grpId="0"/>
      <p:bldP spid="125" grpId="0" animBg="1"/>
      <p:bldP spid="126" grpId="0" animBg="1"/>
      <p:bldP spid="128" grpId="0" animBg="1"/>
      <p:bldP spid="130" grpId="0" animBg="1"/>
      <p:bldP spid="109" grpId="0"/>
      <p:bldP spid="116" grpId="0"/>
      <p:bldP spid="117" grpId="0" animBg="1"/>
      <p:bldP spid="1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2958E06-2331-F545-9460-6B0EC796DAD8}"/>
              </a:ext>
            </a:extLst>
          </p:cNvPr>
          <p:cNvGrpSpPr/>
          <p:nvPr/>
        </p:nvGrpSpPr>
        <p:grpSpPr>
          <a:xfrm>
            <a:off x="395535" y="1268760"/>
            <a:ext cx="8308566" cy="1296144"/>
            <a:chOff x="395536" y="1412776"/>
            <a:chExt cx="8308566" cy="1296144"/>
          </a:xfrm>
        </p:grpSpPr>
        <p:sp>
          <p:nvSpPr>
            <p:cNvPr id="21" name="Freeform 5">
              <a:extLst>
                <a:ext uri="{FF2B5EF4-FFF2-40B4-BE49-F238E27FC236}">
                  <a16:creationId xmlns:a16="http://schemas.microsoft.com/office/drawing/2014/main" id="{17EF9B21-7354-324F-A6E6-0CC4F114088F}"/>
                </a:ext>
              </a:extLst>
            </p:cNvPr>
            <p:cNvSpPr>
              <a:spLocks/>
            </p:cNvSpPr>
            <p:nvPr/>
          </p:nvSpPr>
          <p:spPr bwMode="auto">
            <a:xfrm>
              <a:off x="395537" y="1510495"/>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accent2">
                <a:lumMod val="50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1">
                    <a:lumMod val="60000"/>
                    <a:lumOff val="40000"/>
                  </a:schemeClr>
                </a:solidFill>
              </a:endParaRPr>
            </a:p>
          </p:txBody>
        </p:sp>
        <p:sp>
          <p:nvSpPr>
            <p:cNvPr id="16" name="Rectangle 9">
              <a:extLst>
                <a:ext uri="{FF2B5EF4-FFF2-40B4-BE49-F238E27FC236}">
                  <a16:creationId xmlns:a16="http://schemas.microsoft.com/office/drawing/2014/main" id="{1D97BC2D-0A10-9244-A550-4AA37BDFC440}"/>
                </a:ext>
              </a:extLst>
            </p:cNvPr>
            <p:cNvSpPr>
              <a:spLocks noChangeArrowheads="1"/>
            </p:cNvSpPr>
            <p:nvPr/>
          </p:nvSpPr>
          <p:spPr bwMode="auto">
            <a:xfrm>
              <a:off x="2273745" y="1460607"/>
              <a:ext cx="6407598"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0C363851-37BA-1543-B24F-8881DE3FE451}"/>
                </a:ext>
              </a:extLst>
            </p:cNvPr>
            <p:cNvSpPr>
              <a:spLocks/>
            </p:cNvSpPr>
            <p:nvPr/>
          </p:nvSpPr>
          <p:spPr bwMode="auto">
            <a:xfrm>
              <a:off x="395536" y="1412776"/>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tx2"/>
            </a:solidFill>
            <a:ln>
              <a:noFill/>
            </a:ln>
          </p:spPr>
          <p:txBody>
            <a:bodyPr vert="horz" wrap="square" lIns="91440" tIns="45720" rIns="91440" bIns="91440" numCol="1" anchor="b" anchorCtr="0" compatLnSpc="1">
              <a:prstTxWarp prst="textNoShape">
                <a:avLst/>
              </a:prstTxWarp>
            </a:bodyPr>
            <a:lstStyle/>
            <a:p>
              <a:pPr algn="ctr"/>
              <a:r>
                <a:rPr lang="en-US" sz="2000" b="1" dirty="0">
                  <a:solidFill>
                    <a:schemeClr val="tx2">
                      <a:lumMod val="40000"/>
                      <a:lumOff val="60000"/>
                    </a:schemeClr>
                  </a:solidFill>
                  <a:latin typeface="Calibri" panose="020F0502020204030204" pitchFamily="34" charset="0"/>
                  <a:cs typeface="Calibri" panose="020F0502020204030204" pitchFamily="34" charset="0"/>
                </a:rPr>
                <a:t>Conventional FSA</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D7C67052-E99B-204C-9308-CF191C15BE45}"/>
                    </a:ext>
                  </a:extLst>
                </p:cNvPr>
                <p:cNvSpPr/>
                <p:nvPr/>
              </p:nvSpPr>
              <p:spPr bwMode="auto">
                <a:xfrm>
                  <a:off x="5983405" y="1462534"/>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𝑃</m:t>
                        </m:r>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𝑅</m:t>
                            </m:r>
                          </m:e>
                        </m:d>
                        <m:r>
                          <a:rPr lang="de-DE" sz="1200" i="1" kern="0">
                            <a:latin typeface="Cambria Math" panose="02040503050406030204" pitchFamily="18" charset="0"/>
                            <a:ea typeface="Cambria Math" panose="02040503050406030204" pitchFamily="18" charset="0"/>
                          </a:rPr>
                          <m:t>=</m:t>
                        </m:r>
                        <m:d>
                          <m:dPr>
                            <m:ctrlPr>
                              <a:rPr lang="de-DE" sz="1200" i="1" kern="0">
                                <a:latin typeface="Cambria Math" panose="02040503050406030204" pitchFamily="18" charset="0"/>
                                <a:ea typeface="Cambria Math" panose="02040503050406030204" pitchFamily="18" charset="0"/>
                              </a:rPr>
                            </m:ctrlPr>
                          </m:dPr>
                          <m:e>
                            <m:f>
                              <m:fPr>
                                <m:type m:val="noBa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𝑛</m:t>
                                </m:r>
                              </m:num>
                              <m:den>
                                <m:r>
                                  <a:rPr lang="de-DE" sz="1200" i="1" kern="0">
                                    <a:latin typeface="Cambria Math" panose="02040503050406030204" pitchFamily="18" charset="0"/>
                                    <a:ea typeface="Cambria Math" panose="02040503050406030204" pitchFamily="18" charset="0"/>
                                  </a:rPr>
                                  <m:t>𝑅</m:t>
                                </m:r>
                              </m:den>
                            </m:f>
                          </m:e>
                        </m:d>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𝑅</m:t>
                            </m:r>
                          </m:sup>
                        </m:sSup>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1−</m:t>
                                </m:r>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𝑛</m:t>
                            </m:r>
                            <m:r>
                              <a:rPr lang="de-DE" sz="1200" i="1" kern="0">
                                <a:latin typeface="Cambria Math" panose="02040503050406030204" pitchFamily="18" charset="0"/>
                                <a:ea typeface="Cambria Math" panose="02040503050406030204" pitchFamily="18" charset="0"/>
                              </a:rPr>
                              <m:t>−</m:t>
                            </m:r>
                            <m:r>
                              <a:rPr lang="de-DE" sz="1200" i="1" kern="0">
                                <a:latin typeface="Cambria Math" panose="02040503050406030204" pitchFamily="18" charset="0"/>
                                <a:ea typeface="Cambria Math" panose="02040503050406030204" pitchFamily="18" charset="0"/>
                              </a:rPr>
                              <m:t>𝑅</m:t>
                            </m:r>
                          </m:sup>
                        </m:sSup>
                      </m:oMath>
                    </m:oMathPara>
                  </a14:m>
                  <a:endParaRPr lang="en-US" sz="1200" i="1" kern="0" dirty="0">
                    <a:latin typeface="Cambria Math" panose="02040503050406030204" pitchFamily="18" charset="0"/>
                    <a:ea typeface="Cambria Math" panose="02040503050406030204" pitchFamily="18" charset="0"/>
                  </a:endParaRPr>
                </a:p>
              </p:txBody>
            </p:sp>
          </mc:Choice>
          <mc:Fallback xmlns="">
            <p:sp>
              <p:nvSpPr>
                <p:cNvPr id="6" name="Rounded Rectangle 5">
                  <a:extLst>
                    <a:ext uri="{FF2B5EF4-FFF2-40B4-BE49-F238E27FC236}">
                      <a16:creationId xmlns:a16="http://schemas.microsoft.com/office/drawing/2014/main" id="{D7C67052-E99B-204C-9308-CF191C15BE45}"/>
                    </a:ext>
                  </a:extLst>
                </p:cNvPr>
                <p:cNvSpPr>
                  <a:spLocks noRot="1" noChangeAspect="1" noMove="1" noResize="1" noEditPoints="1" noAdjustHandles="1" noChangeArrowheads="1" noChangeShapeType="1" noTextEdit="1"/>
                </p:cNvSpPr>
                <p:nvPr/>
              </p:nvSpPr>
              <p:spPr bwMode="auto">
                <a:xfrm>
                  <a:off x="5983405" y="1462534"/>
                  <a:ext cx="2720697" cy="840533"/>
                </a:xfrm>
                <a:prstGeom prst="roundRect">
                  <a:avLst/>
                </a:prstGeom>
                <a:blipFill>
                  <a:blip r:embed="rId4"/>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A91A2-FA25-2A49-8469-36FEE6320D8C}"/>
                    </a:ext>
                  </a:extLst>
                </p:cNvPr>
                <p:cNvSpPr txBox="1"/>
                <p:nvPr/>
              </p:nvSpPr>
              <p:spPr>
                <a:xfrm>
                  <a:off x="2482653" y="1645484"/>
                  <a:ext cx="1945331" cy="49109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a:latin typeface="Cambria Math"/>
                            <a:ea typeface="Cambria Math"/>
                          </a:rPr>
                          <m:t>𝜂</m:t>
                        </m:r>
                        <m:r>
                          <a:rPr lang="de-DE" sz="1600" i="1" kern="0" baseline="-25000">
                            <a:latin typeface="Cambria Math" panose="02040503050406030204" pitchFamily="18" charset="0"/>
                            <a:ea typeface="Cambria Math"/>
                          </a:rPr>
                          <m:t>𝑐𝑜𝑛</m:t>
                        </m:r>
                        <m:r>
                          <a:rPr lang="de-DE" sz="1600" i="1" kern="0">
                            <a:latin typeface="Cambria Math" panose="02040503050406030204" pitchFamily="18" charset="0"/>
                            <a:ea typeface="Cambria Math"/>
                          </a:rPr>
                          <m:t>=</m:t>
                        </m:r>
                        <m:sSub>
                          <m:sSubPr>
                            <m:ctrlPr>
                              <a:rPr lang="en-US" sz="1600" i="1" kern="0">
                                <a:latin typeface="Cambria Math" panose="02040503050406030204" pitchFamily="18" charset="0"/>
                              </a:rPr>
                            </m:ctrlPr>
                          </m:sSubPr>
                          <m:e>
                            <m:d>
                              <m:dPr>
                                <m:begChr m:val=""/>
                                <m:endChr m:val="|"/>
                                <m:ctrlPr>
                                  <a:rPr lang="en-US" sz="1600" i="1" kern="0">
                                    <a:latin typeface="Cambria Math" panose="02040503050406030204" pitchFamily="18" charset="0"/>
                                  </a:rPr>
                                </m:ctrlPr>
                              </m:dPr>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e>
                            </m:d>
                          </m:e>
                          <m:sub>
                            <m:r>
                              <a:rPr lang="de-DE" sz="1600" i="1" kern="0">
                                <a:latin typeface="Cambria Math" panose="02040503050406030204" pitchFamily="18" charset="0"/>
                              </a:rPr>
                              <m:t>𝑅</m:t>
                            </m:r>
                            <m:r>
                              <a:rPr lang="de-DE" sz="1600" i="1" kern="0">
                                <a:latin typeface="Cambria Math" panose="02040503050406030204" pitchFamily="18" charset="0"/>
                              </a:rPr>
                              <m:t>=1</m:t>
                            </m:r>
                          </m:sub>
                        </m:sSub>
                      </m:oMath>
                    </m:oMathPara>
                  </a14:m>
                  <a:endParaRPr lang="en-US" sz="1600" b="1" dirty="0"/>
                </a:p>
              </p:txBody>
            </p:sp>
          </mc:Choice>
          <mc:Fallback xmlns="">
            <p:sp>
              <p:nvSpPr>
                <p:cNvPr id="25" name="TextBox 24">
                  <a:extLst>
                    <a:ext uri="{FF2B5EF4-FFF2-40B4-BE49-F238E27FC236}">
                      <a16:creationId xmlns:a16="http://schemas.microsoft.com/office/drawing/2014/main" id="{E33A91A2-FA25-2A49-8469-36FEE6320D8C}"/>
                    </a:ext>
                  </a:extLst>
                </p:cNvPr>
                <p:cNvSpPr txBox="1">
                  <a:spLocks noRot="1" noChangeAspect="1" noMove="1" noResize="1" noEditPoints="1" noAdjustHandles="1" noChangeArrowheads="1" noChangeShapeType="1" noTextEdit="1"/>
                </p:cNvSpPr>
                <p:nvPr/>
              </p:nvSpPr>
              <p:spPr>
                <a:xfrm>
                  <a:off x="2482653" y="1645484"/>
                  <a:ext cx="1945331" cy="491096"/>
                </a:xfrm>
                <a:prstGeom prst="rect">
                  <a:avLst/>
                </a:prstGeom>
                <a:blipFill>
                  <a:blip r:embed="rId6"/>
                  <a:stretch>
                    <a:fillRect l="-3226" t="-151282" b="-215385"/>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8F904AF7-4CE4-FF4F-BE64-D08529FB60D9}"/>
              </a:ext>
            </a:extLst>
          </p:cNvPr>
          <p:cNvGrpSpPr/>
          <p:nvPr/>
        </p:nvGrpSpPr>
        <p:grpSpPr>
          <a:xfrm>
            <a:off x="395536" y="2344399"/>
            <a:ext cx="8352929" cy="1335958"/>
            <a:chOff x="395536" y="2488415"/>
            <a:chExt cx="8352929" cy="1335958"/>
          </a:xfrm>
        </p:grpSpPr>
        <p:sp>
          <p:nvSpPr>
            <p:cNvPr id="22" name="Freeform 11">
              <a:extLst>
                <a:ext uri="{FF2B5EF4-FFF2-40B4-BE49-F238E27FC236}">
                  <a16:creationId xmlns:a16="http://schemas.microsoft.com/office/drawing/2014/main" id="{5BB9D012-1CC6-6D4A-89F8-2867A03D65A9}"/>
                </a:ext>
              </a:extLst>
            </p:cNvPr>
            <p:cNvSpPr>
              <a:spLocks/>
            </p:cNvSpPr>
            <p:nvPr/>
          </p:nvSpPr>
          <p:spPr bwMode="auto">
            <a:xfrm>
              <a:off x="395537" y="2623961"/>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lumMod val="75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2">
                    <a:lumMod val="50000"/>
                  </a:schemeClr>
                </a:solidFill>
              </a:endParaRPr>
            </a:p>
          </p:txBody>
        </p:sp>
        <p:sp>
          <p:nvSpPr>
            <p:cNvPr id="17" name="Rectangle 15">
              <a:extLst>
                <a:ext uri="{FF2B5EF4-FFF2-40B4-BE49-F238E27FC236}">
                  <a16:creationId xmlns:a16="http://schemas.microsoft.com/office/drawing/2014/main" id="{AFC60FAC-3277-394F-9AD6-C1A307FED1F1}"/>
                </a:ext>
              </a:extLst>
            </p:cNvPr>
            <p:cNvSpPr>
              <a:spLocks noChangeArrowheads="1"/>
            </p:cNvSpPr>
            <p:nvPr/>
          </p:nvSpPr>
          <p:spPr bwMode="auto">
            <a:xfrm>
              <a:off x="2206621" y="2552798"/>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C5D760EE-1F5D-7841-B784-487E25DCFB04}"/>
                    </a:ext>
                  </a:extLst>
                </p:cNvPr>
                <p:cNvSpPr/>
                <p:nvPr/>
              </p:nvSpPr>
              <p:spPr bwMode="auto">
                <a:xfrm>
                  <a:off x="6027768" y="2558312"/>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cs typeface="Calibri" panose="020F0502020204030204" pitchFamily="34" charset="0"/>
                          </a:rPr>
                          <m:t>𝑀</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orthogonal</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codes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200" i="1" kern="0">
                                <a:latin typeface="Cambria Math" panose="02040503050406030204" pitchFamily="18" charset="0"/>
                                <a:ea typeface="Cambria Math" panose="02040503050406030204" pitchFamily="18" charset="0"/>
                              </a:rPr>
                            </m:ctrlPr>
                          </m:sSubPr>
                          <m:e>
                            <m:r>
                              <a:rPr lang="de-DE" sz="1200" i="1" kern="0">
                                <a:latin typeface="Cambria Math" panose="02040503050406030204" pitchFamily="18" charset="0"/>
                                <a:ea typeface="Cambria Math" panose="02040503050406030204" pitchFamily="18" charset="0"/>
                              </a:rPr>
                              <m:t>𝑅</m:t>
                            </m:r>
                          </m:e>
                          <m:sub>
                            <m:r>
                              <a:rPr lang="de-DE" sz="1200" i="1" kern="0">
                                <a:latin typeface="Cambria Math" panose="02040503050406030204" pitchFamily="18" charset="0"/>
                                <a:ea typeface="Cambria Math" panose="02040503050406030204" pitchFamily="18" charset="0"/>
                              </a:rPr>
                              <m:t>𝑠𝑜𝑙</m:t>
                            </m:r>
                            <m:r>
                              <a:rPr lang="de-DE" sz="1200" i="1" kern="0">
                                <a:latin typeface="Cambria Math" panose="02040503050406030204" pitchFamily="18" charset="0"/>
                                <a:ea typeface="Cambria Math" panose="02040503050406030204" pitchFamily="18" charset="0"/>
                              </a:rPr>
                              <m:t>.</m:t>
                            </m:r>
                          </m:sub>
                        </m:sSub>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recovered</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tags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p:txBody>
            </p:sp>
          </mc:Choice>
          <mc:Fallback xmlns="">
            <p:sp>
              <p:nvSpPr>
                <p:cNvPr id="38" name="Rounded Rectangle 37">
                  <a:extLst>
                    <a:ext uri="{FF2B5EF4-FFF2-40B4-BE49-F238E27FC236}">
                      <a16:creationId xmlns:a16="http://schemas.microsoft.com/office/drawing/2014/main" id="{C5D760EE-1F5D-7841-B784-487E25DCFB04}"/>
                    </a:ext>
                  </a:extLst>
                </p:cNvPr>
                <p:cNvSpPr>
                  <a:spLocks noRot="1" noChangeAspect="1" noMove="1" noResize="1" noEditPoints="1" noAdjustHandles="1" noChangeArrowheads="1" noChangeShapeType="1" noTextEdit="1"/>
                </p:cNvSpPr>
                <p:nvPr/>
              </p:nvSpPr>
              <p:spPr bwMode="auto">
                <a:xfrm>
                  <a:off x="6027768" y="2558312"/>
                  <a:ext cx="2720697" cy="840533"/>
                </a:xfrm>
                <a:prstGeom prst="roundRect">
                  <a:avLst/>
                </a:prstGeom>
                <a:blipFill>
                  <a:blip r:embed="rId7"/>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4" name="Freeform 11">
              <a:extLst>
                <a:ext uri="{FF2B5EF4-FFF2-40B4-BE49-F238E27FC236}">
                  <a16:creationId xmlns:a16="http://schemas.microsoft.com/office/drawing/2014/main" id="{C0C314CC-2D66-C246-9705-3277A9FC9367}"/>
                </a:ext>
              </a:extLst>
            </p:cNvPr>
            <p:cNvSpPr>
              <a:spLocks/>
            </p:cNvSpPr>
            <p:nvPr/>
          </p:nvSpPr>
          <p:spPr bwMode="auto">
            <a:xfrm>
              <a:off x="395536" y="252786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solidFill>
            <a:ln>
              <a:noFill/>
            </a:ln>
          </p:spPr>
          <p:txBody>
            <a:bodyPr vert="horz" wrap="square" lIns="91440" tIns="45720" rIns="91440" bIns="91440" numCol="1" anchor="b" anchorCtr="0" compatLnSpc="1">
              <a:prstTxWarp prst="textNoShape">
                <a:avLst/>
              </a:prstTxWarp>
            </a:bodyPr>
            <a:lstStyle/>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a:p>
              <a:pPr algn="ctr"/>
              <a:r>
                <a:rPr lang="en-US" sz="1900" b="1" dirty="0">
                  <a:solidFill>
                    <a:schemeClr val="accent1">
                      <a:lumMod val="20000"/>
                      <a:lumOff val="80000"/>
                    </a:schemeClr>
                  </a:solidFill>
                  <a:latin typeface="Calibri" panose="020F0502020204030204" pitchFamily="34" charset="0"/>
                  <a:cs typeface="Calibri" panose="020F0502020204030204" pitchFamily="34" charset="0"/>
                </a:rPr>
                <a:t>Multiple ACKs</a:t>
              </a:r>
            </a:p>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32C0CA-9D7B-F148-B70A-66BD3EB0371B}"/>
                    </a:ext>
                  </a:extLst>
                </p:cNvPr>
                <p:cNvSpPr txBox="1"/>
                <p:nvPr/>
              </p:nvSpPr>
              <p:spPr>
                <a:xfrm>
                  <a:off x="2482653" y="2488415"/>
                  <a:ext cx="1945331"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𝑀𝐴</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smtClean="0">
                                    <a:solidFill>
                                      <a:srgbClr val="C00000"/>
                                    </a:solidFill>
                                    <a:latin typeface="Cambria Math" panose="02040503050406030204" pitchFamily="18" charset="0"/>
                                    <a:ea typeface="Cambria Math" panose="02040503050406030204" pitchFamily="18" charset="0"/>
                                  </a:rPr>
                                </m:ctrlPr>
                              </m:sSubPr>
                              <m:e>
                                <m:r>
                                  <a:rPr lang="de-DE" sz="1600" i="1" kern="0">
                                    <a:solidFill>
                                      <a:srgbClr val="C00000"/>
                                    </a:solidFill>
                                    <a:latin typeface="Cambria Math" panose="02040503050406030204" pitchFamily="18" charset="0"/>
                                    <a:ea typeface="Cambria Math" panose="02040503050406030204" pitchFamily="18" charset="0"/>
                                  </a:rPr>
                                  <m:t>𝑅</m:t>
                                </m:r>
                              </m:e>
                              <m:sub>
                                <m:r>
                                  <a:rPr lang="de-DE" sz="1600" i="1" kern="0">
                                    <a:solidFill>
                                      <a:srgbClr val="C00000"/>
                                    </a:solidFill>
                                    <a:latin typeface="Cambria Math" panose="02040503050406030204" pitchFamily="18" charset="0"/>
                                    <a:ea typeface="Cambria Math" panose="02040503050406030204" pitchFamily="18" charset="0"/>
                                  </a:rPr>
                                  <m:t>𝑠𝑜𝑙</m:t>
                                </m:r>
                                <m:r>
                                  <a:rPr lang="de-DE" sz="1600" i="1" kern="0">
                                    <a:solidFill>
                                      <a:srgbClr val="C00000"/>
                                    </a:solidFill>
                                    <a:latin typeface="Cambria Math" panose="02040503050406030204" pitchFamily="18" charset="0"/>
                                    <a:ea typeface="Cambria Math" panose="02040503050406030204" pitchFamily="18" charset="0"/>
                                  </a:rPr>
                                  <m:t>.</m:t>
                                </m:r>
                              </m:sub>
                            </m:sSub>
                          </m:e>
                        </m:nary>
                      </m:oMath>
                    </m:oMathPara>
                  </a14:m>
                  <a:endParaRPr lang="en-US" sz="1600" b="1" dirty="0"/>
                </a:p>
              </p:txBody>
            </p:sp>
          </mc:Choice>
          <mc:Fallback xmlns="">
            <p:sp>
              <p:nvSpPr>
                <p:cNvPr id="27" name="TextBox 26">
                  <a:extLst>
                    <a:ext uri="{FF2B5EF4-FFF2-40B4-BE49-F238E27FC236}">
                      <a16:creationId xmlns:a16="http://schemas.microsoft.com/office/drawing/2014/main" id="{2F32C0CA-9D7B-F148-B70A-66BD3EB0371B}"/>
                    </a:ext>
                  </a:extLst>
                </p:cNvPr>
                <p:cNvSpPr txBox="1">
                  <a:spLocks noRot="1" noChangeAspect="1" noMove="1" noResize="1" noEditPoints="1" noAdjustHandles="1" noChangeArrowheads="1" noChangeShapeType="1" noTextEdit="1"/>
                </p:cNvSpPr>
                <p:nvPr/>
              </p:nvSpPr>
              <p:spPr>
                <a:xfrm>
                  <a:off x="2482653" y="2488415"/>
                  <a:ext cx="1945331" cy="783356"/>
                </a:xfrm>
                <a:prstGeom prst="rect">
                  <a:avLst/>
                </a:prstGeom>
                <a:blipFill>
                  <a:blip r:embed="rId8"/>
                  <a:stretch>
                    <a:fillRect l="-9677" t="-95238" b="-150794"/>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FD7C2B6B-FC0F-024B-BC16-8994DD7D6EBE}"/>
              </a:ext>
            </a:extLst>
          </p:cNvPr>
          <p:cNvGrpSpPr/>
          <p:nvPr/>
        </p:nvGrpSpPr>
        <p:grpSpPr>
          <a:xfrm>
            <a:off x="395536" y="3429000"/>
            <a:ext cx="8352929" cy="1322586"/>
            <a:chOff x="395536" y="3573016"/>
            <a:chExt cx="8352929" cy="1322586"/>
          </a:xfrm>
        </p:grpSpPr>
        <p:sp>
          <p:nvSpPr>
            <p:cNvPr id="23" name="Freeform 17">
              <a:extLst>
                <a:ext uri="{FF2B5EF4-FFF2-40B4-BE49-F238E27FC236}">
                  <a16:creationId xmlns:a16="http://schemas.microsoft.com/office/drawing/2014/main" id="{B91BD973-4252-BC45-AC4B-FEBD129E7729}"/>
                </a:ext>
              </a:extLst>
            </p:cNvPr>
            <p:cNvSpPr>
              <a:spLocks/>
            </p:cNvSpPr>
            <p:nvPr/>
          </p:nvSpPr>
          <p:spPr bwMode="auto">
            <a:xfrm>
              <a:off x="395537" y="369519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3">
                    <a:lumMod val="50000"/>
                  </a:schemeClr>
                </a:solidFill>
              </a:endParaRPr>
            </a:p>
          </p:txBody>
        </p:sp>
        <p:sp>
          <p:nvSpPr>
            <p:cNvPr id="18" name="Rectangle 21">
              <a:extLst>
                <a:ext uri="{FF2B5EF4-FFF2-40B4-BE49-F238E27FC236}">
                  <a16:creationId xmlns:a16="http://schemas.microsoft.com/office/drawing/2014/main" id="{8E4458AD-19EF-7447-B121-1ABBDE5DF3AB}"/>
                </a:ext>
              </a:extLst>
            </p:cNvPr>
            <p:cNvSpPr>
              <a:spLocks noChangeArrowheads="1"/>
            </p:cNvSpPr>
            <p:nvPr/>
          </p:nvSpPr>
          <p:spPr bwMode="auto">
            <a:xfrm>
              <a:off x="2206621" y="3624027"/>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6BF2EDD-5BA1-494B-8C2C-95679F6F5E2A}"/>
                </a:ext>
              </a:extLst>
            </p:cNvPr>
            <p:cNvSpPr>
              <a:spLocks/>
            </p:cNvSpPr>
            <p:nvPr/>
          </p:nvSpPr>
          <p:spPr bwMode="auto">
            <a:xfrm>
              <a:off x="395536" y="3599089"/>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solidFill>
            <a:ln>
              <a:noFill/>
            </a:ln>
          </p:spPr>
          <p:txBody>
            <a:bodyPr vert="horz" wrap="square" lIns="91440" tIns="45720" rIns="91440" bIns="91440" numCol="1" anchor="b" anchorCtr="0" compatLnSpc="1">
              <a:prstTxWarp prst="textNoShape">
                <a:avLst/>
              </a:prstTxWarp>
            </a:bodyPr>
            <a:lstStyle/>
            <a:p>
              <a:pPr lvl="1"/>
              <a:endParaRPr lang="en-US" sz="1600" kern="0"/>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F0E333CC-CD8D-E24D-B333-249EEDFFD270}"/>
                    </a:ext>
                  </a:extLst>
                </p:cNvPr>
                <p:cNvSpPr/>
                <p:nvPr/>
              </p:nvSpPr>
              <p:spPr bwMode="auto">
                <a:xfrm>
                  <a:off x="6027767" y="3624026"/>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 xmlns:m="http://schemas.openxmlformats.org/officeDocument/2006/math">
                      <m:sSub>
                        <m:sSubPr>
                          <m:ctrlPr>
                            <a:rPr lang="en-US" sz="1200" i="1">
                              <a:latin typeface="Cambria Math" panose="02040503050406030204" pitchFamily="18" charset="0"/>
                            </a:rPr>
                          </m:ctrlPr>
                        </m:sSubPr>
                        <m:e>
                          <m:r>
                            <a:rPr lang="de-DE" sz="1200" i="1">
                              <a:latin typeface="Cambria Math" panose="02040503050406030204" pitchFamily="18" charset="0"/>
                            </a:rPr>
                            <m:t>𝑃</m:t>
                          </m:r>
                        </m:e>
                        <m:sub>
                          <m:r>
                            <a:rPr lang="de-DE" sz="1200" i="1">
                              <a:latin typeface="Cambria Math" panose="02040503050406030204" pitchFamily="18" charset="0"/>
                            </a:rPr>
                            <m:t>𝑆</m:t>
                          </m:r>
                          <m:r>
                            <a:rPr lang="de-DE" sz="1200" i="1">
                              <a:latin typeface="Cambria Math" panose="02040503050406030204" pitchFamily="18" charset="0"/>
                            </a:rPr>
                            <m:t>1</m:t>
                          </m:r>
                        </m:sub>
                      </m:sSub>
                    </m:oMath>
                  </a14:m>
                  <a:r>
                    <a:rPr lang="en-US" sz="1200" dirty="0"/>
                    <a:t>: Probability that each replied tag uses</a:t>
                  </a:r>
                  <a:br>
                    <a:rPr lang="en-US" sz="1200" dirty="0"/>
                  </a:br>
                  <a:r>
                    <a:rPr lang="en-US" sz="1200" dirty="0"/>
                    <a:t>a unique orthogonal pilot</a:t>
                  </a:r>
                  <a:endParaRPr lang="en-US" sz="1200" dirty="0">
                    <a:latin typeface="Calibri" panose="020F0502020204030204" pitchFamily="34" charset="0"/>
                    <a:cs typeface="Calibri" panose="020F0502020204030204" pitchFamily="34" charset="0"/>
                  </a:endParaRPr>
                </a:p>
              </p:txBody>
            </p:sp>
          </mc:Choice>
          <mc:Fallback xmlns="">
            <p:sp>
              <p:nvSpPr>
                <p:cNvPr id="39" name="Rounded Rectangle 38">
                  <a:extLst>
                    <a:ext uri="{FF2B5EF4-FFF2-40B4-BE49-F238E27FC236}">
                      <a16:creationId xmlns:a16="http://schemas.microsoft.com/office/drawing/2014/main" id="{F0E333CC-CD8D-E24D-B333-249EEDFFD270}"/>
                    </a:ext>
                  </a:extLst>
                </p:cNvPr>
                <p:cNvSpPr>
                  <a:spLocks noRot="1" noChangeAspect="1" noMove="1" noResize="1" noEditPoints="1" noAdjustHandles="1" noChangeArrowheads="1" noChangeShapeType="1" noTextEdit="1"/>
                </p:cNvSpPr>
                <p:nvPr/>
              </p:nvSpPr>
              <p:spPr bwMode="auto">
                <a:xfrm>
                  <a:off x="6027767" y="3624026"/>
                  <a:ext cx="2720697" cy="840533"/>
                </a:xfrm>
                <a:prstGeom prst="roundRect">
                  <a:avLst/>
                </a:prstGeom>
                <a:blipFill>
                  <a:blip r:embed="rId9"/>
                  <a:stretch>
                    <a:fillRect r="-465"/>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2D2F4-B2CC-8048-AA04-F6363CCC7D0C}"/>
                    </a:ext>
                  </a:extLst>
                </p:cNvPr>
                <p:cNvSpPr txBox="1"/>
                <p:nvPr/>
              </p:nvSpPr>
              <p:spPr>
                <a:xfrm>
                  <a:off x="2484884" y="3573016"/>
                  <a:ext cx="2231132" cy="783356"/>
                </a:xfrm>
                <a:prstGeom prst="rect">
                  <a:avLst/>
                </a:prstGeom>
                <a:noFill/>
              </p:spPr>
              <p:txBody>
                <a:bodyPr wrap="square" lIns="0" rIns="0" rtlCol="0" anchor="b">
                  <a:spAutoFit/>
                </a:bodyPr>
                <a:lstStyle/>
                <a:p>
                  <a:pPr indent="-96837"/>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𝑈𝑆</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e>
                        </m:nary>
                        <m:r>
                          <a:rPr lang="de-DE" sz="1600" i="1" kern="0" smtClean="0">
                            <a:solidFill>
                              <a:srgbClr val="C00000"/>
                            </a:solidFill>
                            <a:latin typeface="Cambria Math"/>
                          </a:rPr>
                          <m:t>𝑃</m:t>
                        </m:r>
                        <m:r>
                          <a:rPr lang="de-DE" sz="1600" i="1" kern="0" baseline="-25000">
                            <a:solidFill>
                              <a:srgbClr val="C00000"/>
                            </a:solidFill>
                            <a:latin typeface="Cambria Math"/>
                          </a:rPr>
                          <m:t>𝑆</m:t>
                        </m:r>
                        <m:r>
                          <a:rPr lang="de-DE" sz="1600" i="1" kern="0" baseline="-25000">
                            <a:solidFill>
                              <a:srgbClr val="C00000"/>
                            </a:solidFill>
                            <a:latin typeface="Cambria Math"/>
                          </a:rPr>
                          <m:t>1</m:t>
                        </m:r>
                      </m:oMath>
                    </m:oMathPara>
                  </a14:m>
                  <a:endParaRPr lang="en-US" sz="1600" kern="0" dirty="0"/>
                </a:p>
              </p:txBody>
            </p:sp>
          </mc:Choice>
          <mc:Fallback xmlns="">
            <p:sp>
              <p:nvSpPr>
                <p:cNvPr id="29" name="TextBox 28">
                  <a:extLst>
                    <a:ext uri="{FF2B5EF4-FFF2-40B4-BE49-F238E27FC236}">
                      <a16:creationId xmlns:a16="http://schemas.microsoft.com/office/drawing/2014/main" id="{8732D2F4-B2CC-8048-AA04-F6363CCC7D0C}"/>
                    </a:ext>
                  </a:extLst>
                </p:cNvPr>
                <p:cNvSpPr txBox="1">
                  <a:spLocks noRot="1" noChangeAspect="1" noMove="1" noResize="1" noEditPoints="1" noAdjustHandles="1" noChangeArrowheads="1" noChangeShapeType="1" noTextEdit="1"/>
                </p:cNvSpPr>
                <p:nvPr/>
              </p:nvSpPr>
              <p:spPr>
                <a:xfrm>
                  <a:off x="2484884" y="3573016"/>
                  <a:ext cx="2231132" cy="783356"/>
                </a:xfrm>
                <a:prstGeom prst="rect">
                  <a:avLst/>
                </a:prstGeom>
                <a:blipFill>
                  <a:blip r:embed="rId10"/>
                  <a:stretch>
                    <a:fillRect l="-10227" t="-93651" b="-150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90F924A-6B45-C54D-AEE3-6E2C6D454662}"/>
                </a:ext>
              </a:extLst>
            </p:cNvPr>
            <p:cNvSpPr/>
            <p:nvPr/>
          </p:nvSpPr>
          <p:spPr>
            <a:xfrm>
              <a:off x="621323" y="3994408"/>
              <a:ext cx="1550938"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ACK if Unique </a:t>
              </a:r>
            </a:p>
            <a:p>
              <a:pPr algn="ctr"/>
              <a:r>
                <a:rPr lang="en-US" b="1" dirty="0">
                  <a:solidFill>
                    <a:schemeClr val="tx2">
                      <a:lumMod val="75000"/>
                    </a:schemeClr>
                  </a:solidFill>
                  <a:latin typeface="Calibri" panose="020F0502020204030204" pitchFamily="34" charset="0"/>
                  <a:cs typeface="Calibri" panose="020F0502020204030204" pitchFamily="34" charset="0"/>
                </a:rPr>
                <a:t>Scenario</a:t>
              </a:r>
            </a:p>
          </p:txBody>
        </p:sp>
      </p:grpSp>
      <p:grpSp>
        <p:nvGrpSpPr>
          <p:cNvPr id="44" name="Group 43">
            <a:extLst>
              <a:ext uri="{FF2B5EF4-FFF2-40B4-BE49-F238E27FC236}">
                <a16:creationId xmlns:a16="http://schemas.microsoft.com/office/drawing/2014/main" id="{EB0D8DFA-3F87-1A41-8D4F-EEB702822033}"/>
              </a:ext>
            </a:extLst>
          </p:cNvPr>
          <p:cNvGrpSpPr/>
          <p:nvPr/>
        </p:nvGrpSpPr>
        <p:grpSpPr>
          <a:xfrm>
            <a:off x="395536" y="4445784"/>
            <a:ext cx="8352929" cy="1373055"/>
            <a:chOff x="395536" y="4589800"/>
            <a:chExt cx="8352929" cy="1373055"/>
          </a:xfrm>
        </p:grpSpPr>
        <p:sp>
          <p:nvSpPr>
            <p:cNvPr id="24" name="Freeform 23">
              <a:extLst>
                <a:ext uri="{FF2B5EF4-FFF2-40B4-BE49-F238E27FC236}">
                  <a16:creationId xmlns:a16="http://schemas.microsoft.com/office/drawing/2014/main" id="{6F99CBD9-5B11-F844-9A94-1BDEBA912CCB}"/>
                </a:ext>
              </a:extLst>
            </p:cNvPr>
            <p:cNvSpPr>
              <a:spLocks/>
            </p:cNvSpPr>
            <p:nvPr/>
          </p:nvSpPr>
          <p:spPr bwMode="auto">
            <a:xfrm>
              <a:off x="395537" y="4762443"/>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p:sp>
          <p:nvSpPr>
            <p:cNvPr id="19" name="Rectangle 28">
              <a:extLst>
                <a:ext uri="{FF2B5EF4-FFF2-40B4-BE49-F238E27FC236}">
                  <a16:creationId xmlns:a16="http://schemas.microsoft.com/office/drawing/2014/main" id="{1FE0EB48-58FC-B24E-B4F7-C298B0E476A2}"/>
                </a:ext>
              </a:extLst>
            </p:cNvPr>
            <p:cNvSpPr>
              <a:spLocks noChangeArrowheads="1"/>
            </p:cNvSpPr>
            <p:nvPr/>
          </p:nvSpPr>
          <p:spPr bwMode="auto">
            <a:xfrm>
              <a:off x="2206621" y="4691280"/>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1D477E48-06A3-8D44-B7C9-AACA54FB1890}"/>
                </a:ext>
              </a:extLst>
            </p:cNvPr>
            <p:cNvSpPr>
              <a:spLocks/>
            </p:cNvSpPr>
            <p:nvPr/>
          </p:nvSpPr>
          <p:spPr bwMode="auto">
            <a:xfrm>
              <a:off x="395536" y="4666342"/>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68F14495-8E24-4F4C-BBD3-428C9C452F99}"/>
                    </a:ext>
                  </a:extLst>
                </p:cNvPr>
                <p:cNvSpPr/>
                <p:nvPr/>
              </p:nvSpPr>
              <p:spPr bwMode="auto">
                <a:xfrm>
                  <a:off x="6027767" y="4691280"/>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𝜑</m:t>
                        </m:r>
                        <m:r>
                          <a:rPr lang="de-DE" sz="1200" i="1" kern="0">
                            <a:latin typeface="Cambria Math" panose="02040503050406030204" pitchFamily="18" charset="0"/>
                            <a:ea typeface="Cambria Math" panose="02040503050406030204" pitchFamily="18" charset="0"/>
                          </a:rPr>
                          <m:t> =</m:t>
                        </m:r>
                        <m:d>
                          <m:dPr>
                            <m:ctrlPr>
                              <a:rPr lang="en-US" sz="1200" i="1" kern="0">
                                <a:latin typeface="Cambria Math" panose="02040503050406030204" pitchFamily="18" charset="0"/>
                                <a:ea typeface="Cambria Math"/>
                              </a:rPr>
                            </m:ctrlPr>
                          </m:dPr>
                          <m:e>
                            <m:f>
                              <m:fPr>
                                <m:ctrlPr>
                                  <a:rPr lang="en-US" sz="1200" i="1" kern="0">
                                    <a:latin typeface="Cambria Math" panose="02040503050406030204" pitchFamily="18" charset="0"/>
                                    <a:ea typeface="Cambria Math"/>
                                  </a:rPr>
                                </m:ctrlPr>
                              </m:fPr>
                              <m:num>
                                <m:r>
                                  <a:rPr lang="de-DE" sz="1200" i="1" kern="0">
                                    <a:latin typeface="Cambria Math"/>
                                    <a:ea typeface="Cambria Math"/>
                                  </a:rPr>
                                  <m:t>𝑡</m:t>
                                </m:r>
                                <m:r>
                                  <a:rPr lang="de-DE" sz="1200" i="1" kern="0" baseline="-25000">
                                    <a:latin typeface="Cambria Math"/>
                                    <a:ea typeface="Cambria Math"/>
                                  </a:rPr>
                                  <m:t>𝑠</m:t>
                                </m:r>
                              </m:num>
                              <m:den>
                                <m:r>
                                  <a:rPr lang="de-DE" sz="1200" i="1" kern="0">
                                    <a:latin typeface="Cambria Math"/>
                                    <a:ea typeface="Cambria Math"/>
                                  </a:rPr>
                                  <m:t>𝑡</m:t>
                                </m:r>
                                <m:r>
                                  <a:rPr lang="de-DE" sz="1200" i="1" kern="0" baseline="-25000">
                                    <a:latin typeface="Cambria Math"/>
                                    <a:ea typeface="Cambria Math"/>
                                  </a:rPr>
                                  <m:t>𝑠𝑎</m:t>
                                </m:r>
                                <m:r>
                                  <a:rPr lang="en-US" sz="1200" i="1" kern="0">
                                    <a:latin typeface="Cambria Math"/>
                                    <a:ea typeface="Cambria Math"/>
                                  </a:rPr>
                                  <m:t>+</m:t>
                                </m:r>
                                <m:r>
                                  <a:rPr lang="de-DE" sz="1200" i="1" kern="0">
                                    <a:latin typeface="Cambria Math"/>
                                    <a:ea typeface="Cambria Math"/>
                                  </a:rPr>
                                  <m:t>𝑡</m:t>
                                </m:r>
                                <m:r>
                                  <a:rPr lang="de-DE" sz="1200" i="1" kern="0" baseline="-25000">
                                    <a:latin typeface="Cambria Math"/>
                                    <a:ea typeface="Cambria Math"/>
                                  </a:rPr>
                                  <m:t>𝑠𝑏</m:t>
                                </m:r>
                                <m:r>
                                  <a:rPr lang="en-US" sz="1200" i="1" kern="0">
                                    <a:latin typeface="Cambria Math"/>
                                    <a:ea typeface="Cambria Math"/>
                                  </a:rPr>
                                  <m:t>∙</m:t>
                                </m:r>
                                <m:r>
                                  <a:rPr lang="en-US" sz="1200" i="1" kern="0">
                                    <a:latin typeface="Cambria Math"/>
                                  </a:rPr>
                                  <m:t>𝑅</m:t>
                                </m:r>
                                <m:r>
                                  <a:rPr lang="en-US" sz="1200" i="1" kern="0" baseline="-25000">
                                    <a:latin typeface="Cambria Math"/>
                                  </a:rPr>
                                  <m:t>𝑠𝑜𝑙</m:t>
                                </m:r>
                              </m:den>
                            </m:f>
                          </m:e>
                        </m:d>
                      </m:oMath>
                    </m:oMathPara>
                  </a14:m>
                  <a:endParaRPr lang="en-US" sz="1200" kern="0" dirty="0"/>
                </a:p>
              </p:txBody>
            </p:sp>
          </mc:Choice>
          <mc:Fallback xmlns="">
            <p:sp>
              <p:nvSpPr>
                <p:cNvPr id="40" name="Rounded Rectangle 39">
                  <a:extLst>
                    <a:ext uri="{FF2B5EF4-FFF2-40B4-BE49-F238E27FC236}">
                      <a16:creationId xmlns:a16="http://schemas.microsoft.com/office/drawing/2014/main" id="{68F14495-8E24-4F4C-BBD3-428C9C452F99}"/>
                    </a:ext>
                  </a:extLst>
                </p:cNvPr>
                <p:cNvSpPr>
                  <a:spLocks noRot="1" noChangeAspect="1" noMove="1" noResize="1" noEditPoints="1" noAdjustHandles="1" noChangeArrowheads="1" noChangeShapeType="1" noTextEdit="1"/>
                </p:cNvSpPr>
                <p:nvPr/>
              </p:nvSpPr>
              <p:spPr bwMode="auto">
                <a:xfrm>
                  <a:off x="6027767" y="4691280"/>
                  <a:ext cx="2720697" cy="840533"/>
                </a:xfrm>
                <a:prstGeom prst="roundRect">
                  <a:avLst/>
                </a:prstGeom>
                <a:blipFill>
                  <a:blip r:embed="rId11"/>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E012042-9F58-D04C-891A-B2DCCBB0AF95}"/>
                </a:ext>
              </a:extLst>
            </p:cNvPr>
            <p:cNvSpPr/>
            <p:nvPr/>
          </p:nvSpPr>
          <p:spPr>
            <a:xfrm>
              <a:off x="517561" y="5086925"/>
              <a:ext cx="1699953"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Pseudo parallel </a:t>
              </a:r>
            </a:p>
            <a:p>
              <a:pPr algn="ctr"/>
              <a:r>
                <a:rPr lang="en-US" b="1" dirty="0">
                  <a:solidFill>
                    <a:schemeClr val="tx2">
                      <a:lumMod val="75000"/>
                    </a:schemeClr>
                  </a:solidFill>
                  <a:latin typeface="Calibri" panose="020F0502020204030204" pitchFamily="34" charset="0"/>
                  <a:cs typeface="Calibri" panose="020F0502020204030204" pitchFamily="34" charset="0"/>
                </a:rPr>
                <a:t>Slot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E3B183-24CD-5141-B91D-B98EB95632E9}"/>
                    </a:ext>
                  </a:extLst>
                </p:cNvPr>
                <p:cNvSpPr txBox="1"/>
                <p:nvPr/>
              </p:nvSpPr>
              <p:spPr>
                <a:xfrm>
                  <a:off x="2480659" y="4589800"/>
                  <a:ext cx="3243469"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𝑃𝑟𝑜𝑝𝑜𝑠𝑒𝑑</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r>
                              <a:rPr lang="de-DE" sz="1600" i="1" kern="0">
                                <a:latin typeface="Cambria Math" panose="02040503050406030204" pitchFamily="18" charset="0"/>
                                <a:ea typeface="Cambria Math" panose="02040503050406030204" pitchFamily="18" charset="0"/>
                              </a:rPr>
                              <m:t>∙</m:t>
                            </m:r>
                            <m:r>
                              <a:rPr lang="de-DE" sz="1600" i="1" kern="0">
                                <a:latin typeface="Cambria Math"/>
                              </a:rPr>
                              <m:t>𝑃</m:t>
                            </m:r>
                            <m:r>
                              <a:rPr lang="de-DE" sz="1600" i="1" kern="0" baseline="-25000">
                                <a:latin typeface="Cambria Math"/>
                              </a:rPr>
                              <m:t>𝑆</m:t>
                            </m:r>
                            <m:r>
                              <a:rPr lang="de-DE" sz="1600" i="1" kern="0" baseline="-25000">
                                <a:latin typeface="Cambria Math"/>
                              </a:rPr>
                              <m:t>1∙</m:t>
                            </m:r>
                            <m:r>
                              <a:rPr lang="de-DE" sz="1600" i="1" kern="0">
                                <a:solidFill>
                                  <a:srgbClr val="C00000"/>
                                </a:solidFill>
                                <a:latin typeface="Cambria Math" panose="02040503050406030204" pitchFamily="18" charset="0"/>
                                <a:ea typeface="Cambria Math" panose="02040503050406030204" pitchFamily="18" charset="0"/>
                              </a:rPr>
                              <m:t>𝜑</m:t>
                            </m:r>
                          </m:e>
                        </m:nary>
                      </m:oMath>
                    </m:oMathPara>
                  </a14:m>
                  <a:endParaRPr lang="en-US" sz="1600" b="1" dirty="0"/>
                </a:p>
              </p:txBody>
            </p:sp>
          </mc:Choice>
          <mc:Fallback xmlns="">
            <p:sp>
              <p:nvSpPr>
                <p:cNvPr id="31" name="TextBox 30">
                  <a:extLst>
                    <a:ext uri="{FF2B5EF4-FFF2-40B4-BE49-F238E27FC236}">
                      <a16:creationId xmlns:a16="http://schemas.microsoft.com/office/drawing/2014/main" id="{84E3B183-24CD-5141-B91D-B98EB95632E9}"/>
                    </a:ext>
                  </a:extLst>
                </p:cNvPr>
                <p:cNvSpPr txBox="1">
                  <a:spLocks noRot="1" noChangeAspect="1" noMove="1" noResize="1" noEditPoints="1" noAdjustHandles="1" noChangeArrowheads="1" noChangeShapeType="1" noTextEdit="1"/>
                </p:cNvSpPr>
                <p:nvPr/>
              </p:nvSpPr>
              <p:spPr>
                <a:xfrm>
                  <a:off x="2480659" y="4589800"/>
                  <a:ext cx="3243469" cy="783356"/>
                </a:xfrm>
                <a:prstGeom prst="rect">
                  <a:avLst/>
                </a:prstGeom>
                <a:blipFill>
                  <a:blip r:embed="rId12"/>
                  <a:stretch>
                    <a:fillRect l="-1946" t="-93651" b="-150794"/>
                  </a:stretch>
                </a:blipFill>
              </p:spPr>
              <p:txBody>
                <a:bodyPr/>
                <a:lstStyle/>
                <a:p>
                  <a:r>
                    <a:rPr lang="en-US">
                      <a:noFill/>
                    </a:rPr>
                    <a:t> </a:t>
                  </a:r>
                </a:p>
              </p:txBody>
            </p:sp>
          </mc:Fallback>
        </mc:AlternateContent>
      </p:gr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0FE8513-A9E9-B44B-9351-021D3B921941}" type="datetime1">
              <a:rPr lang="de-DE" smtClean="0"/>
              <a:t>13.02.19</a:t>
            </a:fld>
            <a:endParaRPr lang="de-DE"/>
          </a:p>
        </p:txBody>
      </p:sp>
      <p:sp>
        <p:nvSpPr>
          <p:cNvPr id="3" name="Footer Placeholder 2">
            <a:extLst>
              <a:ext uri="{FF2B5EF4-FFF2-40B4-BE49-F238E27FC236}">
                <a16:creationId xmlns:a16="http://schemas.microsoft.com/office/drawing/2014/main" id="{04EF2321-EA05-D346-A1BD-99CDB55CC68C}"/>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42" name="TextBox 41">
            <a:extLst>
              <a:ext uri="{FF2B5EF4-FFF2-40B4-BE49-F238E27FC236}">
                <a16:creationId xmlns:a16="http://schemas.microsoft.com/office/drawing/2014/main" id="{A41EA253-CE12-3D40-8D84-5ED19F79D35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
        <p:nvSpPr>
          <p:cNvPr id="45" name="Titel 7">
            <a:extLst>
              <a:ext uri="{FF2B5EF4-FFF2-40B4-BE49-F238E27FC236}">
                <a16:creationId xmlns:a16="http://schemas.microsoft.com/office/drawing/2014/main" id="{2BBF3878-70CD-FF4C-B6E5-89CEB345418B}"/>
              </a:ext>
            </a:extLst>
          </p:cNvPr>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Tree>
    <p:extLst>
      <p:ext uri="{BB962C8B-B14F-4D97-AF65-F5344CB8AC3E}">
        <p14:creationId xmlns:p14="http://schemas.microsoft.com/office/powerpoint/2010/main" val="24456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CAB465-E660-0240-AA0D-905BDC36D052}"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0" name="Textplatzhalter 3">
            <a:extLst>
              <a:ext uri="{FF2B5EF4-FFF2-40B4-BE49-F238E27FC236}">
                <a16:creationId xmlns:a16="http://schemas.microsoft.com/office/drawing/2014/main" id="{AE144203-25B6-A342-8422-CF64D4262A59}"/>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t>Modified (Tags/Reader) compared to the state-of-the-art</a:t>
            </a:r>
          </a:p>
          <a:p>
            <a:pPr lvl="1"/>
            <a:r>
              <a:rPr lang="en-US" sz="1600" kern="0" dirty="0"/>
              <a:t>Maximum length of pseudo parallel slot is 8 tags</a:t>
            </a:r>
          </a:p>
          <a:p>
            <a:pPr lvl="1"/>
            <a:r>
              <a:rPr lang="en-US" sz="1600" kern="0" dirty="0">
                <a:latin typeface="Calibri" panose="020F0502020204030204" pitchFamily="34" charset="0"/>
                <a:cs typeface="Calibri" panose="020F0502020204030204" pitchFamily="34" charset="0"/>
              </a:rPr>
              <a:t>FSA with 1000 iterations</a:t>
            </a:r>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pic>
        <p:nvPicPr>
          <p:cNvPr id="6" name="Picture 5">
            <a:extLst>
              <a:ext uri="{FF2B5EF4-FFF2-40B4-BE49-F238E27FC236}">
                <a16:creationId xmlns:a16="http://schemas.microsoft.com/office/drawing/2014/main" id="{DE72A42B-EEFE-1A42-9B52-A8FF118C9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564904"/>
            <a:ext cx="8134548" cy="3312368"/>
          </a:xfrm>
          <a:prstGeom prst="rect">
            <a:avLst/>
          </a:prstGeom>
        </p:spPr>
      </p:pic>
      <p:sp>
        <p:nvSpPr>
          <p:cNvPr id="9" name="TextBox 8">
            <a:extLst>
              <a:ext uri="{FF2B5EF4-FFF2-40B4-BE49-F238E27FC236}">
                <a16:creationId xmlns:a16="http://schemas.microsoft.com/office/drawing/2014/main" id="{3BAF4974-9956-8544-954B-856B0D7DF621}"/>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
        <p:nvSpPr>
          <p:cNvPr id="12" name="Titel 7">
            <a:extLst>
              <a:ext uri="{FF2B5EF4-FFF2-40B4-BE49-F238E27FC236}">
                <a16:creationId xmlns:a16="http://schemas.microsoft.com/office/drawing/2014/main" id="{A77A3CF2-9B2E-1542-8B95-D0AAD569A102}"/>
              </a:ext>
            </a:extLst>
          </p:cNvPr>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Tree>
    <p:extLst>
      <p:ext uri="{BB962C8B-B14F-4D97-AF65-F5344CB8AC3E}">
        <p14:creationId xmlns:p14="http://schemas.microsoft.com/office/powerpoint/2010/main" val="3739257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338554"/>
          </a:xfrm>
        </p:spPr>
        <p:txBody>
          <a:bodyPr/>
          <a:lstStyle/>
          <a:p>
            <a:r>
              <a:rPr lang="en-US" dirty="0"/>
              <a:t>FSA after the EPCglobal C1 G2 Improvements</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65" name="Rectangle 64">
            <a:extLst>
              <a:ext uri="{FF2B5EF4-FFF2-40B4-BE49-F238E27FC236}">
                <a16:creationId xmlns:a16="http://schemas.microsoft.com/office/drawing/2014/main" id="{56F2FA8F-58CC-1647-A7AB-D14A3005D348}"/>
              </a:ext>
            </a:extLst>
          </p:cNvPr>
          <p:cNvSpPr/>
          <p:nvPr/>
        </p:nvSpPr>
        <p:spPr>
          <a:xfrm>
            <a:off x="470201" y="3664251"/>
            <a:ext cx="1581520" cy="896435"/>
          </a:xfrm>
          <a:prstGeom prst="rect">
            <a:avLst/>
          </a:prstGeom>
          <a:solidFill>
            <a:srgbClr val="39395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Modified</a:t>
            </a:r>
          </a:p>
          <a:p>
            <a:pPr algn="ctr"/>
            <a:r>
              <a:rPr lang="en-US" sz="1600" dirty="0">
                <a:solidFill>
                  <a:schemeClr val="bg1"/>
                </a:solidFill>
                <a:effectLst>
                  <a:outerShdw blurRad="38100" dist="38100" dir="2700000" algn="tl">
                    <a:srgbClr val="000000">
                      <a:alpha val="43137"/>
                    </a:srgbClr>
                  </a:outerShdw>
                </a:effectLst>
                <a:latin typeface="FontAwesome" pitchFamily="2" charset="0"/>
              </a:rPr>
              <a:t>EPCglobal C1 G2</a:t>
            </a:r>
          </a:p>
        </p:txBody>
      </p:sp>
      <p:grpSp>
        <p:nvGrpSpPr>
          <p:cNvPr id="10" name="Group 9">
            <a:extLst>
              <a:ext uri="{FF2B5EF4-FFF2-40B4-BE49-F238E27FC236}">
                <a16:creationId xmlns:a16="http://schemas.microsoft.com/office/drawing/2014/main" id="{5BFA0057-B819-1C42-B1CF-9655EA160A43}"/>
              </a:ext>
            </a:extLst>
          </p:cNvPr>
          <p:cNvGrpSpPr/>
          <p:nvPr/>
        </p:nvGrpSpPr>
        <p:grpSpPr>
          <a:xfrm>
            <a:off x="2691228" y="2234735"/>
            <a:ext cx="5985228" cy="3900099"/>
            <a:chOff x="2691228" y="2234735"/>
            <a:chExt cx="5985228" cy="3900099"/>
          </a:xfrm>
        </p:grpSpPr>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dirty="0">
                  <a:solidFill>
                    <a:srgbClr val="DDE899"/>
                  </a:solidFill>
                  <a:effectLst>
                    <a:outerShdw blurRad="38100" dist="38100" dir="2700000" algn="tl">
                      <a:srgbClr val="000000">
                        <a:alpha val="43137"/>
                      </a:srgbClr>
                    </a:outerShdw>
                  </a:effectLst>
                </a:rPr>
                <a:t>90%</a:t>
              </a:r>
              <a:endParaRPr lang="en-US" sz="3000" dirty="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787082"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Freeform 74">
              <a:extLst>
                <a:ext uri="{FF2B5EF4-FFF2-40B4-BE49-F238E27FC236}">
                  <a16:creationId xmlns:a16="http://schemas.microsoft.com/office/drawing/2014/main" id="{1AF87E17-2B5F-ED49-8ED9-4E32E8A08920}"/>
                </a:ext>
              </a:extLst>
            </p:cNvPr>
            <p:cNvSpPr>
              <a:spLocks/>
            </p:cNvSpPr>
            <p:nvPr/>
          </p:nvSpPr>
          <p:spPr bwMode="auto">
            <a:xfrm>
              <a:off x="7005238" y="2774171"/>
              <a:ext cx="538171" cy="1244671"/>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6" name="Rectangle 5">
              <a:extLst>
                <a:ext uri="{FF2B5EF4-FFF2-40B4-BE49-F238E27FC236}">
                  <a16:creationId xmlns:a16="http://schemas.microsoft.com/office/drawing/2014/main" id="{33DA674B-403A-B849-82CA-39913663F5C1}"/>
                </a:ext>
              </a:extLst>
            </p:cNvPr>
            <p:cNvSpPr>
              <a:spLocks noChangeArrowheads="1"/>
            </p:cNvSpPr>
            <p:nvPr/>
          </p:nvSpPr>
          <p:spPr bwMode="auto">
            <a:xfrm>
              <a:off x="7543409" y="3185408"/>
              <a:ext cx="1077919" cy="2907887"/>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77" name="Freeform 7">
              <a:extLst>
                <a:ext uri="{FF2B5EF4-FFF2-40B4-BE49-F238E27FC236}">
                  <a16:creationId xmlns:a16="http://schemas.microsoft.com/office/drawing/2014/main" id="{37E9A883-C0C5-3148-BD46-26AD2689033F}"/>
                </a:ext>
              </a:extLst>
            </p:cNvPr>
            <p:cNvSpPr>
              <a:spLocks/>
            </p:cNvSpPr>
            <p:nvPr/>
          </p:nvSpPr>
          <p:spPr bwMode="auto">
            <a:xfrm>
              <a:off x="7005238" y="2774171"/>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52BF68D-8FC6-6941-AD98-9906D5D011F7}"/>
                </a:ext>
              </a:extLst>
            </p:cNvPr>
            <p:cNvSpPr>
              <a:spLocks/>
            </p:cNvSpPr>
            <p:nvPr/>
          </p:nvSpPr>
          <p:spPr bwMode="auto">
            <a:xfrm>
              <a:off x="7005238" y="297144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24F69A1D-6DE0-E342-98E5-5A8C7BB910F3}"/>
                </a:ext>
              </a:extLst>
            </p:cNvPr>
            <p:cNvSpPr>
              <a:spLocks/>
            </p:cNvSpPr>
            <p:nvPr/>
          </p:nvSpPr>
          <p:spPr bwMode="auto">
            <a:xfrm>
              <a:off x="7543409" y="3310658"/>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B3D65A8-F470-E441-80F3-D5B0DB4B4D41}"/>
                </a:ext>
              </a:extLst>
            </p:cNvPr>
            <p:cNvSpPr txBox="1"/>
            <p:nvPr/>
          </p:nvSpPr>
          <p:spPr>
            <a:xfrm>
              <a:off x="7566857" y="4068361"/>
              <a:ext cx="1109599" cy="584775"/>
            </a:xfrm>
            <a:prstGeom prst="rect">
              <a:avLst/>
            </a:prstGeom>
            <a:noFill/>
          </p:spPr>
          <p:txBody>
            <a:bodyPr wrap="none" rtlCol="0">
              <a:spAutoFit/>
            </a:bodyPr>
            <a:lstStyle/>
            <a:p>
              <a:r>
                <a:rPr lang="en-US" sz="3200" b="1" dirty="0">
                  <a:solidFill>
                    <a:srgbClr val="B0B0B9"/>
                  </a:solidFill>
                  <a:effectLst>
                    <a:outerShdw blurRad="38100" dist="38100" dir="2700000" algn="tl">
                      <a:srgbClr val="000000">
                        <a:alpha val="43137"/>
                      </a:srgbClr>
                    </a:outerShdw>
                  </a:effectLst>
                </a:rPr>
                <a:t>100%</a:t>
              </a:r>
            </a:p>
          </p:txBody>
        </p:sp>
        <p:grpSp>
          <p:nvGrpSpPr>
            <p:cNvPr id="101" name="Group 100">
              <a:extLst>
                <a:ext uri="{FF2B5EF4-FFF2-40B4-BE49-F238E27FC236}">
                  <a16:creationId xmlns:a16="http://schemas.microsoft.com/office/drawing/2014/main" id="{458F34C2-D4CF-C747-A5CA-4E394C674E5E}"/>
                </a:ext>
              </a:extLst>
            </p:cNvPr>
            <p:cNvGrpSpPr/>
            <p:nvPr/>
          </p:nvGrpSpPr>
          <p:grpSpPr>
            <a:xfrm>
              <a:off x="7079993" y="2234735"/>
              <a:ext cx="1347228" cy="1243967"/>
              <a:chOff x="1045569" y="4750010"/>
              <a:chExt cx="1347228" cy="1243967"/>
            </a:xfrm>
          </p:grpSpPr>
          <p:sp>
            <p:nvSpPr>
              <p:cNvPr id="102" name="Arc 101">
                <a:extLst>
                  <a:ext uri="{FF2B5EF4-FFF2-40B4-BE49-F238E27FC236}">
                    <a16:creationId xmlns:a16="http://schemas.microsoft.com/office/drawing/2014/main" id="{8A699492-9E74-4040-B1FD-F7C726C98056}"/>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103" name="Arc 102">
                <a:extLst>
                  <a:ext uri="{FF2B5EF4-FFF2-40B4-BE49-F238E27FC236}">
                    <a16:creationId xmlns:a16="http://schemas.microsoft.com/office/drawing/2014/main" id="{0520BD16-6A16-E546-A1DD-9E2F39B30771}"/>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4" name="Arc 103">
                <a:extLst>
                  <a:ext uri="{FF2B5EF4-FFF2-40B4-BE49-F238E27FC236}">
                    <a16:creationId xmlns:a16="http://schemas.microsoft.com/office/drawing/2014/main" id="{4712DCA4-5B5F-0243-9249-BF9971BD65A6}"/>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5" name="Oval 104">
                <a:extLst>
                  <a:ext uri="{FF2B5EF4-FFF2-40B4-BE49-F238E27FC236}">
                    <a16:creationId xmlns:a16="http://schemas.microsoft.com/office/drawing/2014/main" id="{46B8109A-7476-1040-807C-1A39C05DE34A}"/>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106" name="TextBox 105">
                <a:extLst>
                  <a:ext uri="{FF2B5EF4-FFF2-40B4-BE49-F238E27FC236}">
                    <a16:creationId xmlns:a16="http://schemas.microsoft.com/office/drawing/2014/main" id="{C88F62A8-66D6-D643-BD1C-6A8D82E9DC8D}"/>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107" name="Arc 106">
                <a:extLst>
                  <a:ext uri="{FF2B5EF4-FFF2-40B4-BE49-F238E27FC236}">
                    <a16:creationId xmlns:a16="http://schemas.microsoft.com/office/drawing/2014/main" id="{58A72F48-169B-8140-8637-C1172914D0E2}"/>
                  </a:ext>
                </a:extLst>
              </p:cNvPr>
              <p:cNvSpPr/>
              <p:nvPr/>
            </p:nvSpPr>
            <p:spPr bwMode="auto">
              <a:xfrm rot="19005492">
                <a:off x="1045569" y="4750010"/>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sp>
        <p:nvSpPr>
          <p:cNvPr id="98" name="Rectangle 97">
            <a:extLst>
              <a:ext uri="{FF2B5EF4-FFF2-40B4-BE49-F238E27FC236}">
                <a16:creationId xmlns:a16="http://schemas.microsoft.com/office/drawing/2014/main" id="{1AE5296D-DE63-4446-A244-4ABE533361C1}"/>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PHY-Layer</a:t>
            </a:r>
          </a:p>
        </p:txBody>
      </p:sp>
      <p:sp>
        <p:nvSpPr>
          <p:cNvPr id="99" name="Rectangle 98">
            <a:extLst>
              <a:ext uri="{FF2B5EF4-FFF2-40B4-BE49-F238E27FC236}">
                <a16:creationId xmlns:a16="http://schemas.microsoft.com/office/drawing/2014/main" id="{8C3C186C-E748-E646-8227-8DA762E68D83}"/>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Estimation</a:t>
            </a:r>
          </a:p>
        </p:txBody>
      </p:sp>
      <p:sp>
        <p:nvSpPr>
          <p:cNvPr id="100" name="Rectangle 99">
            <a:extLst>
              <a:ext uri="{FF2B5EF4-FFF2-40B4-BE49-F238E27FC236}">
                <a16:creationId xmlns:a16="http://schemas.microsoft.com/office/drawing/2014/main" id="{DD3DD6EC-6635-AA4B-948B-4F6A4324598B}"/>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Frame length optimization</a:t>
            </a:r>
          </a:p>
        </p:txBody>
      </p:sp>
      <p:sp>
        <p:nvSpPr>
          <p:cNvPr id="108" name="Left Brace 107">
            <a:extLst>
              <a:ext uri="{FF2B5EF4-FFF2-40B4-BE49-F238E27FC236}">
                <a16:creationId xmlns:a16="http://schemas.microsoft.com/office/drawing/2014/main" id="{9C44AD05-5A8E-2A40-A919-6FA54A9C777D}"/>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9" name="TextBox 108">
            <a:extLst>
              <a:ext uri="{FF2B5EF4-FFF2-40B4-BE49-F238E27FC236}">
                <a16:creationId xmlns:a16="http://schemas.microsoft.com/office/drawing/2014/main" id="{42C83571-2391-AB4D-B34B-EED41153CBFE}"/>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110" name="Left Brace 109">
            <a:extLst>
              <a:ext uri="{FF2B5EF4-FFF2-40B4-BE49-F238E27FC236}">
                <a16:creationId xmlns:a16="http://schemas.microsoft.com/office/drawing/2014/main" id="{74BC6213-B5F7-D048-8871-DD941407B731}"/>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41A5043-4169-E245-BE3B-0369038B883A}"/>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111" name="TextBox 110">
                <a:extLst>
                  <a:ext uri="{FF2B5EF4-FFF2-40B4-BE49-F238E27FC236}">
                    <a16:creationId xmlns:a16="http://schemas.microsoft.com/office/drawing/2014/main" id="{F41A5043-4169-E245-BE3B-0369038B883A}"/>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E6A3DE4-2D41-CF44-9A4E-5E0486811C8A}"/>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112" name="TextBox 111">
                <a:extLst>
                  <a:ext uri="{FF2B5EF4-FFF2-40B4-BE49-F238E27FC236}">
                    <a16:creationId xmlns:a16="http://schemas.microsoft.com/office/drawing/2014/main" id="{4E6A3DE4-2D41-CF44-9A4E-5E0486811C8A}"/>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17B9D5AF-2585-CF44-A842-1CA493ECEBB1}"/>
              </a:ext>
            </a:extLst>
          </p:cNvPr>
          <p:cNvSpPr/>
          <p:nvPr/>
        </p:nvSpPr>
        <p:spPr bwMode="auto">
          <a:xfrm>
            <a:off x="2062602" y="2838788"/>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4" name="TextBox 113">
            <a:extLst>
              <a:ext uri="{FF2B5EF4-FFF2-40B4-BE49-F238E27FC236}">
                <a16:creationId xmlns:a16="http://schemas.microsoft.com/office/drawing/2014/main" id="{DE316001-83E5-164C-8722-45056A1488FA}"/>
              </a:ext>
            </a:extLst>
          </p:cNvPr>
          <p:cNvSpPr txBox="1"/>
          <p:nvPr/>
        </p:nvSpPr>
        <p:spPr>
          <a:xfrm>
            <a:off x="2281843" y="3767547"/>
            <a:ext cx="39587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8 tags pseudo parallel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slot</a:t>
            </a:r>
          </a:p>
        </p:txBody>
      </p:sp>
      <p:sp>
        <p:nvSpPr>
          <p:cNvPr id="115" name="Left Brace 114">
            <a:extLst>
              <a:ext uri="{FF2B5EF4-FFF2-40B4-BE49-F238E27FC236}">
                <a16:creationId xmlns:a16="http://schemas.microsoft.com/office/drawing/2014/main" id="{16C10861-AD64-8144-A40E-98F96BFC70F8}"/>
              </a:ext>
            </a:extLst>
          </p:cNvPr>
          <p:cNvSpPr/>
          <p:nvPr/>
        </p:nvSpPr>
        <p:spPr bwMode="auto">
          <a:xfrm>
            <a:off x="2076684" y="374264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9" name="Datumsplatzhalter 1">
            <a:extLst>
              <a:ext uri="{FF2B5EF4-FFF2-40B4-BE49-F238E27FC236}">
                <a16:creationId xmlns:a16="http://schemas.microsoft.com/office/drawing/2014/main" id="{AA176CE3-B644-4240-B58C-CAECF8EE9274}"/>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90" name="Fußzeilenplatzhalter 2">
            <a:extLst>
              <a:ext uri="{FF2B5EF4-FFF2-40B4-BE49-F238E27FC236}">
                <a16:creationId xmlns:a16="http://schemas.microsoft.com/office/drawing/2014/main" id="{09E9BDFA-B8C9-1246-974B-B637AF8B285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477139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9A40F0F8-B0FD-6C4D-BF6A-7AD3F16ECFB2}"/>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0D39123D-B965-9F44-8DF2-03F39D2CDBAC}"/>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741E9C26-ACD7-BC4D-A37D-913068EE7937}"/>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21835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0"/>
                                        </p:tgtEl>
                                        <p:attrNameLst>
                                          <p:attrName>style.opacity</p:attrName>
                                        </p:attrNameLst>
                                      </p:cBhvr>
                                      <p:to>
                                        <p:strVal val="0.25"/>
                                      </p:to>
                                    </p:set>
                                    <p:animEffect filter="image" prLst="opacity: 0.2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par>
                                <p:cTn id="14" presetID="9" presetClass="emph" presetSubtype="0" nodeType="withEffect">
                                  <p:stCondLst>
                                    <p:cond delay="0"/>
                                  </p:stCondLst>
                                  <p:childTnLst>
                                    <p:set>
                                      <p:cBhvr>
                                        <p:cTn id="15" dur="indefinite"/>
                                        <p:tgtEl>
                                          <p:spTgt spid="45"/>
                                        </p:tgtEl>
                                        <p:attrNameLst>
                                          <p:attrName>style.opacity</p:attrName>
                                        </p:attrNameLst>
                                      </p:cBhvr>
                                      <p:to>
                                        <p:strVal val="0.25"/>
                                      </p:to>
                                    </p:set>
                                    <p:animEffect filter="image" prLst="opacity: 0.25">
                                      <p:cBhvr rctx="IE">
                                        <p:cTn id="16"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519466"/>
            <a:ext cx="8208000" cy="369332"/>
          </a:xfrm>
        </p:spPr>
        <p:txBody>
          <a:bodyPr anchor="ctr"/>
          <a:lstStyle/>
          <a:p>
            <a:pPr lvl="1"/>
            <a:r>
              <a:rPr lang="en-US" dirty="0">
                <a:latin typeface="Calibri" panose="020F0502020204030204" pitchFamily="34" charset="0"/>
                <a:cs typeface="Calibri" panose="020F0502020204030204" pitchFamily="34" charset="0"/>
              </a:rPr>
              <a:t>Conclusion</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EAF7ED-1E7F-D243-9963-AEF14BA83F60}"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82" name="Rectangle 81">
            <a:extLst>
              <a:ext uri="{FF2B5EF4-FFF2-40B4-BE49-F238E27FC236}">
                <a16:creationId xmlns:a16="http://schemas.microsoft.com/office/drawing/2014/main" id="{453B6DCE-F696-DB4B-8E66-5B91B9B4583D}"/>
              </a:ext>
            </a:extLst>
          </p:cNvPr>
          <p:cNvSpPr/>
          <p:nvPr/>
        </p:nvSpPr>
        <p:spPr>
          <a:xfrm>
            <a:off x="2849713" y="3662374"/>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C65BA43-DB30-FF40-AC8E-253878541201}"/>
              </a:ext>
            </a:extLst>
          </p:cNvPr>
          <p:cNvSpPr/>
          <p:nvPr/>
        </p:nvSpPr>
        <p:spPr>
          <a:xfrm>
            <a:off x="2849713" y="2575046"/>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E294DF3B-21E7-AC4C-84BC-88AF73454AE0}"/>
              </a:ext>
            </a:extLst>
          </p:cNvPr>
          <p:cNvSpPr/>
          <p:nvPr/>
        </p:nvSpPr>
        <p:spPr>
          <a:xfrm>
            <a:off x="2381035" y="4643092"/>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5D97D1D-C442-B14C-9EC0-06F1322545F2}"/>
              </a:ext>
            </a:extLst>
          </p:cNvPr>
          <p:cNvSpPr/>
          <p:nvPr/>
        </p:nvSpPr>
        <p:spPr>
          <a:xfrm>
            <a:off x="2381035" y="1666834"/>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9A2C7B6E-8CA5-1C4B-8F27-7DEE6DE00C87}"/>
              </a:ext>
            </a:extLst>
          </p:cNvPr>
          <p:cNvGrpSpPr/>
          <p:nvPr/>
        </p:nvGrpSpPr>
        <p:grpSpPr>
          <a:xfrm>
            <a:off x="3171695" y="1655886"/>
            <a:ext cx="4482300" cy="593163"/>
            <a:chOff x="4228927" y="1116212"/>
            <a:chExt cx="5976400" cy="790885"/>
          </a:xfrm>
        </p:grpSpPr>
        <p:sp>
          <p:nvSpPr>
            <p:cNvPr id="87" name="TextBox 86">
              <a:extLst>
                <a:ext uri="{FF2B5EF4-FFF2-40B4-BE49-F238E27FC236}">
                  <a16:creationId xmlns:a16="http://schemas.microsoft.com/office/drawing/2014/main" id="{26E46B21-8AFE-454B-B366-6C3AD17DFDA8}"/>
                </a:ext>
              </a:extLst>
            </p:cNvPr>
            <p:cNvSpPr txBox="1"/>
            <p:nvPr/>
          </p:nvSpPr>
          <p:spPr>
            <a:xfrm>
              <a:off x="4228927" y="111621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Advanced RFID Readers</a:t>
              </a:r>
            </a:p>
          </p:txBody>
        </p:sp>
        <p:sp>
          <p:nvSpPr>
            <p:cNvPr id="88" name="TextBox 87">
              <a:extLst>
                <a:ext uri="{FF2B5EF4-FFF2-40B4-BE49-F238E27FC236}">
                  <a16:creationId xmlns:a16="http://schemas.microsoft.com/office/drawing/2014/main" id="{7B5A109F-9710-A14F-92B0-81902A089216}"/>
                </a:ext>
              </a:extLst>
            </p:cNvPr>
            <p:cNvSpPr txBox="1"/>
            <p:nvPr/>
          </p:nvSpPr>
          <p:spPr>
            <a:xfrm>
              <a:off x="4228927" y="1517246"/>
              <a:ext cx="5960539"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Minimize the mean identification time for dense RFID system</a:t>
              </a:r>
            </a:p>
          </p:txBody>
        </p:sp>
      </p:grpSp>
      <p:grpSp>
        <p:nvGrpSpPr>
          <p:cNvPr id="89" name="Group 88">
            <a:extLst>
              <a:ext uri="{FF2B5EF4-FFF2-40B4-BE49-F238E27FC236}">
                <a16:creationId xmlns:a16="http://schemas.microsoft.com/office/drawing/2014/main" id="{E1F0FF47-A8F1-F444-912F-4CA04BCF9485}"/>
              </a:ext>
            </a:extLst>
          </p:cNvPr>
          <p:cNvGrpSpPr/>
          <p:nvPr/>
        </p:nvGrpSpPr>
        <p:grpSpPr>
          <a:xfrm>
            <a:off x="3402067" y="2564532"/>
            <a:ext cx="5009542" cy="593163"/>
            <a:chOff x="4536088" y="2327162"/>
            <a:chExt cx="6679388" cy="790885"/>
          </a:xfrm>
        </p:grpSpPr>
        <p:sp>
          <p:nvSpPr>
            <p:cNvPr id="90" name="TextBox 89">
              <a:extLst>
                <a:ext uri="{FF2B5EF4-FFF2-40B4-BE49-F238E27FC236}">
                  <a16:creationId xmlns:a16="http://schemas.microsoft.com/office/drawing/2014/main" id="{DA9ABEF3-9394-B94C-88B2-1D37849D6FEA}"/>
                </a:ext>
              </a:extLst>
            </p:cNvPr>
            <p:cNvSpPr txBox="1"/>
            <p:nvPr/>
          </p:nvSpPr>
          <p:spPr>
            <a:xfrm>
              <a:off x="4536088" y="232716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MAC-layer optimization</a:t>
              </a:r>
            </a:p>
          </p:txBody>
        </p:sp>
        <p:sp>
          <p:nvSpPr>
            <p:cNvPr id="91" name="TextBox 90">
              <a:extLst>
                <a:ext uri="{FF2B5EF4-FFF2-40B4-BE49-F238E27FC236}">
                  <a16:creationId xmlns:a16="http://schemas.microsoft.com/office/drawing/2014/main" id="{12D459F5-A98B-E340-BD00-C528FB553EC5}"/>
                </a:ext>
              </a:extLst>
            </p:cNvPr>
            <p:cNvSpPr txBox="1"/>
            <p:nvPr/>
          </p:nvSpPr>
          <p:spPr>
            <a:xfrm>
              <a:off x="4559828" y="2728196"/>
              <a:ext cx="6655648"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Incorporate the PHY-layer parameters. [Time Aware, Collision Recovery]</a:t>
              </a:r>
            </a:p>
          </p:txBody>
        </p:sp>
      </p:grpSp>
      <p:grpSp>
        <p:nvGrpSpPr>
          <p:cNvPr id="92" name="Group 91">
            <a:extLst>
              <a:ext uri="{FF2B5EF4-FFF2-40B4-BE49-F238E27FC236}">
                <a16:creationId xmlns:a16="http://schemas.microsoft.com/office/drawing/2014/main" id="{7ECBB60D-CA48-3C44-A8AF-F4CD545D33D9}"/>
              </a:ext>
            </a:extLst>
          </p:cNvPr>
          <p:cNvGrpSpPr/>
          <p:nvPr/>
        </p:nvGrpSpPr>
        <p:grpSpPr>
          <a:xfrm>
            <a:off x="3552695" y="3651701"/>
            <a:ext cx="4482300" cy="593163"/>
            <a:chOff x="4736926" y="3776932"/>
            <a:chExt cx="5976400" cy="790885"/>
          </a:xfrm>
        </p:grpSpPr>
        <p:sp>
          <p:nvSpPr>
            <p:cNvPr id="93" name="TextBox 92">
              <a:extLst>
                <a:ext uri="{FF2B5EF4-FFF2-40B4-BE49-F238E27FC236}">
                  <a16:creationId xmlns:a16="http://schemas.microsoft.com/office/drawing/2014/main" id="{2F4369DD-0D9C-7D4C-88D2-F0A12450588F}"/>
                </a:ext>
              </a:extLst>
            </p:cNvPr>
            <p:cNvSpPr txBox="1"/>
            <p:nvPr/>
          </p:nvSpPr>
          <p:spPr>
            <a:xfrm>
              <a:off x="4736926" y="377693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Closed form Solution</a:t>
              </a:r>
            </a:p>
          </p:txBody>
        </p:sp>
        <p:sp>
          <p:nvSpPr>
            <p:cNvPr id="94" name="TextBox 93">
              <a:extLst>
                <a:ext uri="{FF2B5EF4-FFF2-40B4-BE49-F238E27FC236}">
                  <a16:creationId xmlns:a16="http://schemas.microsoft.com/office/drawing/2014/main" id="{D4ED50B5-FAD0-714D-8AA8-3C4733E1E24F}"/>
                </a:ext>
              </a:extLst>
            </p:cNvPr>
            <p:cNvSpPr txBox="1"/>
            <p:nvPr/>
          </p:nvSpPr>
          <p:spPr>
            <a:xfrm>
              <a:off x="4736926" y="4177966"/>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No numerical searches. suits dense RFID applications</a:t>
              </a:r>
            </a:p>
          </p:txBody>
        </p:sp>
      </p:grpSp>
      <p:grpSp>
        <p:nvGrpSpPr>
          <p:cNvPr id="95" name="Group 94">
            <a:extLst>
              <a:ext uri="{FF2B5EF4-FFF2-40B4-BE49-F238E27FC236}">
                <a16:creationId xmlns:a16="http://schemas.microsoft.com/office/drawing/2014/main" id="{459E2381-D104-CF4D-BE10-4787712E4302}"/>
              </a:ext>
            </a:extLst>
          </p:cNvPr>
          <p:cNvGrpSpPr/>
          <p:nvPr/>
        </p:nvGrpSpPr>
        <p:grpSpPr>
          <a:xfrm>
            <a:off x="3171695" y="4603992"/>
            <a:ext cx="4482300" cy="593163"/>
            <a:chOff x="4228927" y="5084557"/>
            <a:chExt cx="5976400" cy="790885"/>
          </a:xfrm>
        </p:grpSpPr>
        <p:sp>
          <p:nvSpPr>
            <p:cNvPr id="96" name="TextBox 95">
              <a:extLst>
                <a:ext uri="{FF2B5EF4-FFF2-40B4-BE49-F238E27FC236}">
                  <a16:creationId xmlns:a16="http://schemas.microsoft.com/office/drawing/2014/main" id="{842FBD1E-B78D-E142-8F83-060E8C3792E6}"/>
                </a:ext>
              </a:extLst>
            </p:cNvPr>
            <p:cNvSpPr txBox="1"/>
            <p:nvPr/>
          </p:nvSpPr>
          <p:spPr>
            <a:xfrm>
              <a:off x="4228927" y="5084557"/>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EPC</a:t>
              </a:r>
              <a:r>
                <a:rPr lang="en-US" b="1" dirty="0">
                  <a:solidFill>
                    <a:prstClr val="black"/>
                  </a:solidFill>
                  <a:latin typeface="+mj-lt"/>
                </a:rPr>
                <a:t>global</a:t>
              </a:r>
              <a:r>
                <a:rPr lang="en-US" b="1" cap="all" dirty="0">
                  <a:solidFill>
                    <a:prstClr val="black"/>
                  </a:solidFill>
                  <a:latin typeface="Calibri" panose="020F0502020204030204"/>
                </a:rPr>
                <a:t> C1 G2 Improvements</a:t>
              </a:r>
            </a:p>
          </p:txBody>
        </p:sp>
        <p:sp>
          <p:nvSpPr>
            <p:cNvPr id="97" name="TextBox 96">
              <a:extLst>
                <a:ext uri="{FF2B5EF4-FFF2-40B4-BE49-F238E27FC236}">
                  <a16:creationId xmlns:a16="http://schemas.microsoft.com/office/drawing/2014/main" id="{AFD80236-91B8-3843-A050-242830F371BF}"/>
                </a:ext>
              </a:extLst>
            </p:cNvPr>
            <p:cNvSpPr txBox="1"/>
            <p:nvPr/>
          </p:nvSpPr>
          <p:spPr>
            <a:xfrm>
              <a:off x="4228927" y="5485591"/>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Pseudo parallel slot. Approaches the FSA theoretical lower limit </a:t>
              </a:r>
            </a:p>
          </p:txBody>
        </p:sp>
      </p:grpSp>
      <p:cxnSp>
        <p:nvCxnSpPr>
          <p:cNvPr id="98" name="Straight Connector 97">
            <a:extLst>
              <a:ext uri="{FF2B5EF4-FFF2-40B4-BE49-F238E27FC236}">
                <a16:creationId xmlns:a16="http://schemas.microsoft.com/office/drawing/2014/main" id="{1808B6C3-3B24-0C43-B374-12CA97C9FE13}"/>
              </a:ext>
            </a:extLst>
          </p:cNvPr>
          <p:cNvCxnSpPr>
            <a:cxnSpLocks/>
          </p:cNvCxnSpPr>
          <p:nvPr/>
        </p:nvCxnSpPr>
        <p:spPr>
          <a:xfrm>
            <a:off x="1222852" y="4336974"/>
            <a:ext cx="1138118" cy="635411"/>
          </a:xfrm>
          <a:prstGeom prst="line">
            <a:avLst/>
          </a:prstGeom>
          <a:noFill/>
          <a:ln w="152400" cap="flat" cmpd="sng" algn="ctr">
            <a:solidFill>
              <a:srgbClr val="FE7600"/>
            </a:solidFill>
            <a:prstDash val="solid"/>
            <a:miter lim="800000"/>
          </a:ln>
          <a:effectLst>
            <a:outerShdw blurRad="50800" dist="38100" dir="5400000" algn="t" rotWithShape="0">
              <a:prstClr val="black">
                <a:alpha val="40000"/>
              </a:prstClr>
            </a:outerShdw>
          </a:effectLst>
        </p:spPr>
      </p:cxnSp>
      <p:sp>
        <p:nvSpPr>
          <p:cNvPr id="99" name="Oval 98">
            <a:extLst>
              <a:ext uri="{FF2B5EF4-FFF2-40B4-BE49-F238E27FC236}">
                <a16:creationId xmlns:a16="http://schemas.microsoft.com/office/drawing/2014/main" id="{8B007614-0470-0A4C-BA35-9AF33BDBFF1A}"/>
              </a:ext>
            </a:extLst>
          </p:cNvPr>
          <p:cNvSpPr/>
          <p:nvPr/>
        </p:nvSpPr>
        <p:spPr>
          <a:xfrm>
            <a:off x="2075221" y="4643092"/>
            <a:ext cx="658586" cy="658586"/>
          </a:xfrm>
          <a:prstGeom prst="ellipse">
            <a:avLst/>
          </a:prstGeom>
          <a:solidFill>
            <a:srgbClr val="FE7600"/>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100" name="Freeform 14">
            <a:extLst>
              <a:ext uri="{FF2B5EF4-FFF2-40B4-BE49-F238E27FC236}">
                <a16:creationId xmlns:a16="http://schemas.microsoft.com/office/drawing/2014/main" id="{99F94844-6F8F-174A-9350-DA5C01B09F40}"/>
              </a:ext>
            </a:extLst>
          </p:cNvPr>
          <p:cNvSpPr>
            <a:spLocks/>
          </p:cNvSpPr>
          <p:nvPr/>
        </p:nvSpPr>
        <p:spPr bwMode="auto">
          <a:xfrm>
            <a:off x="1271" y="17252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E7600"/>
          </a:solidFill>
          <a:ln w="0">
            <a:solidFill>
              <a:srgbClr val="FE7600"/>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1" name="Straight Connector 100">
            <a:extLst>
              <a:ext uri="{FF2B5EF4-FFF2-40B4-BE49-F238E27FC236}">
                <a16:creationId xmlns:a16="http://schemas.microsoft.com/office/drawing/2014/main" id="{725DE47E-B4E5-6D45-AF41-5B46E51404F6}"/>
              </a:ext>
            </a:extLst>
          </p:cNvPr>
          <p:cNvCxnSpPr>
            <a:cxnSpLocks/>
          </p:cNvCxnSpPr>
          <p:nvPr/>
        </p:nvCxnSpPr>
        <p:spPr>
          <a:xfrm>
            <a:off x="1222852" y="3711251"/>
            <a:ext cx="1588761" cy="249626"/>
          </a:xfrm>
          <a:prstGeom prst="line">
            <a:avLst/>
          </a:prstGeom>
          <a:noFill/>
          <a:ln w="152400" cap="flat" cmpd="sng" algn="ctr">
            <a:solidFill>
              <a:srgbClr val="B1DB15"/>
            </a:solidFill>
            <a:prstDash val="solid"/>
            <a:miter lim="800000"/>
          </a:ln>
          <a:effectLst>
            <a:outerShdw blurRad="50800" dist="38100" dir="5400000" algn="t" rotWithShape="0">
              <a:prstClr val="black">
                <a:alpha val="40000"/>
              </a:prstClr>
            </a:outerShdw>
          </a:effectLst>
        </p:spPr>
      </p:cxnSp>
      <p:sp>
        <p:nvSpPr>
          <p:cNvPr id="102" name="Oval 101">
            <a:extLst>
              <a:ext uri="{FF2B5EF4-FFF2-40B4-BE49-F238E27FC236}">
                <a16:creationId xmlns:a16="http://schemas.microsoft.com/office/drawing/2014/main" id="{57F1D16E-7E25-EC4B-B639-89D2CD668865}"/>
              </a:ext>
            </a:extLst>
          </p:cNvPr>
          <p:cNvSpPr/>
          <p:nvPr/>
        </p:nvSpPr>
        <p:spPr>
          <a:xfrm>
            <a:off x="2513110" y="3662374"/>
            <a:ext cx="658586" cy="658586"/>
          </a:xfrm>
          <a:prstGeom prst="ellipse">
            <a:avLst/>
          </a:prstGeom>
          <a:solidFill>
            <a:srgbClr val="B1DB15"/>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103" name="Freeform 11">
            <a:extLst>
              <a:ext uri="{FF2B5EF4-FFF2-40B4-BE49-F238E27FC236}">
                <a16:creationId xmlns:a16="http://schemas.microsoft.com/office/drawing/2014/main" id="{E311AEED-4E3C-A140-AF9F-D0AA4A0AAD4A}"/>
              </a:ext>
            </a:extLst>
          </p:cNvPr>
          <p:cNvSpPr>
            <a:spLocks/>
          </p:cNvSpPr>
          <p:nvPr/>
        </p:nvSpPr>
        <p:spPr bwMode="auto">
          <a:xfrm>
            <a:off x="1271" y="19800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B1DB15"/>
          </a:solidFill>
          <a:ln w="0">
            <a:solidFill>
              <a:srgbClr val="B1DB15"/>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4" name="Straight Connector 103">
            <a:extLst>
              <a:ext uri="{FF2B5EF4-FFF2-40B4-BE49-F238E27FC236}">
                <a16:creationId xmlns:a16="http://schemas.microsoft.com/office/drawing/2014/main" id="{4DFBDA8C-7DED-4147-98C1-0F1D9BE1A121}"/>
              </a:ext>
            </a:extLst>
          </p:cNvPr>
          <p:cNvCxnSpPr>
            <a:cxnSpLocks/>
          </p:cNvCxnSpPr>
          <p:nvPr/>
        </p:nvCxnSpPr>
        <p:spPr>
          <a:xfrm flipV="1">
            <a:off x="1043988" y="2904339"/>
            <a:ext cx="1754872" cy="352922"/>
          </a:xfrm>
          <a:prstGeom prst="line">
            <a:avLst/>
          </a:prstGeom>
          <a:noFill/>
          <a:ln w="152400" cap="flat" cmpd="sng" algn="ctr">
            <a:solidFill>
              <a:srgbClr val="00A891"/>
            </a:solidFill>
            <a:prstDash val="solid"/>
            <a:miter lim="800000"/>
          </a:ln>
          <a:effectLst>
            <a:outerShdw blurRad="50800" dist="38100" dir="5400000" algn="t" rotWithShape="0">
              <a:prstClr val="black">
                <a:alpha val="40000"/>
              </a:prstClr>
            </a:outerShdw>
          </a:effectLst>
        </p:spPr>
      </p:cxnSp>
      <p:sp>
        <p:nvSpPr>
          <p:cNvPr id="105" name="Oval 104">
            <a:extLst>
              <a:ext uri="{FF2B5EF4-FFF2-40B4-BE49-F238E27FC236}">
                <a16:creationId xmlns:a16="http://schemas.microsoft.com/office/drawing/2014/main" id="{FE9C40E2-A5E4-ED40-AC40-F6212AD46CF4}"/>
              </a:ext>
            </a:extLst>
          </p:cNvPr>
          <p:cNvSpPr/>
          <p:nvPr/>
        </p:nvSpPr>
        <p:spPr>
          <a:xfrm>
            <a:off x="2513110" y="2575046"/>
            <a:ext cx="658586" cy="658586"/>
          </a:xfrm>
          <a:prstGeom prst="ellipse">
            <a:avLst/>
          </a:prstGeom>
          <a:solidFill>
            <a:srgbClr val="00A891"/>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106" name="Freeform 8">
            <a:extLst>
              <a:ext uri="{FF2B5EF4-FFF2-40B4-BE49-F238E27FC236}">
                <a16:creationId xmlns:a16="http://schemas.microsoft.com/office/drawing/2014/main" id="{133BD9D7-6999-7D4D-92DA-15858C7B6276}"/>
              </a:ext>
            </a:extLst>
          </p:cNvPr>
          <p:cNvSpPr>
            <a:spLocks/>
          </p:cNvSpPr>
          <p:nvPr/>
        </p:nvSpPr>
        <p:spPr bwMode="auto">
          <a:xfrm>
            <a:off x="1271" y="22359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00A891"/>
          </a:solidFill>
          <a:ln w="0">
            <a:solidFill>
              <a:srgbClr val="00A89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7" name="Straight Connector 106">
            <a:extLst>
              <a:ext uri="{FF2B5EF4-FFF2-40B4-BE49-F238E27FC236}">
                <a16:creationId xmlns:a16="http://schemas.microsoft.com/office/drawing/2014/main" id="{1C27988B-0CA1-6D42-AA84-D975391A621E}"/>
              </a:ext>
            </a:extLst>
          </p:cNvPr>
          <p:cNvCxnSpPr>
            <a:cxnSpLocks/>
          </p:cNvCxnSpPr>
          <p:nvPr/>
        </p:nvCxnSpPr>
        <p:spPr>
          <a:xfrm flipV="1">
            <a:off x="628650" y="2026915"/>
            <a:ext cx="1745074" cy="980720"/>
          </a:xfrm>
          <a:prstGeom prst="line">
            <a:avLst/>
          </a:prstGeom>
          <a:noFill/>
          <a:ln w="152400" cap="flat" cmpd="sng" algn="ctr">
            <a:solidFill>
              <a:srgbClr val="013D4D"/>
            </a:solidFill>
            <a:prstDash val="solid"/>
            <a:miter lim="800000"/>
          </a:ln>
          <a:effectLst>
            <a:outerShdw blurRad="50800" dist="38100" dir="5400000" algn="t" rotWithShape="0">
              <a:prstClr val="black">
                <a:alpha val="40000"/>
              </a:prstClr>
            </a:outerShdw>
          </a:effectLst>
        </p:spPr>
      </p:cxnSp>
      <p:sp>
        <p:nvSpPr>
          <p:cNvPr id="108" name="Oval 107">
            <a:extLst>
              <a:ext uri="{FF2B5EF4-FFF2-40B4-BE49-F238E27FC236}">
                <a16:creationId xmlns:a16="http://schemas.microsoft.com/office/drawing/2014/main" id="{7A49F2D4-B599-0E46-9C8B-C862E84B4A48}"/>
              </a:ext>
            </a:extLst>
          </p:cNvPr>
          <p:cNvSpPr/>
          <p:nvPr/>
        </p:nvSpPr>
        <p:spPr>
          <a:xfrm>
            <a:off x="2075221" y="1666834"/>
            <a:ext cx="658586" cy="658586"/>
          </a:xfrm>
          <a:prstGeom prst="ellipse">
            <a:avLst/>
          </a:prstGeom>
          <a:solidFill>
            <a:srgbClr val="013D4D"/>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109" name="Freeform 5">
            <a:extLst>
              <a:ext uri="{FF2B5EF4-FFF2-40B4-BE49-F238E27FC236}">
                <a16:creationId xmlns:a16="http://schemas.microsoft.com/office/drawing/2014/main" id="{AA3EB3A2-FC1F-BE42-BD45-82ED4C680239}"/>
              </a:ext>
            </a:extLst>
          </p:cNvPr>
          <p:cNvSpPr>
            <a:spLocks/>
          </p:cNvSpPr>
          <p:nvPr/>
        </p:nvSpPr>
        <p:spPr bwMode="auto">
          <a:xfrm>
            <a:off x="1271" y="24919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013D4D"/>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350">
              <a:solidFill>
                <a:prstClr val="black"/>
              </a:solidFill>
              <a:latin typeface="Calibri" panose="020F0502020204030204"/>
            </a:endParaRPr>
          </a:p>
        </p:txBody>
      </p:sp>
    </p:spTree>
    <p:extLst>
      <p:ext uri="{BB962C8B-B14F-4D97-AF65-F5344CB8AC3E}">
        <p14:creationId xmlns:p14="http://schemas.microsoft.com/office/powerpoint/2010/main" val="9706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9" grpId="0" animBg="1"/>
      <p:bldP spid="100" grpId="0" animBg="1"/>
      <p:bldP spid="102" grpId="0" animBg="1"/>
      <p:bldP spid="103" grpId="0" animBg="1"/>
      <p:bldP spid="105" grpId="0" animBg="1"/>
      <p:bldP spid="106" grpId="0" animBg="1"/>
      <p:bldP spid="108"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61FB8EA6-C188-0247-A42C-0AB3F614ABF8}"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41" name="Bogen 70">
            <a:extLst>
              <a:ext uri="{FF2B5EF4-FFF2-40B4-BE49-F238E27FC236}">
                <a16:creationId xmlns:a16="http://schemas.microsoft.com/office/drawing/2014/main" id="{908BB711-EC10-114F-88B1-1DC2F236D587}"/>
              </a:ext>
            </a:extLst>
          </p:cNvPr>
          <p:cNvSpPr/>
          <p:nvPr/>
        </p:nvSpPr>
        <p:spPr>
          <a:xfrm rot="3128449">
            <a:off x="5722719" y="2167081"/>
            <a:ext cx="591489" cy="67087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Bogen 71">
            <a:extLst>
              <a:ext uri="{FF2B5EF4-FFF2-40B4-BE49-F238E27FC236}">
                <a16:creationId xmlns:a16="http://schemas.microsoft.com/office/drawing/2014/main" id="{9FE8D2FC-4689-C448-B99D-79593D6A4E81}"/>
              </a:ext>
            </a:extLst>
          </p:cNvPr>
          <p:cNvSpPr/>
          <p:nvPr/>
        </p:nvSpPr>
        <p:spPr>
          <a:xfrm rot="2911622">
            <a:off x="5714908" y="2076874"/>
            <a:ext cx="876357" cy="1011403"/>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Bogen 72">
            <a:extLst>
              <a:ext uri="{FF2B5EF4-FFF2-40B4-BE49-F238E27FC236}">
                <a16:creationId xmlns:a16="http://schemas.microsoft.com/office/drawing/2014/main" id="{0CEBDD3B-54E2-5842-9AC7-E675FC9BEBAF}"/>
              </a:ext>
            </a:extLst>
          </p:cNvPr>
          <p:cNvSpPr/>
          <p:nvPr/>
        </p:nvSpPr>
        <p:spPr>
          <a:xfrm rot="2870662">
            <a:off x="5693173" y="1949952"/>
            <a:ext cx="1135431" cy="1313352"/>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Bogen 73">
            <a:extLst>
              <a:ext uri="{FF2B5EF4-FFF2-40B4-BE49-F238E27FC236}">
                <a16:creationId xmlns:a16="http://schemas.microsoft.com/office/drawing/2014/main" id="{B9F66990-A635-D44E-9B58-1A214187502C}"/>
              </a:ext>
            </a:extLst>
          </p:cNvPr>
          <p:cNvSpPr/>
          <p:nvPr/>
        </p:nvSpPr>
        <p:spPr>
          <a:xfrm rot="2447006">
            <a:off x="5813262" y="1850793"/>
            <a:ext cx="1385668" cy="1568048"/>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Bogen 74">
            <a:extLst>
              <a:ext uri="{FF2B5EF4-FFF2-40B4-BE49-F238E27FC236}">
                <a16:creationId xmlns:a16="http://schemas.microsoft.com/office/drawing/2014/main" id="{B54647BD-73C7-AD4E-BA93-33D325865741}"/>
              </a:ext>
            </a:extLst>
          </p:cNvPr>
          <p:cNvSpPr/>
          <p:nvPr/>
        </p:nvSpPr>
        <p:spPr>
          <a:xfrm rot="2478378">
            <a:off x="5889092" y="1698645"/>
            <a:ext cx="1658644" cy="185382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Calibri" panose="020F0502020204030204"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Calibri" panose="020F0502020204030204"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5715B33-0517-7046-B546-200834097EC9}"/>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3" name="TextBox 82">
            <a:extLst>
              <a:ext uri="{FF2B5EF4-FFF2-40B4-BE49-F238E27FC236}">
                <a16:creationId xmlns:a16="http://schemas.microsoft.com/office/drawing/2014/main" id="{03BE7193-3B07-5846-B2BF-B1109B9557F2}"/>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Tree>
    <p:extLst>
      <p:ext uri="{BB962C8B-B14F-4D97-AF65-F5344CB8AC3E}">
        <p14:creationId xmlns:p14="http://schemas.microsoft.com/office/powerpoint/2010/main" val="26694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41" grpId="0" animBg="1"/>
      <p:bldP spid="42" grpId="0" animBg="1"/>
      <p:bldP spid="43" grpId="0" animBg="1"/>
      <p:bldP spid="44" grpId="0" animBg="1"/>
      <p:bldP spid="45" grpId="0" animBg="1"/>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F7B57FA-FFF1-D349-9584-8DD45164D7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529" b="17529"/>
          <a:stretch>
            <a:fillRect/>
          </a:stretch>
        </p:blipFill>
        <p:spPr/>
      </p:pic>
      <p:sp>
        <p:nvSpPr>
          <p:cNvPr id="8" name="Inhaltsplatzhalter 7"/>
          <p:cNvSpPr>
            <a:spLocks noGrp="1"/>
          </p:cNvSpPr>
          <p:nvPr>
            <p:ph sz="quarter" idx="12"/>
          </p:nvPr>
        </p:nvSpPr>
        <p:spPr/>
        <p:txBody>
          <a:bodyPr/>
          <a:lstStyle/>
          <a:p>
            <a:r>
              <a:rPr lang="de-DE" sz="1600" dirty="0">
                <a:latin typeface="Calibri" panose="020F0502020204030204" pitchFamily="34" charset="0"/>
                <a:cs typeface="Calibri" panose="020F0502020204030204" pitchFamily="34" charset="0"/>
              </a:rPr>
              <a:t>Hazem </a:t>
            </a:r>
            <a:r>
              <a:rPr lang="de-DE" sz="1600" dirty="0" err="1">
                <a:latin typeface="Calibri" panose="020F0502020204030204" pitchFamily="34" charset="0"/>
                <a:cs typeface="Calibri" panose="020F0502020204030204" pitchFamily="34" charset="0"/>
              </a:rPr>
              <a:t>Elsaid</a:t>
            </a:r>
            <a:r>
              <a:rPr lang="de-DE" sz="1600" dirty="0">
                <a:latin typeface="Calibri" panose="020F0502020204030204" pitchFamily="34" charset="0"/>
                <a:cs typeface="Calibri" panose="020F0502020204030204" pitchFamily="34" charset="0"/>
              </a:rPr>
              <a:t> Ibrahim</a:t>
            </a:r>
          </a:p>
        </p:txBody>
      </p:sp>
      <p:sp>
        <p:nvSpPr>
          <p:cNvPr id="9" name="Inhaltsplatzhalter 8"/>
          <p:cNvSpPr>
            <a:spLocks noGrp="1"/>
          </p:cNvSpPr>
          <p:nvPr>
            <p:ph sz="quarter" idx="13"/>
          </p:nvPr>
        </p:nvSpPr>
        <p:spPr/>
        <p:txBody>
          <a:bodyPr/>
          <a:lstStyle/>
          <a:p>
            <a:r>
              <a:rPr lang="de-DE" sz="1600" i="1" dirty="0" err="1">
                <a:latin typeface="Calibri" panose="020F0502020204030204" pitchFamily="34" charset="0"/>
                <a:cs typeface="Calibri" panose="020F0502020204030204" pitchFamily="34" charset="0"/>
              </a:rPr>
              <a:t>hazem.a.elsaid@fau.de</a:t>
            </a:r>
            <a:endParaRPr lang="de-DE"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45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simple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m:rPr>
                        <m:sty m:val="p"/>
                      </m:rPr>
                      <a:rPr lang="de-DE" sz="1600" kern="0">
                        <a:latin typeface="Cambria Math" panose="02040503050406030204" pitchFamily="18" charset="0"/>
                      </a:rPr>
                      <m:t>dB</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Slots durations</a:t>
                </a:r>
                <a:r>
                  <a:rPr lang="en-US" sz="1600" kern="0" baseline="30000" dirty="0"/>
                  <a:t>[14]</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[14]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6" name="Picture 15">
            <a:extLst>
              <a:ext uri="{FF2B5EF4-FFF2-40B4-BE49-F238E27FC236}">
                <a16:creationId xmlns:a16="http://schemas.microsoft.com/office/drawing/2014/main" id="{B0D1A574-EECE-D843-A631-F5A316365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2438963"/>
            <a:ext cx="7632847" cy="3278091"/>
          </a:xfrm>
          <a:prstGeom prst="rect">
            <a:avLst/>
          </a:prstGeom>
        </p:spPr>
      </p:pic>
    </p:spTree>
    <p:extLst>
      <p:ext uri="{BB962C8B-B14F-4D97-AF65-F5344CB8AC3E}">
        <p14:creationId xmlns:p14="http://schemas.microsoft.com/office/powerpoint/2010/main" val="247835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lvl="1"/>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mc:AlternateContent xmlns:mc="http://schemas.openxmlformats.org/markup-compatibility/2006">
        <mc:Choice xmlns:a14="http://schemas.microsoft.com/office/drawing/2010/main" Requires="a14">
          <p:graphicFrame>
            <p:nvGraphicFramePr>
              <p:cNvPr id="4" name="Tabelle 3"/>
              <p:cNvGraphicFramePr>
                <a:graphicFrameLocks noGrp="1"/>
              </p:cNvGraphicFramePr>
              <p:nvPr>
                <p:extLst>
                  <p:ext uri="{D42A27DB-BD31-4B8C-83A1-F6EECF244321}">
                    <p14:modId xmlns:p14="http://schemas.microsoft.com/office/powerpoint/2010/main" val="2934272478"/>
                  </p:ext>
                </p:extLst>
              </p:nvPr>
            </p:nvGraphicFramePr>
            <p:xfrm>
              <a:off x="179512" y="1180976"/>
              <a:ext cx="8712968" cy="4828180"/>
            </p:xfrm>
            <a:graphic>
              <a:graphicData uri="http://schemas.openxmlformats.org/drawingml/2006/table">
                <a:tbl>
                  <a:tblPr firstRow="1" bandRow="1">
                    <a:tableStyleId>{5940675A-B579-460E-94D1-54222C63F5DA}</a:tableStyleId>
                  </a:tblPr>
                  <a:tblGrid>
                    <a:gridCol w="4356484">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519832">
                    <a:tc>
                      <a:txBody>
                        <a:bodyPr/>
                        <a:lstStyle/>
                        <a:p>
                          <a:pPr algn="ctr"/>
                          <a:r>
                            <a:rPr lang="en-US" sz="1600" kern="1200" baseline="0" dirty="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extLst>
                      <a:ext uri="{0D108BD9-81ED-4DB2-BD59-A6C34878D82A}">
                        <a16:rowId xmlns:a16="http://schemas.microsoft.com/office/drawing/2014/main" val="10000"/>
                      </a:ext>
                    </a:extLst>
                  </a:tr>
                  <a:tr h="4263407">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𝑇𝐴</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𝑐</m:t>
                                      </m:r>
                                    </m:sub>
                                  </m:sSub>
                                </m:den>
                              </m:f>
                            </m:oMath>
                          </a14:m>
                          <a:endParaRPr lang="en-US" sz="1600" dirty="0">
                            <a:solidFill>
                              <a:srgbClr val="FF0000"/>
                            </a:solidFill>
                          </a:endParaRPr>
                        </a:p>
                        <a:p>
                          <a:pPr marL="285750" indent="-285750">
                            <a:buFont typeface="Arial" panose="020B0604020202020204" pitchFamily="34" charset="0"/>
                            <a:buChar char="•"/>
                          </a:pPr>
                          <a:endParaRPr lang="en-US" dirty="0"/>
                        </a:p>
                      </a:txBody>
                      <a:tcPr anchor="ct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m:t>
                                  </m:r>
                                  <m:r>
                                    <a:rPr lang="de-DE" sz="1600" b="0" i="1" smtClean="0">
                                      <a:solidFill>
                                        <a:srgbClr val="FF0000"/>
                                      </a:solidFill>
                                      <a:latin typeface="Cambria Math"/>
                                      <a:ea typeface="Cambria Math"/>
                                    </a:rPr>
                                    <m:t>𝐶𝑅</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d>
                                    <m:dPr>
                                      <m:ctrlPr>
                                        <a:rPr lang="de-DE" sz="1600" i="1" smtClean="0">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b="0" i="1" smtClean="0">
                                          <a:solidFill>
                                            <a:srgbClr val="FF0000"/>
                                          </a:solidFill>
                                          <a:latin typeface="Cambria Math"/>
                                          <a:ea typeface="Cambria Math"/>
                                        </a:rPr>
                                        <m:t>+</m:t>
                                      </m:r>
                                      <m:r>
                                        <a:rPr lang="de-DE" sz="1600" b="0" i="1" smtClean="0">
                                          <a:solidFill>
                                            <a:srgbClr val="FF0000"/>
                                          </a:solidFill>
                                          <a:latin typeface="Cambria Math"/>
                                          <a:ea typeface="Cambria Math"/>
                                        </a:rPr>
                                        <m:t>𝛼</m:t>
                                      </m:r>
                                      <m:r>
                                        <a:rPr lang="de-DE" sz="1600" b="0" i="1" smtClean="0">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d>
                                    <m:dPr>
                                      <m:ctrlPr>
                                        <a:rPr lang="de-DE" sz="1600" i="1">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r>
                                        <a:rPr lang="de-DE" sz="1600" i="1">
                                          <a:solidFill>
                                            <a:srgbClr val="FF0000"/>
                                          </a:solidFill>
                                          <a:latin typeface="Cambria Math"/>
                                          <a:ea typeface="Cambria Math"/>
                                        </a:rPr>
                                        <m:t>𝛼</m:t>
                                      </m:r>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d>
                                    <m:dPr>
                                      <m:ctrlPr>
                                        <a:rPr lang="de-DE" sz="1600" i="1" smtClean="0">
                                          <a:solidFill>
                                            <a:srgbClr val="FF0000"/>
                                          </a:solidFill>
                                          <a:latin typeface="Cambria Math" panose="02040503050406030204" pitchFamily="18" charset="0"/>
                                          <a:ea typeface="Cambria Math"/>
                                        </a:rPr>
                                      </m:ctrlPr>
                                    </m:dPr>
                                    <m:e>
                                      <m:r>
                                        <a:rPr lang="de-DE" sz="1600" b="0" i="1" smtClean="0">
                                          <a:solidFill>
                                            <a:srgbClr val="FF0000"/>
                                          </a:solidFill>
                                          <a:latin typeface="Cambria Math"/>
                                          <a:ea typeface="Cambria Math"/>
                                        </a:rPr>
                                        <m:t>1−</m:t>
                                      </m:r>
                                      <m:r>
                                        <a:rPr lang="de-DE" sz="1600" b="0" i="1" smtClean="0">
                                          <a:solidFill>
                                            <a:srgbClr val="FF0000"/>
                                          </a:solidFill>
                                          <a:latin typeface="Cambria Math"/>
                                          <a:ea typeface="Cambria Math"/>
                                        </a:rPr>
                                        <m:t>𝛼</m:t>
                                      </m:r>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b="0" i="1" smtClean="0">
                                          <a:solidFill>
                                            <a:srgbClr val="FF0000"/>
                                          </a:solidFill>
                                          <a:latin typeface="Cambria Math" panose="02040503050406030204" pitchFamily="18" charset="0"/>
                                          <a:ea typeface="Cambria Math"/>
                                        </a:rPr>
                                        <m:t>𝐶</m:t>
                                      </m:r>
                                    </m:sub>
                                  </m:sSub>
                                </m:den>
                              </m:f>
                            </m:oMath>
                          </a14:m>
                          <a:endParaRPr lang="de-DE" sz="1600" b="0" i="1" dirty="0">
                            <a:solidFill>
                              <a:srgbClr val="FF0000"/>
                            </a:solidFill>
                            <a:latin typeface="Cambria Math"/>
                            <a:ea typeface="Cambria Math"/>
                          </a:endParaRPr>
                        </a:p>
                      </a:txBody>
                      <a:tcPr anchor="ctr"/>
                    </a:tc>
                    <a:extLst>
                      <a:ext uri="{0D108BD9-81ED-4DB2-BD59-A6C34878D82A}">
                        <a16:rowId xmlns:a16="http://schemas.microsoft.com/office/drawing/2014/main" val="10001"/>
                      </a:ext>
                    </a:extLst>
                  </a:tr>
                </a:tbl>
              </a:graphicData>
            </a:graphic>
          </p:graphicFrame>
        </mc:Choice>
        <mc:Fallback>
          <p:graphicFrame>
            <p:nvGraphicFramePr>
              <p:cNvPr id="4" name="Tabelle 3"/>
              <p:cNvGraphicFramePr>
                <a:graphicFrameLocks noGrp="1"/>
              </p:cNvGraphicFramePr>
              <p:nvPr>
                <p:extLst>
                  <p:ext uri="{D42A27DB-BD31-4B8C-83A1-F6EECF244321}">
                    <p14:modId xmlns:p14="http://schemas.microsoft.com/office/powerpoint/2010/main" val="2934272478"/>
                  </p:ext>
                </p:extLst>
              </p:nvPr>
            </p:nvGraphicFramePr>
            <p:xfrm>
              <a:off x="179512" y="1180976"/>
              <a:ext cx="8712968" cy="4828180"/>
            </p:xfrm>
            <a:graphic>
              <a:graphicData uri="http://schemas.openxmlformats.org/drawingml/2006/table">
                <a:tbl>
                  <a:tblPr firstRow="1" bandRow="1">
                    <a:tableStyleId>{5940675A-B579-460E-94D1-54222C63F5DA}</a:tableStyleId>
                  </a:tblPr>
                  <a:tblGrid>
                    <a:gridCol w="4356484">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519832">
                    <a:tc>
                      <a:txBody>
                        <a:bodyPr/>
                        <a:lstStyle/>
                        <a:p>
                          <a:pPr algn="ctr"/>
                          <a:r>
                            <a:rPr lang="en-US" sz="1600" kern="1200" baseline="0" dirty="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extLst>
                      <a:ext uri="{0D108BD9-81ED-4DB2-BD59-A6C34878D82A}">
                        <a16:rowId xmlns:a16="http://schemas.microsoft.com/office/drawing/2014/main" val="10000"/>
                      </a:ext>
                    </a:extLst>
                  </a:tr>
                  <a:tr h="4308348">
                    <a:tc>
                      <a:txBody>
                        <a:bodyPr/>
                        <a:lstStyle/>
                        <a:p>
                          <a:endParaRPr lang="de-DE"/>
                        </a:p>
                      </a:txBody>
                      <a:tcPr anchor="ctr">
                        <a:blipFill>
                          <a:blip r:embed="rId3"/>
                          <a:stretch>
                            <a:fillRect l="-291" t="-12023" r="-99709"/>
                          </a:stretch>
                        </a:blipFill>
                      </a:tcPr>
                    </a:tc>
                    <a:tc>
                      <a:txBody>
                        <a:bodyPr/>
                        <a:lstStyle/>
                        <a:p>
                          <a:endParaRPr lang="de-DE"/>
                        </a:p>
                      </a:txBody>
                      <a:tcPr anchor="ctr">
                        <a:blipFill>
                          <a:blip r:embed="rId3"/>
                          <a:stretch>
                            <a:fillRect l="-100583" t="-12023"/>
                          </a:stretch>
                        </a:blipFill>
                      </a:tcPr>
                    </a:tc>
                    <a:extLst>
                      <a:ext uri="{0D108BD9-81ED-4DB2-BD59-A6C34878D82A}">
                        <a16:rowId xmlns:a16="http://schemas.microsoft.com/office/drawing/2014/main" val="10001"/>
                      </a:ext>
                    </a:extLst>
                  </a:tr>
                </a:tbl>
              </a:graphicData>
            </a:graphic>
          </p:graphicFrame>
        </mc:Fallback>
      </mc:AlternateContent>
      <p:sp>
        <p:nvSpPr>
          <p:cNvPr id="9" name="Ellipse 8"/>
          <p:cNvSpPr/>
          <p:nvPr/>
        </p:nvSpPr>
        <p:spPr>
          <a:xfrm>
            <a:off x="1224741"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12" name="Gerade Verbindung mit Pfeil 14"/>
          <p:cNvCxnSpPr/>
          <p:nvPr/>
        </p:nvCxnSpPr>
        <p:spPr>
          <a:xfrm>
            <a:off x="2477039"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aute 13"/>
          <p:cNvSpPr/>
          <p:nvPr/>
        </p:nvSpPr>
        <p:spPr>
          <a:xfrm>
            <a:off x="1229821"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14" name="Gerade Verbindung mit Pfeil 17"/>
          <p:cNvCxnSpPr>
            <a:endCxn id="16" idx="6"/>
          </p:cNvCxnSpPr>
          <p:nvPr/>
        </p:nvCxnSpPr>
        <p:spPr>
          <a:xfrm flipH="1" flipV="1">
            <a:off x="891747"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hteck 20"/>
              <p:cNvSpPr/>
              <p:nvPr/>
            </p:nvSpPr>
            <p:spPr>
              <a:xfrm>
                <a:off x="1229820" y="4563000"/>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𝑻𝑨</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15" name="Rechteck 20"/>
              <p:cNvSpPr>
                <a:spLocks noRot="1" noChangeAspect="1" noMove="1" noResize="1" noEditPoints="1" noAdjustHandles="1" noChangeArrowheads="1" noChangeShapeType="1" noTextEdit="1"/>
              </p:cNvSpPr>
              <p:nvPr/>
            </p:nvSpPr>
            <p:spPr>
              <a:xfrm>
                <a:off x="1229820" y="4563000"/>
                <a:ext cx="2521444" cy="594192"/>
              </a:xfrm>
              <a:prstGeom prst="rect">
                <a:avLst/>
              </a:prstGeom>
              <a:blipFill rotWithShape="1">
                <a:blip r:embed="rId4"/>
                <a:stretch>
                  <a:fillRect b="-5941"/>
                </a:stretch>
              </a:blipFill>
              <a:ln>
                <a:solidFill>
                  <a:schemeClr val="tx1"/>
                </a:solidFill>
              </a:ln>
            </p:spPr>
            <p:txBody>
              <a:bodyPr/>
              <a:lstStyle/>
              <a:p>
                <a:r>
                  <a:rPr lang="en-US">
                    <a:noFill/>
                  </a:rPr>
                  <a:t> </a:t>
                </a:r>
              </a:p>
            </p:txBody>
          </p:sp>
        </mc:Fallback>
      </mc:AlternateContent>
      <p:sp>
        <p:nvSpPr>
          <p:cNvPr id="16" name="Ellipse 33"/>
          <p:cNvSpPr/>
          <p:nvPr/>
        </p:nvSpPr>
        <p:spPr>
          <a:xfrm>
            <a:off x="323528"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17" name="Textfeld 2"/>
          <p:cNvSpPr txBox="1"/>
          <p:nvPr/>
        </p:nvSpPr>
        <p:spPr>
          <a:xfrm>
            <a:off x="891747"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18" name="Textfeld 16"/>
          <p:cNvSpPr txBox="1"/>
          <p:nvPr/>
        </p:nvSpPr>
        <p:spPr>
          <a:xfrm>
            <a:off x="2490737"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19" name="Rechteck 9"/>
          <p:cNvSpPr/>
          <p:nvPr/>
        </p:nvSpPr>
        <p:spPr>
          <a:xfrm>
            <a:off x="1236124"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(Collided-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20" name="Gerade Verbindung mit Pfeil 14"/>
          <p:cNvCxnSpPr/>
          <p:nvPr/>
        </p:nvCxnSpPr>
        <p:spPr>
          <a:xfrm>
            <a:off x="2483501"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2504434" y="2418119"/>
            <a:ext cx="1470816" cy="2441977"/>
            <a:chOff x="2504434" y="2418119"/>
            <a:chExt cx="1470816" cy="2507934"/>
          </a:xfrm>
        </p:grpSpPr>
        <p:cxnSp>
          <p:nvCxnSpPr>
            <p:cNvPr id="21"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Rechteck 9"/>
          <p:cNvSpPr/>
          <p:nvPr/>
        </p:nvSpPr>
        <p:spPr>
          <a:xfrm>
            <a:off x="1229275" y="3922405"/>
            <a:ext cx="2515140" cy="442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p:txBody>
      </p:sp>
      <p:cxnSp>
        <p:nvCxnSpPr>
          <p:cNvPr id="25" name="Gerade Verbindung mit Pfeil 39"/>
          <p:cNvCxnSpPr/>
          <p:nvPr/>
        </p:nvCxnSpPr>
        <p:spPr>
          <a:xfrm>
            <a:off x="2483888"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rade Verbindung mit Pfeil 14"/>
          <p:cNvCxnSpPr/>
          <p:nvPr/>
        </p:nvCxnSpPr>
        <p:spPr>
          <a:xfrm>
            <a:off x="2483888" y="4365104"/>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5709923"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36" name="Gerade Verbindung mit Pfeil 14"/>
          <p:cNvCxnSpPr/>
          <p:nvPr/>
        </p:nvCxnSpPr>
        <p:spPr>
          <a:xfrm>
            <a:off x="6962221"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aute 13"/>
          <p:cNvSpPr/>
          <p:nvPr/>
        </p:nvSpPr>
        <p:spPr>
          <a:xfrm>
            <a:off x="5715003"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38" name="Gerade Verbindung mit Pfeil 17"/>
          <p:cNvCxnSpPr>
            <a:endCxn id="40" idx="6"/>
          </p:cNvCxnSpPr>
          <p:nvPr/>
        </p:nvCxnSpPr>
        <p:spPr>
          <a:xfrm flipH="1" flipV="1">
            <a:off x="5376929"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hteck 20"/>
              <p:cNvSpPr/>
              <p:nvPr/>
            </p:nvSpPr>
            <p:spPr>
              <a:xfrm>
                <a:off x="5715002" y="4661087"/>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𝑻𝑪𝑹</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39" name="Rechteck 20"/>
              <p:cNvSpPr>
                <a:spLocks noRot="1" noChangeAspect="1" noMove="1" noResize="1" noEditPoints="1" noAdjustHandles="1" noChangeArrowheads="1" noChangeShapeType="1" noTextEdit="1"/>
              </p:cNvSpPr>
              <p:nvPr/>
            </p:nvSpPr>
            <p:spPr>
              <a:xfrm>
                <a:off x="5715002" y="4661087"/>
                <a:ext cx="2521444" cy="594192"/>
              </a:xfrm>
              <a:prstGeom prst="rect">
                <a:avLst/>
              </a:prstGeom>
              <a:blipFill rotWithShape="1">
                <a:blip r:embed="rId5"/>
                <a:stretch>
                  <a:fillRect b="-5941"/>
                </a:stretch>
              </a:blipFill>
              <a:ln>
                <a:solidFill>
                  <a:schemeClr val="tx1"/>
                </a:solidFill>
              </a:ln>
            </p:spPr>
            <p:txBody>
              <a:bodyPr/>
              <a:lstStyle/>
              <a:p>
                <a:r>
                  <a:rPr lang="en-US">
                    <a:noFill/>
                  </a:rPr>
                  <a:t> </a:t>
                </a:r>
              </a:p>
            </p:txBody>
          </p:sp>
        </mc:Fallback>
      </mc:AlternateContent>
      <p:sp>
        <p:nvSpPr>
          <p:cNvPr id="40" name="Ellipse 33"/>
          <p:cNvSpPr/>
          <p:nvPr/>
        </p:nvSpPr>
        <p:spPr>
          <a:xfrm>
            <a:off x="4808710"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41" name="Textfeld 2"/>
          <p:cNvSpPr txBox="1"/>
          <p:nvPr/>
        </p:nvSpPr>
        <p:spPr>
          <a:xfrm>
            <a:off x="5376929"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42" name="Textfeld 16"/>
          <p:cNvSpPr txBox="1"/>
          <p:nvPr/>
        </p:nvSpPr>
        <p:spPr>
          <a:xfrm>
            <a:off x="6975919"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43" name="Rechteck 9"/>
          <p:cNvSpPr/>
          <p:nvPr/>
        </p:nvSpPr>
        <p:spPr>
          <a:xfrm>
            <a:off x="5721306"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Collided</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44" name="Gerade Verbindung mit Pfeil 14"/>
          <p:cNvCxnSpPr/>
          <p:nvPr/>
        </p:nvCxnSpPr>
        <p:spPr>
          <a:xfrm>
            <a:off x="6968683"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6989616" y="2418119"/>
            <a:ext cx="1470816" cy="2540064"/>
            <a:chOff x="2504434" y="2418119"/>
            <a:chExt cx="1470816" cy="2507934"/>
          </a:xfrm>
        </p:grpSpPr>
        <p:cxnSp>
          <p:nvCxnSpPr>
            <p:cNvPr id="46"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Rechteck 9"/>
              <p:cNvSpPr/>
              <p:nvPr/>
            </p:nvSpPr>
            <p:spPr>
              <a:xfrm>
                <a:off x="5714457" y="3922404"/>
                <a:ext cx="2515140" cy="54873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Collision recovery probability  (</a:t>
                </a:r>
                <a14:m>
                  <m:oMath xmlns:m="http://schemas.openxmlformats.org/officeDocument/2006/math">
                    <m:r>
                      <a:rPr kumimoji="0" lang="en-US" sz="1100" b="1" i="1" u="none" strike="noStrike" kern="1200" cap="none" spc="0" normalizeH="0" baseline="0" noProof="0">
                        <a:ln>
                          <a:noFill/>
                        </a:ln>
                        <a:solidFill>
                          <a:srgbClr val="001E64"/>
                        </a:solidFill>
                        <a:effectLst/>
                        <a:uLnTx/>
                        <a:uFillTx/>
                        <a:latin typeface="Cambria Math"/>
                        <a:ea typeface="Cambria Math"/>
                        <a:cs typeface="Arial" pitchFamily="34" charset="0"/>
                      </a:rPr>
                      <m:t>𝜶</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p:txBody>
          </p:sp>
        </mc:Choice>
        <mc:Fallback xmlns="">
          <p:sp>
            <p:nvSpPr>
              <p:cNvPr id="49" name="Rechteck 9"/>
              <p:cNvSpPr>
                <a:spLocks noRot="1" noChangeAspect="1" noMove="1" noResize="1" noEditPoints="1" noAdjustHandles="1" noChangeArrowheads="1" noChangeShapeType="1" noTextEdit="1"/>
              </p:cNvSpPr>
              <p:nvPr/>
            </p:nvSpPr>
            <p:spPr>
              <a:xfrm>
                <a:off x="5714457" y="3922404"/>
                <a:ext cx="2515140" cy="548737"/>
              </a:xfrm>
              <a:prstGeom prst="rect">
                <a:avLst/>
              </a:prstGeom>
              <a:blipFill rotWithShape="1">
                <a:blip r:embed="rId6"/>
                <a:stretch>
                  <a:fillRect t="-2128" b="-10638"/>
                </a:stretch>
              </a:blipFill>
              <a:ln>
                <a:solidFill>
                  <a:schemeClr val="tx1"/>
                </a:solidFill>
              </a:ln>
            </p:spPr>
            <p:txBody>
              <a:bodyPr/>
              <a:lstStyle/>
              <a:p>
                <a:r>
                  <a:rPr lang="en-US">
                    <a:noFill/>
                  </a:rPr>
                  <a:t> </a:t>
                </a:r>
              </a:p>
            </p:txBody>
          </p:sp>
        </mc:Fallback>
      </mc:AlternateContent>
      <p:cxnSp>
        <p:nvCxnSpPr>
          <p:cNvPr id="50" name="Gerade Verbindung mit Pfeil 39"/>
          <p:cNvCxnSpPr/>
          <p:nvPr/>
        </p:nvCxnSpPr>
        <p:spPr>
          <a:xfrm>
            <a:off x="6969070"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rade Verbindung mit Pfeil 14"/>
          <p:cNvCxnSpPr/>
          <p:nvPr/>
        </p:nvCxnSpPr>
        <p:spPr>
          <a:xfrm>
            <a:off x="6969070" y="4471142"/>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25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marL="180975" lvl="1">
              <a:spcBef>
                <a:spcPts val="200"/>
              </a:spcBef>
              <a:buFont typeface="Arial" pitchFamily="34" charset="0"/>
              <a:buChar char="■"/>
            </a:pPr>
            <a:r>
              <a:rPr lang="en-US" sz="1600" dirty="0"/>
              <a:t>Total Reading Time for </a:t>
            </a:r>
            <a:r>
              <a:rPr lang="en-US" sz="1600" dirty="0">
                <a:cs typeface="Calibri" panose="020F0502020204030204" pitchFamily="34" charset="0"/>
              </a:rPr>
              <a:t>100 tags</a:t>
            </a:r>
            <a:r>
              <a:rPr lang="en-US" sz="1600" dirty="0"/>
              <a:t>:</a:t>
            </a:r>
          </a:p>
          <a:p>
            <a:pPr marL="180975" lvl="1" indent="0">
              <a:buNone/>
            </a:pPr>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p:grpSp>
        <p:nvGrpSpPr>
          <p:cNvPr id="5" name="Gruppieren 4"/>
          <p:cNvGrpSpPr/>
          <p:nvPr/>
        </p:nvGrpSpPr>
        <p:grpSpPr>
          <a:xfrm>
            <a:off x="1259632" y="1772816"/>
            <a:ext cx="7776864" cy="4464496"/>
            <a:chOff x="3131840" y="2654480"/>
            <a:chExt cx="5976664" cy="3582832"/>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2654480"/>
              <a:ext cx="5976664" cy="3582832"/>
            </a:xfrm>
            <a:prstGeom prst="rect">
              <a:avLst/>
            </a:prstGeom>
          </p:spPr>
        </p:pic>
        <p:cxnSp>
          <p:nvCxnSpPr>
            <p:cNvPr id="10" name="Gerade Verbindung mit Pfeil 9"/>
            <p:cNvCxnSpPr/>
            <p:nvPr/>
          </p:nvCxnSpPr>
          <p:spPr>
            <a:xfrm flipV="1">
              <a:off x="5148064" y="3740885"/>
              <a:ext cx="28803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feld 10"/>
                <p:cNvSpPr txBox="1"/>
                <p:nvPr/>
              </p:nvSpPr>
              <p:spPr>
                <a:xfrm>
                  <a:off x="4788024" y="3861048"/>
                  <a:ext cx="540060" cy="369332"/>
                </a:xfrm>
                <a:prstGeom prst="rect">
                  <a:avLst/>
                </a:prstGeom>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a:rPr>
                            </m:ctrlPr>
                          </m:sSubPr>
                          <m:e>
                            <m:r>
                              <a:rPr kumimoji="0" lang="en-US" sz="1800" b="0" i="1" u="none" strike="noStrike" kern="1200" cap="none" spc="0" normalizeH="0" baseline="0" noProof="0" smtClean="0">
                                <a:ln>
                                  <a:noFill/>
                                </a:ln>
                                <a:solidFill>
                                  <a:srgbClr val="002060"/>
                                </a:solidFill>
                                <a:effectLst/>
                                <a:uLnTx/>
                                <a:uFillTx/>
                                <a:latin typeface="Cambria Math"/>
                                <a:ea typeface="Cambria Math"/>
                              </a:rPr>
                              <m:t>𝛼</m:t>
                            </m:r>
                          </m:e>
                          <m:sub>
                            <m:r>
                              <m:rPr>
                                <m:sty m:val="p"/>
                              </m:rPr>
                              <a:rPr kumimoji="0" lang="de-DE" sz="1800" b="0" i="0" u="none" strike="noStrike" kern="1200" cap="none" spc="0" normalizeH="0" baseline="0" noProof="0" smtClean="0">
                                <a:ln>
                                  <a:noFill/>
                                </a:ln>
                                <a:solidFill>
                                  <a:srgbClr val="002060"/>
                                </a:solidFill>
                                <a:effectLst/>
                                <a:uLnTx/>
                                <a:uFillTx/>
                                <a:latin typeface="Cambria Math"/>
                                <a:ea typeface="Cambria Math"/>
                              </a:rPr>
                              <m:t>critical</m:t>
                            </m:r>
                          </m:sub>
                        </m:sSub>
                      </m:oMath>
                    </m:oMathPara>
                  </a14:m>
                  <a:endParaRPr kumimoji="0" lang="en-US" sz="1800" b="0" i="0" u="none" strike="noStrike" kern="1200" cap="none" spc="0" normalizeH="0" baseline="0" noProof="0" dirty="0">
                    <a:ln>
                      <a:noFill/>
                    </a:ln>
                    <a:solidFill>
                      <a:srgbClr val="002060"/>
                    </a:solidFill>
                    <a:effectLst/>
                    <a:uLnTx/>
                    <a:uFillTx/>
                    <a:latin typeface="Arial" pitchFamily="34" charset="0"/>
                    <a:ea typeface="+mn-ea"/>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4788024" y="3861048"/>
                  <a:ext cx="540060" cy="369332"/>
                </a:xfrm>
                <a:prstGeom prst="rect">
                  <a:avLst/>
                </a:prstGeom>
                <a:blipFill rotWithShape="1">
                  <a:blip r:embed="rId4"/>
                  <a:stretch>
                    <a:fillRect r="-23478"/>
                  </a:stretch>
                </a:blipFill>
              </p:spPr>
              <p:txBody>
                <a:bodyPr/>
                <a:lstStyle/>
                <a:p>
                  <a:r>
                    <a:rPr lang="en-US">
                      <a:noFill/>
                    </a:rPr>
                    <a:t> </a:t>
                  </a:r>
                </a:p>
              </p:txBody>
            </p:sp>
          </mc:Fallback>
        </mc:AlternateContent>
      </p:grpSp>
    </p:spTree>
    <p:extLst>
      <p:ext uri="{BB962C8B-B14F-4D97-AF65-F5344CB8AC3E}">
        <p14:creationId xmlns:p14="http://schemas.microsoft.com/office/powerpoint/2010/main" val="366364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32116502-BBB9-624B-A363-019D42389F56}"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4" name="Freeform 16">
            <a:extLst>
              <a:ext uri="{FF2B5EF4-FFF2-40B4-BE49-F238E27FC236}">
                <a16:creationId xmlns:a16="http://schemas.microsoft.com/office/drawing/2014/main" id="{1D887114-26B7-1A48-B2BF-9F14184B12C4}"/>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a:t>
            </a:r>
            <a:r>
              <a:rPr lang="en-US" sz="1400" b="1">
                <a:solidFill>
                  <a:schemeClr val="tx2"/>
                </a:solidFill>
                <a:latin typeface="Calibri" panose="020F0502020204030204" pitchFamily="34" charset="0"/>
                <a:cs typeface="Arial" pitchFamily="34" charset="0"/>
              </a:rPr>
              <a:t>Successful</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TextBox 82">
            <a:extLst>
              <a:ext uri="{FF2B5EF4-FFF2-40B4-BE49-F238E27FC236}">
                <a16:creationId xmlns:a16="http://schemas.microsoft.com/office/drawing/2014/main" id="{87ED06B7-084F-194C-A37B-31B42DB9A1B0}"/>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9BF2FEF1-E5C2-3C42-80BE-BB590154376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CD105495-550E-0448-9185-FACF5B551200}"/>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35197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FBB6659-D305-704A-BFB8-51CB3E1B5BDE}"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a:t>
            </a:r>
            <a:r>
              <a:rPr lang="en-US" sz="1400" b="1">
                <a:solidFill>
                  <a:schemeClr val="tx2"/>
                </a:solidFill>
                <a:latin typeface="Calibri" panose="020F0502020204030204" pitchFamily="34" charset="0"/>
                <a:cs typeface="Arial" pitchFamily="34" charset="0"/>
              </a:rPr>
              <a:t>Empty</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3" name="TextBox 82">
            <a:extLst>
              <a:ext uri="{FF2B5EF4-FFF2-40B4-BE49-F238E27FC236}">
                <a16:creationId xmlns:a16="http://schemas.microsoft.com/office/drawing/2014/main" id="{DF0414CD-F8CB-5A4D-8437-657A79823245}"/>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2D4AF5D4-162F-AF44-AE55-AE2C8C7E855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A60D4ACA-62BF-3E45-B44F-2F327B5728C6}"/>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285411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54" name="Rectangle 31">
            <a:extLst>
              <a:ext uri="{FF2B5EF4-FFF2-40B4-BE49-F238E27FC236}">
                <a16:creationId xmlns:a16="http://schemas.microsoft.com/office/drawing/2014/main" id="{C6AF7C09-6E49-B142-AAB3-08BDFFAA001B}"/>
              </a:ext>
            </a:extLst>
          </p:cNvPr>
          <p:cNvSpPr/>
          <p:nvPr/>
        </p:nvSpPr>
        <p:spPr>
          <a:xfrm>
            <a:off x="6212930" y="5027287"/>
            <a:ext cx="405497" cy="294767"/>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3" name="Freeform 16">
            <a:extLst>
              <a:ext uri="{FF2B5EF4-FFF2-40B4-BE49-F238E27FC236}">
                <a16:creationId xmlns:a16="http://schemas.microsoft.com/office/drawing/2014/main" id="{EE11271F-C889-0943-B22B-49159BCCC1B3}"/>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16">
            <a:extLst>
              <a:ext uri="{FF2B5EF4-FFF2-40B4-BE49-F238E27FC236}">
                <a16:creationId xmlns:a16="http://schemas.microsoft.com/office/drawing/2014/main" id="{CBD63043-8F26-864B-AE96-14DD8E55E890}"/>
              </a:ext>
            </a:extLst>
          </p:cNvPr>
          <p:cNvSpPr>
            <a:spLocks/>
          </p:cNvSpPr>
          <p:nvPr/>
        </p:nvSpPr>
        <p:spPr bwMode="auto">
          <a:xfrm rot="9523567">
            <a:off x="6047871" y="2173019"/>
            <a:ext cx="1288357" cy="68653"/>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16">
            <a:extLst>
              <a:ext uri="{FF2B5EF4-FFF2-40B4-BE49-F238E27FC236}">
                <a16:creationId xmlns:a16="http://schemas.microsoft.com/office/drawing/2014/main" id="{FB5AC210-D9CC-4944-8CB6-E615FCD8F93C}"/>
              </a:ext>
            </a:extLst>
          </p:cNvPr>
          <p:cNvSpPr>
            <a:spLocks/>
          </p:cNvSpPr>
          <p:nvPr/>
        </p:nvSpPr>
        <p:spPr bwMode="auto">
          <a:xfrm rot="11354515" flipV="1">
            <a:off x="6066900" y="2736516"/>
            <a:ext cx="1350278" cy="68221"/>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de-DE" sz="1400" b="0" i="1" smtClean="0">
                        <a:solidFill>
                          <a:schemeClr val="tx1"/>
                        </a:solidFill>
                        <a:latin typeface="Cambria Math" panose="02040503050406030204" pitchFamily="18" charset="0"/>
                      </a:rPr>
                      <m:t>=</m:t>
                    </m:r>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a:rPr lang="de-DE" sz="1400" b="0" i="1" smtClean="0">
                        <a:solidFill>
                          <a:schemeClr val="tx1"/>
                        </a:solidFill>
                        <a:latin typeface="Cambria Math" panose="02040503050406030204" pitchFamily="18" charset="0"/>
                      </a:rPr>
                      <m:t>=0</m:t>
                    </m:r>
                  </m:oMath>
                </a14:m>
                <a:endParaRPr lang="en-US" sz="1400"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6"/>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93" name="Rechteck 20">
                <a:extLst>
                  <a:ext uri="{FF2B5EF4-FFF2-40B4-BE49-F238E27FC236}">
                    <a16:creationId xmlns:a16="http://schemas.microsoft.com/office/drawing/2014/main" id="{3E6119AC-AE4B-D54A-BB76-1E1FF451BBBD}"/>
                  </a:ext>
                </a:extLst>
              </p:cNvPr>
              <p:cNvSpPr>
                <a:spLocks noRot="1" noChangeAspect="1" noMove="1" noResize="1" noEditPoints="1" noAdjustHandles="1" noChangeArrowheads="1" noChangeShapeType="1" noTextEdit="1"/>
              </p:cNvSpPr>
              <p:nvPr/>
            </p:nvSpPr>
            <p:spPr>
              <a:xfrm>
                <a:off x="894839" y="4273920"/>
                <a:ext cx="2927206" cy="504626"/>
              </a:xfrm>
              <a:prstGeom prst="rect">
                <a:avLst/>
              </a:prstGeom>
              <a:blipFill>
                <a:blip r:embed="rId7"/>
                <a:stretch>
                  <a:fillRect b="-7317"/>
                </a:stretch>
              </a:blipFill>
              <a:ln>
                <a:solidFill>
                  <a:schemeClr val="tx1"/>
                </a:solidFill>
              </a:ln>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257284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8"/>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71E9E57E-77DF-844E-9318-432B5D3EDBE1}"/>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99" name="TextBox 98">
            <a:extLst>
              <a:ext uri="{FF2B5EF4-FFF2-40B4-BE49-F238E27FC236}">
                <a16:creationId xmlns:a16="http://schemas.microsoft.com/office/drawing/2014/main" id="{179BA593-24D3-2944-953B-53651FF8CE1A}"/>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Textfeld 1">
                <a:extLst>
                  <a:ext uri="{FF2B5EF4-FFF2-40B4-BE49-F238E27FC236}">
                    <a16:creationId xmlns:a16="http://schemas.microsoft.com/office/drawing/2014/main" id="{5D2AB0A2-BD9D-404B-9A43-6BCE167D735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0" name="Textfeld 1">
                <a:extLst>
                  <a:ext uri="{FF2B5EF4-FFF2-40B4-BE49-F238E27FC236}">
                    <a16:creationId xmlns:a16="http://schemas.microsoft.com/office/drawing/2014/main" id="{5D2AB0A2-BD9D-404B-9A43-6BCE167D735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9"/>
                <a:stretch>
                  <a:fillRect t="-4000" b="-20000"/>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173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
                                        </p:tgtEl>
                                        <p:attrNameLst>
                                          <p:attrName>fillcolor</p:attrName>
                                        </p:attrNameLst>
                                      </p:cBhvr>
                                      <p:to>
                                        <a:schemeClr val="folHlink"/>
                                      </p:to>
                                    </p:animClr>
                                    <p:set>
                                      <p:cBhvr>
                                        <p:cTn id="43" dur="2000" fill="hold"/>
                                        <p:tgtEl>
                                          <p:spTgt spid="93"/>
                                        </p:tgtEl>
                                        <p:attrNameLst>
                                          <p:attrName>fill.type</p:attrName>
                                        </p:attrNameLst>
                                      </p:cBhvr>
                                      <p:to>
                                        <p:strVal val="solid"/>
                                      </p:to>
                                    </p:set>
                                    <p:set>
                                      <p:cBhvr>
                                        <p:cTn id="44" dur="2000" fill="hold"/>
                                        <p:tgtEl>
                                          <p:spTgt spid="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0" grpId="0"/>
      <p:bldP spid="91" grpId="0"/>
      <p:bldP spid="93" grpId="0" animBg="1"/>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4522822" y="2130665"/>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159915" y="1844824"/>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159915" y="1844824"/>
                <a:ext cx="355610" cy="338554"/>
              </a:xfrm>
              <a:prstGeom prst="rect">
                <a:avLst/>
              </a:prstGeom>
              <a:blipFill>
                <a:blip r:embed="rId4"/>
                <a:stretch>
                  <a:fillRect/>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Frame Slotted ALOHA (FSA)</a:t>
            </a:r>
            <a:r>
              <a:rPr lang="en-US" sz="2000" baseline="30000" dirty="0">
                <a:solidFill>
                  <a:srgbClr val="00406F"/>
                </a:solidFill>
                <a:latin typeface="Frutiger LT Com 45 Light" pitchFamily="34" charset="0"/>
              </a:rPr>
              <a:t>[1, 2]</a:t>
            </a:r>
            <a:endParaRPr lang="en-US" sz="2000" baseline="30000" dirty="0">
              <a:solidFill>
                <a:srgbClr val="00406F"/>
              </a:solidFill>
              <a:latin typeface="Frutiger LT Com 45 Light" pitchFamily="34" charset="0"/>
              <a:ea typeface="+mn-ea"/>
              <a:cs typeface="+mn-cs"/>
            </a:endParaRPr>
          </a:p>
        </p:txBody>
      </p:sp>
      <p:grpSp>
        <p:nvGrpSpPr>
          <p:cNvPr id="80" name="Group 9">
            <a:extLst>
              <a:ext uri="{FF2B5EF4-FFF2-40B4-BE49-F238E27FC236}">
                <a16:creationId xmlns:a16="http://schemas.microsoft.com/office/drawing/2014/main" id="{B021BBCD-BB94-A74E-B86F-903DC77A6F0A}"/>
              </a:ext>
            </a:extLst>
          </p:cNvPr>
          <p:cNvGrpSpPr/>
          <p:nvPr/>
        </p:nvGrpSpPr>
        <p:grpSpPr>
          <a:xfrm>
            <a:off x="4499992" y="1412776"/>
            <a:ext cx="3899284" cy="345213"/>
            <a:chOff x="5004048" y="1484784"/>
            <a:chExt cx="2160240" cy="360040"/>
          </a:xfrm>
        </p:grpSpPr>
        <p:sp>
          <p:nvSpPr>
            <p:cNvPr id="102" name="Rectangle 4">
              <a:extLst>
                <a:ext uri="{FF2B5EF4-FFF2-40B4-BE49-F238E27FC236}">
                  <a16:creationId xmlns:a16="http://schemas.microsoft.com/office/drawing/2014/main" id="{F1B0BB17-853C-C045-B389-3D69FEB7448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03" name="Rectangle 29">
              <a:extLst>
                <a:ext uri="{FF2B5EF4-FFF2-40B4-BE49-F238E27FC236}">
                  <a16:creationId xmlns:a16="http://schemas.microsoft.com/office/drawing/2014/main" id="{AA7036F4-3C17-8B4C-AD9A-DABC3312D37F}"/>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4" name="Rectangle 30">
              <a:extLst>
                <a:ext uri="{FF2B5EF4-FFF2-40B4-BE49-F238E27FC236}">
                  <a16:creationId xmlns:a16="http://schemas.microsoft.com/office/drawing/2014/main" id="{6F0F8449-AE01-FD41-922F-3CF387F160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5" name="Rectangle 31">
              <a:extLst>
                <a:ext uri="{FF2B5EF4-FFF2-40B4-BE49-F238E27FC236}">
                  <a16:creationId xmlns:a16="http://schemas.microsoft.com/office/drawing/2014/main" id="{A7CB5EB8-D00C-AC4A-BD25-B7601C999EE1}"/>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6" name="Rectangle 32">
              <a:extLst>
                <a:ext uri="{FF2B5EF4-FFF2-40B4-BE49-F238E27FC236}">
                  <a16:creationId xmlns:a16="http://schemas.microsoft.com/office/drawing/2014/main" id="{AC62DAFB-408F-4341-A60B-1912BC58B5A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7" name="Rectangle 33">
              <a:extLst>
                <a:ext uri="{FF2B5EF4-FFF2-40B4-BE49-F238E27FC236}">
                  <a16:creationId xmlns:a16="http://schemas.microsoft.com/office/drawing/2014/main" id="{C40A66F5-542A-534E-BAAF-7154BCCF3A11}"/>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platzhalter 3">
                <a:extLst>
                  <a:ext uri="{FF2B5EF4-FFF2-40B4-BE49-F238E27FC236}">
                    <a16:creationId xmlns:a16="http://schemas.microsoft.com/office/drawing/2014/main" id="{488EB30F-DE7B-DD4C-865D-770ABC0C3AD3}"/>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kern="0" dirty="0">
                    <a:latin typeface="Calibri" panose="020F0502020204030204" pitchFamily="34" charset="0"/>
                    <a:cs typeface="Calibri" panose="020F0502020204030204" pitchFamily="34" charset="0"/>
                  </a:rPr>
                  <a:t>Reading efficiency</a:t>
                </a:r>
                <a:r>
                  <a:rPr lang="en-US" i="1" kern="0" dirty="0">
                    <a:solidFill>
                      <a:schemeClr val="tx1"/>
                    </a:solidFill>
                    <a:latin typeface="Calibri" panose="020F0502020204030204" pitchFamily="34" charset="0"/>
                    <a:ea typeface="Cambria Math"/>
                    <a:cs typeface="Calibri" panose="020F0502020204030204" pitchFamily="34" charset="0"/>
                  </a:rPr>
                  <a:t> </a:t>
                </a:r>
              </a:p>
              <a:p>
                <a:pPr lvl="1"/>
                <a14:m>
                  <m:oMath xmlns:m="http://schemas.openxmlformats.org/officeDocument/2006/math">
                    <m:sSub>
                      <m:sSubPr>
                        <m:ctrlPr>
                          <a:rPr lang="en-US" i="1" kern="0" smtClean="0">
                            <a:solidFill>
                              <a:schemeClr val="tx1"/>
                            </a:solidFill>
                            <a:latin typeface="Cambria Math" panose="02040503050406030204" pitchFamily="18" charset="0"/>
                            <a:ea typeface="Cambria Math"/>
                          </a:rPr>
                        </m:ctrlPr>
                      </m:sSubPr>
                      <m:e>
                        <m:r>
                          <a:rPr lang="en-US" i="1" kern="0">
                            <a:solidFill>
                              <a:schemeClr val="tx1"/>
                            </a:solidFill>
                            <a:latin typeface="Cambria Math"/>
                            <a:ea typeface="Cambria Math"/>
                          </a:rPr>
                          <m:t>𝜂</m:t>
                        </m:r>
                      </m:e>
                      <m:sub>
                        <m:r>
                          <a:rPr lang="de-DE" b="0" i="1" kern="0" smtClean="0">
                            <a:solidFill>
                              <a:schemeClr val="tx1"/>
                            </a:solidFill>
                            <a:latin typeface="Cambria Math" panose="02040503050406030204" pitchFamily="18" charset="0"/>
                            <a:ea typeface="Cambria Math"/>
                          </a:rPr>
                          <m:t>𝑐𝑜𝑛𝑣</m:t>
                        </m:r>
                        <m:r>
                          <a:rPr lang="de-DE" b="0" i="1" kern="0" smtClean="0">
                            <a:solidFill>
                              <a:schemeClr val="tx1"/>
                            </a:solidFill>
                            <a:latin typeface="Cambria Math" panose="02040503050406030204" pitchFamily="18" charset="0"/>
                            <a:ea typeface="Cambria Math"/>
                          </a:rPr>
                          <m:t>.</m:t>
                        </m:r>
                      </m:sub>
                    </m:sSub>
                    <m:r>
                      <a:rPr lang="de-DE" i="1" kern="0">
                        <a:solidFill>
                          <a:schemeClr val="tx1"/>
                        </a:solidFill>
                        <a:latin typeface="Cambria Math"/>
                        <a:ea typeface="Cambria Math"/>
                      </a:rPr>
                      <m:t>=</m:t>
                    </m:r>
                    <m:f>
                      <m:fPr>
                        <m:ctrlPr>
                          <a:rPr lang="de-DE" i="1" ker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𝑐</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𝐸</m:t>
                            </m:r>
                          </m:sub>
                        </m:sSub>
                      </m:den>
                    </m:f>
                    <m:r>
                      <a:rPr lang="de-DE" b="0" i="1" kern="0" smtClean="0">
                        <a:solidFill>
                          <a:schemeClr val="tx1"/>
                        </a:solidFill>
                        <a:latin typeface="Cambria Math" panose="02040503050406030204" pitchFamily="18" charset="0"/>
                        <a:ea typeface="Cambria Math"/>
                      </a:rPr>
                      <m:t>=</m:t>
                    </m:r>
                    <m:f>
                      <m:fPr>
                        <m:ctrlPr>
                          <a:rPr lang="de-DE" b="0" i="1" kern="0" smtClea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r>
                          <a:rPr lang="de-DE" b="0" i="1" kern="0" smtClean="0">
                            <a:solidFill>
                              <a:schemeClr val="tx1"/>
                            </a:solidFill>
                            <a:latin typeface="Cambria Math" panose="02040503050406030204" pitchFamily="18" charset="0"/>
                            <a:ea typeface="Cambria Math"/>
                          </a:rPr>
                          <m:t>𝐿</m:t>
                        </m:r>
                      </m:den>
                    </m:f>
                  </m:oMath>
                </a14:m>
                <a:endParaRPr lang="de-DE" i="1" kern="0" dirty="0">
                  <a:solidFill>
                    <a:srgbClr val="000364"/>
                  </a:solidFill>
                  <a:latin typeface="Cambria Math"/>
                  <a:ea typeface="Cambria Math"/>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𝜂</m:t>
                        </m:r>
                      </m:e>
                      <m:sub>
                        <m:r>
                          <a:rPr lang="de-DE" i="1">
                            <a:solidFill>
                              <a:schemeClr val="tx1"/>
                            </a:solidFill>
                            <a:latin typeface="Cambria Math" panose="02040503050406030204" pitchFamily="18" charset="0"/>
                          </a:rPr>
                          <m:t>𝑐𝑜𝑛𝑣</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𝑚𝑎𝑥</m:t>
                        </m:r>
                        <m:r>
                          <a:rPr lang="de-DE" i="1">
                            <a:solidFill>
                              <a:schemeClr val="tx1"/>
                            </a:solidFill>
                            <a:latin typeface="Cambria Math" panose="02040503050406030204" pitchFamily="18" charset="0"/>
                          </a:rPr>
                          <m:t>].</m:t>
                        </m:r>
                      </m:sub>
                    </m:sSub>
                    <m:r>
                      <a:rPr lang="de-DE" i="1">
                        <a:solidFill>
                          <a:schemeClr val="tx1"/>
                        </a:solidFill>
                        <a:latin typeface="Cambria Math" panose="02040503050406030204" pitchFamily="18" charset="0"/>
                        <a:ea typeface="Cambria Math" panose="02040503050406030204" pitchFamily="18" charset="0"/>
                      </a:rPr>
                      <m:t>≈</m:t>
                    </m:r>
                    <m:r>
                      <a:rPr lang="de-DE" i="1">
                        <a:solidFill>
                          <a:schemeClr val="tx1"/>
                        </a:solidFill>
                        <a:latin typeface="Cambria Math" panose="02040503050406030204" pitchFamily="18" charset="0"/>
                      </a:rPr>
                      <m:t>36%</m:t>
                    </m:r>
                  </m:oMath>
                </a14:m>
                <a:endParaRPr lang="de-DE" i="1" kern="0" dirty="0">
                  <a:solidFill>
                    <a:schemeClr val="tx1"/>
                  </a:solidFill>
                  <a:latin typeface="Cambria Math"/>
                  <a:ea typeface="Cambria Math"/>
                </a:endParaRPr>
              </a:p>
              <a:p>
                <a:endParaRPr lang="en-US" sz="1600" kern="0" dirty="0"/>
              </a:p>
              <a:p>
                <a:endParaRPr lang="en-US" sz="1600" kern="0" dirty="0"/>
              </a:p>
              <a:p>
                <a:r>
                  <a:rPr lang="en-US" kern="0" dirty="0">
                    <a:latin typeface="Calibri" panose="020F0502020204030204" pitchFamily="34" charset="0"/>
                    <a:cs typeface="Calibri" panose="020F0502020204030204" pitchFamily="34" charset="0"/>
                  </a:rPr>
                  <a:t>FSA theoretical lower limit</a:t>
                </a:r>
              </a:p>
              <a:p>
                <a:pPr lvl="1"/>
                <a14:m>
                  <m:oMath xmlns:m="http://schemas.openxmlformats.org/officeDocument/2006/math">
                    <m:r>
                      <a:rPr lang="de-DE" b="0" i="1" kern="0" smtClean="0">
                        <a:latin typeface="Cambria Math" panose="02040503050406030204" pitchFamily="18" charset="0"/>
                        <a:cs typeface="Calibri" panose="020F0502020204030204" pitchFamily="34" charset="0"/>
                      </a:rPr>
                      <m:t>𝐿</m:t>
                    </m:r>
                    <m:r>
                      <a:rPr lang="de-DE" b="0" i="1" kern="0" smtClean="0">
                        <a:latin typeface="Cambria Math" panose="02040503050406030204" pitchFamily="18" charset="0"/>
                        <a:cs typeface="Calibri" panose="020F0502020204030204" pitchFamily="34" charset="0"/>
                      </a:rPr>
                      <m:t>=</m:t>
                    </m:r>
                    <m:sSub>
                      <m:sSubPr>
                        <m:ctrlPr>
                          <a:rPr lang="de-DE" b="0" i="1" kern="0" smtClean="0">
                            <a:latin typeface="Cambria Math" panose="02040503050406030204" pitchFamily="18" charset="0"/>
                            <a:cs typeface="Calibri" panose="020F0502020204030204" pitchFamily="34" charset="0"/>
                          </a:rPr>
                        </m:ctrlPr>
                      </m:sSubPr>
                      <m:e>
                        <m:r>
                          <a:rPr lang="de-DE" b="0" i="1" kern="0" smtClean="0">
                            <a:latin typeface="Cambria Math" panose="02040503050406030204" pitchFamily="18" charset="0"/>
                            <a:cs typeface="Calibri" panose="020F0502020204030204" pitchFamily="34" charset="0"/>
                          </a:rPr>
                          <m:t>𝑁</m:t>
                        </m:r>
                      </m:e>
                      <m:sub>
                        <m:r>
                          <a:rPr lang="de-DE" b="0" i="1" kern="0" smtClean="0">
                            <a:latin typeface="Cambria Math" panose="02040503050406030204" pitchFamily="18" charset="0"/>
                            <a:cs typeface="Calibri" panose="020F0502020204030204" pitchFamily="34" charset="0"/>
                          </a:rPr>
                          <m:t>𝑠</m:t>
                        </m:r>
                      </m:sub>
                    </m:sSub>
                  </m:oMath>
                </a14:m>
                <a:endParaRPr lang="en-US" kern="0" dirty="0">
                  <a:latin typeface="Calibri" panose="020F0502020204030204" pitchFamily="34" charset="0"/>
                  <a:cs typeface="Calibri" panose="020F050202020403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de-DE" b="0" i="1" smtClean="0">
                            <a:latin typeface="Cambria Math" panose="02040503050406030204" pitchFamily="18" charset="0"/>
                          </a:rPr>
                          <m:t>𝐿𝑜𝑤𝑒𝑟</m:t>
                        </m:r>
                        <m:r>
                          <a:rPr lang="de-DE" b="0" i="1" smtClean="0">
                            <a:latin typeface="Cambria Math" panose="02040503050406030204" pitchFamily="18" charset="0"/>
                          </a:rPr>
                          <m:t>_</m:t>
                        </m:r>
                        <m:r>
                          <a:rPr lang="de-DE" b="0" i="1" smtClean="0">
                            <a:latin typeface="Cambria Math" panose="02040503050406030204" pitchFamily="18" charset="0"/>
                          </a:rPr>
                          <m:t>𝑙𝑖𝑚𝑖𝑡</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rPr>
                      <m:t>100</m:t>
                    </m:r>
                    <m:r>
                      <a:rPr lang="de-DE" i="1">
                        <a:latin typeface="Cambria Math" panose="02040503050406030204" pitchFamily="18" charset="0"/>
                      </a:rPr>
                      <m:t>%</m:t>
                    </m:r>
                  </m:oMath>
                </a14:m>
                <a:endParaRPr lang="de-DE" i="1" kern="0" dirty="0">
                  <a:latin typeface="Cambria Math"/>
                  <a:ea typeface="Cambria Math"/>
                </a:endParaRPr>
              </a:p>
              <a:p>
                <a:pPr lvl="1"/>
                <a:endParaRPr lang="en-US" kern="0" dirty="0">
                  <a:latin typeface="Calibri" panose="020F0502020204030204" pitchFamily="34" charset="0"/>
                  <a:cs typeface="Calibri" panose="020F0502020204030204" pitchFamily="34" charset="0"/>
                </a:endParaRPr>
              </a:p>
              <a:p>
                <a:pPr lvl="1"/>
                <a:endParaRPr lang="en-US" kern="0" dirty="0">
                  <a:latin typeface="Calibri" panose="020F0502020204030204" pitchFamily="34" charset="0"/>
                  <a:cs typeface="Calibri" panose="020F0502020204030204" pitchFamily="34" charset="0"/>
                </a:endParaRPr>
              </a:p>
              <a:p>
                <a:pPr lvl="1"/>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108" name="Textplatzhalter 3">
                <a:extLst>
                  <a:ext uri="{FF2B5EF4-FFF2-40B4-BE49-F238E27FC236}">
                    <a16:creationId xmlns:a16="http://schemas.microsoft.com/office/drawing/2014/main" id="{488EB30F-DE7B-DD4C-865D-770ABC0C3AD3}"/>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444" t="-489"/>
                </a:stretch>
              </a:blipFill>
            </p:spPr>
            <p:txBody>
              <a:bodyPr/>
              <a:lstStyle/>
              <a:p>
                <a:r>
                  <a:rPr lang="en-US">
                    <a:noFill/>
                  </a:rPr>
                  <a:t> </a:t>
                </a:r>
              </a:p>
            </p:txBody>
          </p:sp>
        </mc:Fallback>
      </mc:AlternateContent>
      <p:cxnSp>
        <p:nvCxnSpPr>
          <p:cNvPr id="109" name="Gerade Verbindung mit Pfeil 70">
            <a:extLst>
              <a:ext uri="{FF2B5EF4-FFF2-40B4-BE49-F238E27FC236}">
                <a16:creationId xmlns:a16="http://schemas.microsoft.com/office/drawing/2014/main" id="{4F41F47B-7ACF-9C41-928C-2249FD86220A}"/>
              </a:ext>
            </a:extLst>
          </p:cNvPr>
          <p:cNvCxnSpPr>
            <a:cxnSpLocks/>
          </p:cNvCxnSpPr>
          <p:nvPr/>
        </p:nvCxnSpPr>
        <p:spPr>
          <a:xfrm>
            <a:off x="4508662" y="4312391"/>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71">
                <a:extLst>
                  <a:ext uri="{FF2B5EF4-FFF2-40B4-BE49-F238E27FC236}">
                    <a16:creationId xmlns:a16="http://schemas.microsoft.com/office/drawing/2014/main" id="{E0DD6FC7-B76C-D845-9FDF-310AE991ECFF}"/>
                  </a:ext>
                </a:extLst>
              </p:cNvPr>
              <p:cNvSpPr txBox="1"/>
              <p:nvPr/>
            </p:nvSpPr>
            <p:spPr>
              <a:xfrm>
                <a:off x="6145755" y="4026550"/>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110" name="Textfeld 71">
                <a:extLst>
                  <a:ext uri="{FF2B5EF4-FFF2-40B4-BE49-F238E27FC236}">
                    <a16:creationId xmlns:a16="http://schemas.microsoft.com/office/drawing/2014/main" id="{E0DD6FC7-B76C-D845-9FDF-310AE991ECFF}"/>
                  </a:ext>
                </a:extLst>
              </p:cNvPr>
              <p:cNvSpPr txBox="1">
                <a:spLocks noRot="1" noChangeAspect="1" noMove="1" noResize="1" noEditPoints="1" noAdjustHandles="1" noChangeArrowheads="1" noChangeShapeType="1" noTextEdit="1"/>
              </p:cNvSpPr>
              <p:nvPr/>
            </p:nvSpPr>
            <p:spPr>
              <a:xfrm>
                <a:off x="6145755" y="4026550"/>
                <a:ext cx="355610" cy="338554"/>
              </a:xfrm>
              <a:prstGeom prst="rect">
                <a:avLst/>
              </a:prstGeom>
              <a:blipFill>
                <a:blip r:embed="rId6"/>
                <a:stretch>
                  <a:fillRect/>
                </a:stretch>
              </a:blipFill>
            </p:spPr>
            <p:txBody>
              <a:bodyPr/>
              <a:lstStyle/>
              <a:p>
                <a:r>
                  <a:rPr lang="en-US">
                    <a:noFill/>
                  </a:rPr>
                  <a:t> </a:t>
                </a:r>
              </a:p>
            </p:txBody>
          </p:sp>
        </mc:Fallback>
      </mc:AlternateContent>
      <p:grpSp>
        <p:nvGrpSpPr>
          <p:cNvPr id="111" name="Group 9">
            <a:extLst>
              <a:ext uri="{FF2B5EF4-FFF2-40B4-BE49-F238E27FC236}">
                <a16:creationId xmlns:a16="http://schemas.microsoft.com/office/drawing/2014/main" id="{CC92822F-1BA4-004A-825D-087A491DAD69}"/>
              </a:ext>
            </a:extLst>
          </p:cNvPr>
          <p:cNvGrpSpPr/>
          <p:nvPr/>
        </p:nvGrpSpPr>
        <p:grpSpPr>
          <a:xfrm>
            <a:off x="4485832" y="3594502"/>
            <a:ext cx="3899284" cy="345213"/>
            <a:chOff x="5004048" y="1484784"/>
            <a:chExt cx="2160240" cy="360040"/>
          </a:xfrm>
        </p:grpSpPr>
        <p:sp>
          <p:nvSpPr>
            <p:cNvPr id="112" name="Rectangle 4">
              <a:extLst>
                <a:ext uri="{FF2B5EF4-FFF2-40B4-BE49-F238E27FC236}">
                  <a16:creationId xmlns:a16="http://schemas.microsoft.com/office/drawing/2014/main" id="{6B77AE58-D715-BB4B-80FA-9AE3A70B772D}"/>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3" name="Rectangle 29">
              <a:extLst>
                <a:ext uri="{FF2B5EF4-FFF2-40B4-BE49-F238E27FC236}">
                  <a16:creationId xmlns:a16="http://schemas.microsoft.com/office/drawing/2014/main" id="{1EC36252-9ADF-7A4C-9635-FEE52D121EC6}"/>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4" name="Rectangle 30">
              <a:extLst>
                <a:ext uri="{FF2B5EF4-FFF2-40B4-BE49-F238E27FC236}">
                  <a16:creationId xmlns:a16="http://schemas.microsoft.com/office/drawing/2014/main" id="{8261D30C-ADF8-334B-A0B0-05C1695E83B7}"/>
                </a:ext>
              </a:extLst>
            </p:cNvPr>
            <p:cNvSpPr/>
            <p:nvPr/>
          </p:nvSpPr>
          <p:spPr>
            <a:xfrm>
              <a:off x="572412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5" name="Rectangle 31">
              <a:extLst>
                <a:ext uri="{FF2B5EF4-FFF2-40B4-BE49-F238E27FC236}">
                  <a16:creationId xmlns:a16="http://schemas.microsoft.com/office/drawing/2014/main" id="{89A088C9-69F7-564A-BCA0-65B170A3421D}"/>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6" name="Rectangle 32">
              <a:extLst>
                <a:ext uri="{FF2B5EF4-FFF2-40B4-BE49-F238E27FC236}">
                  <a16:creationId xmlns:a16="http://schemas.microsoft.com/office/drawing/2014/main" id="{0788B78D-4B69-AD49-8BEF-B6AA8127E2FD}"/>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7" name="Rectangle 33">
              <a:extLst>
                <a:ext uri="{FF2B5EF4-FFF2-40B4-BE49-F238E27FC236}">
                  <a16:creationId xmlns:a16="http://schemas.microsoft.com/office/drawing/2014/main" id="{DC99611F-77C5-6D47-80C0-FBD17FACD83B}"/>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grpSp>
        <p:nvGrpSpPr>
          <p:cNvPr id="121" name="Group 120">
            <a:extLst>
              <a:ext uri="{FF2B5EF4-FFF2-40B4-BE49-F238E27FC236}">
                <a16:creationId xmlns:a16="http://schemas.microsoft.com/office/drawing/2014/main" id="{18F6E52C-2159-E545-A7FC-E994468BD475}"/>
              </a:ext>
            </a:extLst>
          </p:cNvPr>
          <p:cNvGrpSpPr/>
          <p:nvPr/>
        </p:nvGrpSpPr>
        <p:grpSpPr>
          <a:xfrm>
            <a:off x="2913597" y="1838546"/>
            <a:ext cx="3304572" cy="3380922"/>
            <a:chOff x="283018" y="2138076"/>
            <a:chExt cx="3113920" cy="3068735"/>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3621590-2B7F-0A43-8CDB-3FAFFB5BFC58}"/>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D78EA069-2FEB-3949-B310-6D09C80F150F}"/>
                </a:ext>
              </a:extLst>
            </p:cNvPr>
            <p:cNvGrpSpPr/>
            <p:nvPr/>
          </p:nvGrpSpPr>
          <p:grpSpPr>
            <a:xfrm>
              <a:off x="283018" y="2138076"/>
              <a:ext cx="3113920" cy="3068735"/>
              <a:chOff x="386177" y="2549116"/>
              <a:chExt cx="1815253" cy="2427700"/>
            </a:xfrm>
          </p:grpSpPr>
          <p:grpSp>
            <p:nvGrpSpPr>
              <p:cNvPr id="124" name="Group 123">
                <a:extLst>
                  <a:ext uri="{FF2B5EF4-FFF2-40B4-BE49-F238E27FC236}">
                    <a16:creationId xmlns:a16="http://schemas.microsoft.com/office/drawing/2014/main" id="{9D002C47-1811-6545-B3CA-0E41F6914A3C}"/>
                  </a:ext>
                </a:extLst>
              </p:cNvPr>
              <p:cNvGrpSpPr/>
              <p:nvPr/>
            </p:nvGrpSpPr>
            <p:grpSpPr>
              <a:xfrm>
                <a:off x="386177" y="2549116"/>
                <a:ext cx="1815253" cy="2427700"/>
                <a:chOff x="140398" y="2636109"/>
                <a:chExt cx="1815253" cy="2427700"/>
              </a:xfrm>
            </p:grpSpPr>
            <p:grpSp>
              <p:nvGrpSpPr>
                <p:cNvPr id="126" name="Group 125">
                  <a:extLst>
                    <a:ext uri="{FF2B5EF4-FFF2-40B4-BE49-F238E27FC236}">
                      <a16:creationId xmlns:a16="http://schemas.microsoft.com/office/drawing/2014/main" id="{74DF6234-BE5A-3E48-805E-BECFF151785D}"/>
                    </a:ext>
                  </a:extLst>
                </p:cNvPr>
                <p:cNvGrpSpPr/>
                <p:nvPr/>
              </p:nvGrpSpPr>
              <p:grpSpPr>
                <a:xfrm>
                  <a:off x="140398" y="3433641"/>
                  <a:ext cx="1630168" cy="1630168"/>
                  <a:chOff x="239963" y="2311407"/>
                  <a:chExt cx="1630168" cy="1630168"/>
                </a:xfrm>
              </p:grpSpPr>
              <p:pic>
                <p:nvPicPr>
                  <p:cNvPr id="128" name="Picture 127">
                    <a:extLst>
                      <a:ext uri="{FF2B5EF4-FFF2-40B4-BE49-F238E27FC236}">
                        <a16:creationId xmlns:a16="http://schemas.microsoft.com/office/drawing/2014/main" id="{373C1029-0FD8-0B4E-A04B-00F4FA73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29" name="Picture 128">
                    <a:extLst>
                      <a:ext uri="{FF2B5EF4-FFF2-40B4-BE49-F238E27FC236}">
                        <a16:creationId xmlns:a16="http://schemas.microsoft.com/office/drawing/2014/main" id="{FB5BF9C0-4B31-D446-9C70-C2F19564823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27" name="Cloud Callout 126">
                      <a:extLst>
                        <a:ext uri="{FF2B5EF4-FFF2-40B4-BE49-F238E27FC236}">
                          <a16:creationId xmlns:a16="http://schemas.microsoft.com/office/drawing/2014/main" id="{05B3D978-7CCD-544F-A330-2111378BCBE7}"/>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25" name="TextBox 124">
                <a:extLst>
                  <a:ext uri="{FF2B5EF4-FFF2-40B4-BE49-F238E27FC236}">
                    <a16:creationId xmlns:a16="http://schemas.microsoft.com/office/drawing/2014/main" id="{E1AB649C-11CF-F242-852D-20BB6FD8D95A}"/>
                  </a:ext>
                </a:extLst>
              </p:cNvPr>
              <p:cNvSpPr txBox="1"/>
              <p:nvPr/>
            </p:nvSpPr>
            <p:spPr>
              <a:xfrm>
                <a:off x="753682" y="2755415"/>
                <a:ext cx="1178146" cy="530404"/>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How Can we approach the </a:t>
                </a:r>
              </a:p>
              <a:p>
                <a:pPr algn="ctr"/>
                <a:r>
                  <a:rPr lang="en-US" sz="1400" dirty="0">
                    <a:solidFill>
                      <a:srgbClr val="C00000"/>
                    </a:solidFill>
                    <a:latin typeface="Calibri" panose="020F0502020204030204" pitchFamily="34" charset="0"/>
                  </a:rPr>
                  <a:t>Theoretical Lower limit</a:t>
                </a:r>
              </a:p>
              <a:p>
                <a:pPr algn="ctr"/>
                <a:r>
                  <a:rPr lang="en-US" sz="1400" dirty="0">
                    <a:solidFill>
                      <a:srgbClr val="C00000"/>
                    </a:solidFill>
                    <a:latin typeface="Calibri" panose="020F0502020204030204" pitchFamily="34" charset="0"/>
                  </a:rPr>
                  <a:t>of FSA?</a:t>
                </a:r>
              </a:p>
            </p:txBody>
          </p:sp>
        </p:grpSp>
      </p:grpSp>
    </p:spTree>
    <p:extLst>
      <p:ext uri="{BB962C8B-B14F-4D97-AF65-F5344CB8AC3E}">
        <p14:creationId xmlns:p14="http://schemas.microsoft.com/office/powerpoint/2010/main" val="38747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xEl>
                                              <p:pRg st="5" end="5"/>
                                            </p:txEl>
                                          </p:spTgt>
                                        </p:tgtEl>
                                        <p:attrNameLst>
                                          <p:attrName>style.visibility</p:attrName>
                                        </p:attrNameLst>
                                      </p:cBhvr>
                                      <p:to>
                                        <p:strVal val="visible"/>
                                      </p:to>
                                    </p:set>
                                    <p:animEffect transition="in" filter="fade">
                                      <p:cBhvr>
                                        <p:cTn id="16" dur="500"/>
                                        <p:tgtEl>
                                          <p:spTgt spid="108">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xEl>
                                              <p:pRg st="6" end="6"/>
                                            </p:txEl>
                                          </p:spTgt>
                                        </p:tgtEl>
                                        <p:attrNameLst>
                                          <p:attrName>style.visibility</p:attrName>
                                        </p:attrNameLst>
                                      </p:cBhvr>
                                      <p:to>
                                        <p:strVal val="visible"/>
                                      </p:to>
                                    </p:set>
                                    <p:animEffect transition="in" filter="fade">
                                      <p:cBhvr>
                                        <p:cTn id="19" dur="500"/>
                                        <p:tgtEl>
                                          <p:spTgt spid="108">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xEl>
                                              <p:pRg st="7" end="7"/>
                                            </p:txEl>
                                          </p:spTgt>
                                        </p:tgtEl>
                                        <p:attrNameLst>
                                          <p:attrName>style.visibility</p:attrName>
                                        </p:attrNameLst>
                                      </p:cBhvr>
                                      <p:to>
                                        <p:strVal val="visible"/>
                                      </p:to>
                                    </p:set>
                                    <p:animEffect transition="in" filter="fade">
                                      <p:cBhvr>
                                        <p:cTn id="22" dur="500"/>
                                        <p:tgtEl>
                                          <p:spTgt spid="10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randombar(horizontal)">
                                      <p:cBhvr>
                                        <p:cTn id="27" dur="500"/>
                                        <p:tgtEl>
                                          <p:spTgt spid="121"/>
                                        </p:tgtEl>
                                      </p:cBhvr>
                                    </p:animEffect>
                                  </p:childTnLst>
                                </p:cTn>
                              </p:par>
                              <p:par>
                                <p:cTn id="28" presetID="9" presetClass="emph" presetSubtype="0" nodeType="withEffect">
                                  <p:stCondLst>
                                    <p:cond delay="0"/>
                                  </p:stCondLst>
                                  <p:childTnLst>
                                    <p:set>
                                      <p:cBhvr>
                                        <p:cTn id="29" dur="indefinite"/>
                                        <p:tgtEl>
                                          <p:spTgt spid="59"/>
                                        </p:tgtEl>
                                        <p:attrNameLst>
                                          <p:attrName>style.opacity</p:attrName>
                                        </p:attrNameLst>
                                      </p:cBhvr>
                                      <p:to>
                                        <p:strVal val="0.25"/>
                                      </p:to>
                                    </p:set>
                                    <p:animEffect filter="image" prLst="opacity: 0.25">
                                      <p:cBhvr rctx="IE">
                                        <p:cTn id="30" dur="indefinite"/>
                                        <p:tgtEl>
                                          <p:spTgt spid="59"/>
                                        </p:tgtEl>
                                      </p:cBhvr>
                                    </p:animEffect>
                                  </p:childTnLst>
                                </p:cTn>
                              </p:par>
                              <p:par>
                                <p:cTn id="31" presetID="9" presetClass="emph" presetSubtype="0" grpId="0" nodeType="withEffect">
                                  <p:stCondLst>
                                    <p:cond delay="0"/>
                                  </p:stCondLst>
                                  <p:childTnLst>
                                    <p:set>
                                      <p:cBhvr>
                                        <p:cTn id="32" dur="indefinite"/>
                                        <p:tgtEl>
                                          <p:spTgt spid="60"/>
                                        </p:tgtEl>
                                        <p:attrNameLst>
                                          <p:attrName>style.opacity</p:attrName>
                                        </p:attrNameLst>
                                      </p:cBhvr>
                                      <p:to>
                                        <p:strVal val="0.25"/>
                                      </p:to>
                                    </p:set>
                                    <p:animEffect filter="image" prLst="opacity: 0.25">
                                      <p:cBhvr rctx="IE">
                                        <p:cTn id="33" dur="indefinite"/>
                                        <p:tgtEl>
                                          <p:spTgt spid="60"/>
                                        </p:tgtEl>
                                      </p:cBhvr>
                                    </p:animEffect>
                                  </p:childTnLst>
                                </p:cTn>
                              </p:par>
                              <p:par>
                                <p:cTn id="34" presetID="9" presetClass="emph" presetSubtype="0" nodeType="withEffect">
                                  <p:stCondLst>
                                    <p:cond delay="0"/>
                                  </p:stCondLst>
                                  <p:childTnLst>
                                    <p:set>
                                      <p:cBhvr>
                                        <p:cTn id="35" dur="indefinite"/>
                                        <p:tgtEl>
                                          <p:spTgt spid="80"/>
                                        </p:tgtEl>
                                        <p:attrNameLst>
                                          <p:attrName>style.opacity</p:attrName>
                                        </p:attrNameLst>
                                      </p:cBhvr>
                                      <p:to>
                                        <p:strVal val="0.25"/>
                                      </p:to>
                                    </p:set>
                                    <p:animEffect filter="image" prLst="opacity: 0.25">
                                      <p:cBhvr rctx="IE">
                                        <p:cTn id="36" dur="indefinite"/>
                                        <p:tgtEl>
                                          <p:spTgt spid="80"/>
                                        </p:tgtEl>
                                      </p:cBhvr>
                                    </p:animEffect>
                                  </p:childTnLst>
                                </p:cTn>
                              </p:par>
                              <p:par>
                                <p:cTn id="37" presetID="9" presetClass="emph" presetSubtype="0" nodeType="withEffect">
                                  <p:stCondLst>
                                    <p:cond delay="0"/>
                                  </p:stCondLst>
                                  <p:childTnLst>
                                    <p:set>
                                      <p:cBhvr>
                                        <p:cTn id="38" dur="indefinite"/>
                                        <p:tgtEl>
                                          <p:spTgt spid="109"/>
                                        </p:tgtEl>
                                        <p:attrNameLst>
                                          <p:attrName>style.opacity</p:attrName>
                                        </p:attrNameLst>
                                      </p:cBhvr>
                                      <p:to>
                                        <p:strVal val="0.25"/>
                                      </p:to>
                                    </p:set>
                                    <p:animEffect filter="image" prLst="opacity: 0.25">
                                      <p:cBhvr rctx="IE">
                                        <p:cTn id="39" dur="indefinite"/>
                                        <p:tgtEl>
                                          <p:spTgt spid="109"/>
                                        </p:tgtEl>
                                      </p:cBhvr>
                                    </p:animEffect>
                                  </p:childTnLst>
                                </p:cTn>
                              </p:par>
                              <p:par>
                                <p:cTn id="40" presetID="9" presetClass="emph" presetSubtype="0" grpId="1" nodeType="withEffect">
                                  <p:stCondLst>
                                    <p:cond delay="0"/>
                                  </p:stCondLst>
                                  <p:childTnLst>
                                    <p:set>
                                      <p:cBhvr>
                                        <p:cTn id="41" dur="indefinite"/>
                                        <p:tgtEl>
                                          <p:spTgt spid="110"/>
                                        </p:tgtEl>
                                        <p:attrNameLst>
                                          <p:attrName>style.opacity</p:attrName>
                                        </p:attrNameLst>
                                      </p:cBhvr>
                                      <p:to>
                                        <p:strVal val="0.25"/>
                                      </p:to>
                                    </p:set>
                                    <p:animEffect filter="image" prLst="opacity: 0.25">
                                      <p:cBhvr rctx="IE">
                                        <p:cTn id="42" dur="indefinite"/>
                                        <p:tgtEl>
                                          <p:spTgt spid="110"/>
                                        </p:tgtEl>
                                      </p:cBhvr>
                                    </p:animEffect>
                                  </p:childTnLst>
                                </p:cTn>
                              </p:par>
                              <p:par>
                                <p:cTn id="43" presetID="9" presetClass="emph" presetSubtype="0" nodeType="withEffect">
                                  <p:stCondLst>
                                    <p:cond delay="0"/>
                                  </p:stCondLst>
                                  <p:childTnLst>
                                    <p:set>
                                      <p:cBhvr>
                                        <p:cTn id="44" dur="indefinite"/>
                                        <p:tgtEl>
                                          <p:spTgt spid="111"/>
                                        </p:tgtEl>
                                        <p:attrNameLst>
                                          <p:attrName>style.opacity</p:attrName>
                                        </p:attrNameLst>
                                      </p:cBhvr>
                                      <p:to>
                                        <p:strVal val="0.25"/>
                                      </p:to>
                                    </p:set>
                                    <p:animEffect filter="image" prLst="opacity: 0.25">
                                      <p:cBhvr rctx="IE">
                                        <p:cTn id="45" dur="indefinite"/>
                                        <p:tgtEl>
                                          <p:spTgt spid="111"/>
                                        </p:tgtEl>
                                      </p:cBhvr>
                                    </p:animEffect>
                                  </p:childTnLst>
                                </p:cTn>
                              </p:par>
                              <p:par>
                                <p:cTn id="46" presetID="9" presetClass="emph" presetSubtype="0" grpId="0" nodeType="withEffect">
                                  <p:stCondLst>
                                    <p:cond delay="0"/>
                                  </p:stCondLst>
                                  <p:childTnLst>
                                    <p:set>
                                      <p:cBhvr>
                                        <p:cTn id="47" dur="indefinite"/>
                                        <p:tgtEl>
                                          <p:spTgt spid="108">
                                            <p:txEl>
                                              <p:pRg st="0" end="0"/>
                                            </p:txEl>
                                          </p:spTgt>
                                        </p:tgtEl>
                                        <p:attrNameLst>
                                          <p:attrName>style.opacity</p:attrName>
                                        </p:attrNameLst>
                                      </p:cBhvr>
                                      <p:to>
                                        <p:strVal val="0.25"/>
                                      </p:to>
                                    </p:set>
                                    <p:animEffect filter="image" prLst="opacity: 0.25">
                                      <p:cBhvr rctx="IE">
                                        <p:cTn id="48" dur="indefinite"/>
                                        <p:tgtEl>
                                          <p:spTgt spid="108">
                                            <p:txEl>
                                              <p:pRg st="0" end="0"/>
                                            </p:txEl>
                                          </p:spTgt>
                                        </p:tgtEl>
                                      </p:cBhvr>
                                    </p:animEffect>
                                  </p:childTnLst>
                                </p:cTn>
                              </p:par>
                              <p:par>
                                <p:cTn id="49" presetID="9" presetClass="emph" presetSubtype="0" grpId="0" nodeType="withEffect">
                                  <p:stCondLst>
                                    <p:cond delay="0"/>
                                  </p:stCondLst>
                                  <p:childTnLst>
                                    <p:set>
                                      <p:cBhvr>
                                        <p:cTn id="50" dur="indefinite"/>
                                        <p:tgtEl>
                                          <p:spTgt spid="108">
                                            <p:txEl>
                                              <p:pRg st="1" end="1"/>
                                            </p:txEl>
                                          </p:spTgt>
                                        </p:tgtEl>
                                        <p:attrNameLst>
                                          <p:attrName>style.opacity</p:attrName>
                                        </p:attrNameLst>
                                      </p:cBhvr>
                                      <p:to>
                                        <p:strVal val="0.25"/>
                                      </p:to>
                                    </p:set>
                                    <p:animEffect filter="image" prLst="opacity: 0.25">
                                      <p:cBhvr rctx="IE">
                                        <p:cTn id="51" dur="indefinite"/>
                                        <p:tgtEl>
                                          <p:spTgt spid="108">
                                            <p:txEl>
                                              <p:pRg st="1" end="1"/>
                                            </p:txEl>
                                          </p:spTgt>
                                        </p:tgtEl>
                                      </p:cBhvr>
                                    </p:animEffect>
                                  </p:childTnLst>
                                </p:cTn>
                              </p:par>
                              <p:par>
                                <p:cTn id="52" presetID="9" presetClass="emph" presetSubtype="0" grpId="0" nodeType="withEffect">
                                  <p:stCondLst>
                                    <p:cond delay="0"/>
                                  </p:stCondLst>
                                  <p:childTnLst>
                                    <p:set>
                                      <p:cBhvr>
                                        <p:cTn id="53" dur="indefinite"/>
                                        <p:tgtEl>
                                          <p:spTgt spid="108">
                                            <p:txEl>
                                              <p:pRg st="2" end="2"/>
                                            </p:txEl>
                                          </p:spTgt>
                                        </p:tgtEl>
                                        <p:attrNameLst>
                                          <p:attrName>style.opacity</p:attrName>
                                        </p:attrNameLst>
                                      </p:cBhvr>
                                      <p:to>
                                        <p:strVal val="0.25"/>
                                      </p:to>
                                    </p:set>
                                    <p:animEffect filter="image" prLst="opacity: 0.25">
                                      <p:cBhvr rctx="IE">
                                        <p:cTn id="54" dur="indefinite"/>
                                        <p:tgtEl>
                                          <p:spTgt spid="108">
                                            <p:txEl>
                                              <p:pRg st="2" end="2"/>
                                            </p:txEl>
                                          </p:spTgt>
                                        </p:tgtEl>
                                      </p:cBhvr>
                                    </p:animEffect>
                                  </p:childTnLst>
                                </p:cTn>
                              </p:par>
                              <p:par>
                                <p:cTn id="55" presetID="9" presetClass="emph" presetSubtype="0" grpId="0" nodeType="withEffect">
                                  <p:stCondLst>
                                    <p:cond delay="0"/>
                                  </p:stCondLst>
                                  <p:childTnLst>
                                    <p:set>
                                      <p:cBhvr>
                                        <p:cTn id="56" dur="indefinite"/>
                                        <p:tgtEl>
                                          <p:spTgt spid="108">
                                            <p:txEl>
                                              <p:pRg st="5" end="5"/>
                                            </p:txEl>
                                          </p:spTgt>
                                        </p:tgtEl>
                                        <p:attrNameLst>
                                          <p:attrName>style.opacity</p:attrName>
                                        </p:attrNameLst>
                                      </p:cBhvr>
                                      <p:to>
                                        <p:strVal val="0.25"/>
                                      </p:to>
                                    </p:set>
                                    <p:animEffect filter="image" prLst="opacity: 0.25">
                                      <p:cBhvr rctx="IE">
                                        <p:cTn id="57" dur="indefinite"/>
                                        <p:tgtEl>
                                          <p:spTgt spid="108">
                                            <p:txEl>
                                              <p:pRg st="5" end="5"/>
                                            </p:txEl>
                                          </p:spTgt>
                                        </p:tgtEl>
                                      </p:cBhvr>
                                    </p:animEffect>
                                  </p:childTnLst>
                                </p:cTn>
                              </p:par>
                              <p:par>
                                <p:cTn id="58" presetID="9" presetClass="emph" presetSubtype="0" grpId="0" nodeType="withEffect">
                                  <p:stCondLst>
                                    <p:cond delay="0"/>
                                  </p:stCondLst>
                                  <p:childTnLst>
                                    <p:set>
                                      <p:cBhvr>
                                        <p:cTn id="59" dur="indefinite"/>
                                        <p:tgtEl>
                                          <p:spTgt spid="108">
                                            <p:txEl>
                                              <p:pRg st="6" end="6"/>
                                            </p:txEl>
                                          </p:spTgt>
                                        </p:tgtEl>
                                        <p:attrNameLst>
                                          <p:attrName>style.opacity</p:attrName>
                                        </p:attrNameLst>
                                      </p:cBhvr>
                                      <p:to>
                                        <p:strVal val="0.25"/>
                                      </p:to>
                                    </p:set>
                                    <p:animEffect filter="image" prLst="opacity: 0.25">
                                      <p:cBhvr rctx="IE">
                                        <p:cTn id="60" dur="indefinite"/>
                                        <p:tgtEl>
                                          <p:spTgt spid="108">
                                            <p:txEl>
                                              <p:pRg st="6" end="6"/>
                                            </p:txEl>
                                          </p:spTgt>
                                        </p:tgtEl>
                                      </p:cBhvr>
                                    </p:animEffect>
                                  </p:childTnLst>
                                </p:cTn>
                              </p:par>
                              <p:par>
                                <p:cTn id="61" presetID="9" presetClass="emph" presetSubtype="0" grpId="0" nodeType="withEffect">
                                  <p:stCondLst>
                                    <p:cond delay="0"/>
                                  </p:stCondLst>
                                  <p:childTnLst>
                                    <p:set>
                                      <p:cBhvr>
                                        <p:cTn id="62" dur="indefinite"/>
                                        <p:tgtEl>
                                          <p:spTgt spid="108">
                                            <p:txEl>
                                              <p:pRg st="7" end="7"/>
                                            </p:txEl>
                                          </p:spTgt>
                                        </p:tgtEl>
                                        <p:attrNameLst>
                                          <p:attrName>style.opacity</p:attrName>
                                        </p:attrNameLst>
                                      </p:cBhvr>
                                      <p:to>
                                        <p:strVal val="0.25"/>
                                      </p:to>
                                    </p:set>
                                    <p:animEffect filter="image" prLst="opacity: 0.25">
                                      <p:cBhvr rctx="IE">
                                        <p:cTn id="63" dur="indefinite"/>
                                        <p:tgtEl>
                                          <p:spTgt spid="108">
                                            <p:txEl>
                                              <p:pRg st="7" end="7"/>
                                            </p:txEl>
                                          </p:spTgt>
                                        </p:tgtEl>
                                      </p:cBhvr>
                                    </p:animEffect>
                                  </p:childTnLst>
                                </p:cTn>
                              </p:par>
                              <p:par>
                                <p:cTn id="64" presetID="9" presetClass="emph" presetSubtype="0" grpId="0" nodeType="withEffect">
                                  <p:stCondLst>
                                    <p:cond delay="0"/>
                                  </p:stCondLst>
                                  <p:childTnLst>
                                    <p:set>
                                      <p:cBhvr>
                                        <p:cTn id="65" dur="indefinite"/>
                                        <p:tgtEl>
                                          <p:spTgt spid="108">
                                            <p:txEl>
                                              <p:pRg st="14" end="14"/>
                                            </p:txEl>
                                          </p:spTgt>
                                        </p:tgtEl>
                                        <p:attrNameLst>
                                          <p:attrName>style.opacity</p:attrName>
                                        </p:attrNameLst>
                                      </p:cBhvr>
                                      <p:to>
                                        <p:strVal val="0.25"/>
                                      </p:to>
                                    </p:set>
                                    <p:animEffect filter="image" prLst="opacity: 0.25">
                                      <p:cBhvr rctx="IE">
                                        <p:cTn id="66" dur="indefinite"/>
                                        <p:tgtEl>
                                          <p:spTgt spid="10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8" grpId="0" build="allAtOnce"/>
      <p:bldP spid="110" grpId="0"/>
      <p:bldP spid="110" grpId="1"/>
    </p:bldLst>
  </p:timing>
</p:sld>
</file>

<file path=ppt/theme/theme1.xml><?xml version="1.0" encoding="utf-8"?>
<a:theme xmlns:a="http://schemas.openxmlformats.org/drawingml/2006/main" name="2016-09_pptx_Master_LIKE_eng_4zu3">
  <a:themeElements>
    <a:clrScheme name="like">
      <a:dk1>
        <a:srgbClr val="000000"/>
      </a:dk1>
      <a:lt1>
        <a:srgbClr val="FFFFFF"/>
      </a:lt1>
      <a:dk2>
        <a:srgbClr val="00406F"/>
      </a:dk2>
      <a:lt2>
        <a:srgbClr val="C2C2C2"/>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2"/>
          </a:solidFill>
          <a:prstDash val="solid"/>
          <a:round/>
          <a:headEnd type="none" w="med" len="med"/>
          <a:tailEnd type="none" w="med" len="med"/>
        </a:ln>
        <a:effectLst/>
        <a:ex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sz="1800" b="0" i="0" u="none" strike="noStrike" cap="none" normalizeH="0" baseline="0" dirty="0" smtClean="0">
            <a:ln>
              <a:noFill/>
            </a:ln>
            <a:solidFill>
              <a:schemeClr val="tx1"/>
            </a:solidFill>
            <a:effectLst/>
            <a:latin typeface="+mj-l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txDef>
      <a:spPr>
        <a:noFill/>
      </a:spPr>
      <a:bodyPr wrap="square" rtlCol="0">
        <a:spAutoFit/>
      </a:bodyPr>
      <a:lstStyle>
        <a:defPPr>
          <a:defRPr dirty="0">
            <a:latin typeface="+mj-lt"/>
          </a:defRPr>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KE 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Klassisch">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none" rtlCol="0">
        <a:spAutoFit/>
      </a:bodyPr>
      <a:lstStyle>
        <a:defPPr>
          <a:defRPr sz="1800" b="0" dirty="0" smtClean="0"/>
        </a:defPPr>
      </a:lstStyle>
    </a:txDef>
  </a:objectDefaults>
  <a:extraClrSchemeLst/>
</a:theme>
</file>

<file path=ppt/theme/theme3.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P10_110616_ppt_Master_Ins_de_4zu3</Template>
  <TotalTime>34056</TotalTime>
  <Words>6125</Words>
  <Application>Microsoft Macintosh PowerPoint</Application>
  <PresentationFormat>On-screen Show (4:3)</PresentationFormat>
  <Paragraphs>1559</Paragraphs>
  <Slides>53</Slides>
  <Notes>53</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53</vt:i4>
      </vt:variant>
    </vt:vector>
  </HeadingPairs>
  <TitlesOfParts>
    <vt:vector size="66" baseType="lpstr">
      <vt:lpstr>Batang</vt:lpstr>
      <vt:lpstr>ＭＳ Ｐゴシック</vt:lpstr>
      <vt:lpstr>Arial</vt:lpstr>
      <vt:lpstr>Calibri</vt:lpstr>
      <vt:lpstr>Cambria Math</vt:lpstr>
      <vt:lpstr>FontAwesome</vt:lpstr>
      <vt:lpstr>Frutiger LT Com 45 Light</vt:lpstr>
      <vt:lpstr>Frutiger LT Com 55 Roman</vt:lpstr>
      <vt:lpstr>Symbol</vt:lpstr>
      <vt:lpstr>Times New Roman</vt:lpstr>
      <vt:lpstr>Wingdings</vt:lpstr>
      <vt:lpstr>2016-09_pptx_Master_LIKE_eng_4zu3</vt:lpstr>
      <vt:lpstr>LIKE Vorlage</vt:lpstr>
      <vt:lpstr>PowerPoint Presentation</vt:lpstr>
      <vt:lpstr>Motivation</vt:lpstr>
      <vt:lpstr>Differences Between RFID and Barcode</vt:lpstr>
      <vt:lpstr> Outline</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PHY-Layer Capabilities[3, 4]</vt:lpstr>
      <vt:lpstr>FSA with PHY-Layer Improvement</vt:lpstr>
      <vt:lpstr> Outline</vt:lpstr>
      <vt:lpstr>Tags Population Estimation</vt:lpstr>
      <vt:lpstr>Tags Population Estimation Conventional System[1, 2]</vt:lpstr>
      <vt:lpstr>Tags Population Estimation Conventional System[1, 2]</vt:lpstr>
      <vt:lpstr>Tags Population Estimation Proposed System[5]</vt:lpstr>
      <vt:lpstr>Tags Population Estimation Proposed System[5]</vt:lpstr>
      <vt:lpstr>Tags Population Estimation Proposed System[5]</vt:lpstr>
      <vt:lpstr>Tags Population Estimation Simulations results [5]</vt:lpstr>
      <vt:lpstr>Tags Population Estimation Simulations results [5]</vt:lpstr>
      <vt:lpstr>FSA after Tags Population Estimation</vt:lpstr>
      <vt:lpstr> Outline</vt:lpstr>
      <vt:lpstr>Frame Length Optimization </vt:lpstr>
      <vt:lpstr>Frame Length Optimization Conventional System[1,2]</vt:lpstr>
      <vt:lpstr>Frame Length Optimization Time Aware System[9]</vt:lpstr>
      <vt:lpstr>Frame Length Optimization Time Aware System[9]</vt:lpstr>
      <vt:lpstr>Frame Length Optimization Time Aware System[9]</vt:lpstr>
      <vt:lpstr>Frame Length Optimization Time and Collision Recovery Aware System[10]</vt:lpstr>
      <vt:lpstr>Frame Length Optimization Time and Collision Recovery Aware System [10]</vt:lpstr>
      <vt:lpstr>Frame Length Optimization Time and Collision Recovery Aware System [10]</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Time and Multiple Collision Recovery Coefficients Aware System</vt:lpstr>
      <vt:lpstr>Frame Length Optimization Time and Multiple Collision Recovery Coefficients Aware System[13]</vt:lpstr>
      <vt:lpstr>Frame Length Optimization Time and Multiple Collision Recovery Coefficients Aware System[13]</vt:lpstr>
      <vt:lpstr>Frame Length Optimization Time and Multiple Collision Recovery Coefficients Aware System[13]</vt:lpstr>
      <vt:lpstr>Frame Length Optimization Comparison between the Proposed Algorithms [ML estimation] </vt:lpstr>
      <vt:lpstr>FSA after Frame Length Optimization</vt:lpstr>
      <vt:lpstr> Outline</vt:lpstr>
      <vt:lpstr>Collided Slot in EPCglobal C1G2</vt:lpstr>
      <vt:lpstr>Proposed Improvements of the EPCglobal C1 G2[15] </vt:lpstr>
      <vt:lpstr>Proposed Improvements of the EPCglobal C1 G2[15] </vt:lpstr>
      <vt:lpstr>Proposed Improvements of the EPCglobal C1 G2[15] </vt:lpstr>
      <vt:lpstr>FSA after the EPCglobal C1 G2 Improvements</vt:lpstr>
      <vt:lpstr> Outline</vt:lpstr>
      <vt:lpstr>Conclusion</vt:lpstr>
      <vt:lpstr>PowerPoint Presentation</vt:lpstr>
      <vt:lpstr>Frame Length Optimization Comparison between the Proposed Algorithms [simple estimation] </vt:lpstr>
      <vt:lpstr>Adaptive Decision Collision Recovery System </vt:lpstr>
      <vt:lpstr>Adaptive Decision Collision Recovery System </vt:lpstr>
    </vt:vector>
  </TitlesOfParts>
  <Company>Fraunhofer IIS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Stefanie Fuchs</dc:creator>
  <cp:lastModifiedBy>Hazem Ibrahim</cp:lastModifiedBy>
  <cp:revision>701</cp:revision>
  <cp:lastPrinted>2019-02-04T16:16:13Z</cp:lastPrinted>
  <dcterms:created xsi:type="dcterms:W3CDTF">2011-07-15T07:08:58Z</dcterms:created>
  <dcterms:modified xsi:type="dcterms:W3CDTF">2019-02-13T11:02:42Z</dcterms:modified>
</cp:coreProperties>
</file>